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3" r:id="rId9"/>
    <p:sldId id="262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CC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60" d="100"/>
          <a:sy n="60" d="100"/>
        </p:scale>
        <p:origin x="-106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86D26-7D7E-4922-8E85-028D61834498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C9B60-0664-43ED-AEEE-EDD8A2CB7D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825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BDCB-A107-43B8-A08B-9C2FDB125472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80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9F1B2-06B5-4910-BC3D-F5EA79C71BB8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406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EE96-402F-4AD1-B37C-708B49CC3EB5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70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5954-097C-4A59-A5C3-CF133DD23EE6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4515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DE59-6E64-4EF1-BC4B-4AF0C929B313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630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14C69-4299-4A6D-A557-C4C207BC6078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89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66287-6B67-4C94-99FC-E49D498D5D17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48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192D3-2577-4059-9ADA-00C50BDD0593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86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4873-3BD7-4194-A1E5-7259407BFC81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6713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E8746-4E8F-4CA5-B626-99522E70BF82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95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BD379-820F-42B1-AEBA-E07D3576DF46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189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5285E-8593-4ABA-A7DE-029BEB62DCC3}" type="datetime1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9EA4-C879-4B14-85A4-CA8F5D16AC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49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455333" y="1167518"/>
            <a:ext cx="7281333" cy="1327326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tx2">
                    <a:lumMod val="50000"/>
                  </a:schemeClr>
                </a:solidFill>
                <a:latin typeface="Bahnschrift" panose="020B0502040204020203" pitchFamily="34" charset="0"/>
              </a:rPr>
              <a:t>Nuclear Mass Table based on KIDS Density Functional</a:t>
            </a:r>
            <a:endParaRPr lang="ko-KR" altLang="en-US" sz="3600" b="1" dirty="0">
              <a:solidFill>
                <a:schemeClr val="tx2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2924705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rgbClr val="FF0066"/>
                </a:solidFill>
                <a:latin typeface="Bahnschrift" panose="020B0502040204020203" pitchFamily="34" charset="0"/>
              </a:rPr>
              <a:t>Collaborators</a:t>
            </a:r>
          </a:p>
          <a:p>
            <a:r>
              <a:rPr lang="en-US" altLang="ko-KR" b="1" dirty="0" err="1" smtClean="0">
                <a:latin typeface="Candara" panose="020E0502030303020204" pitchFamily="34" charset="0"/>
              </a:rPr>
              <a:t>Jubin</a:t>
            </a:r>
            <a:r>
              <a:rPr lang="en-US" altLang="ko-KR" b="1" dirty="0" smtClean="0">
                <a:latin typeface="Candara" panose="020E0502030303020204" pitchFamily="34" charset="0"/>
              </a:rPr>
              <a:t> Park, Hana Gil, </a:t>
            </a:r>
            <a:r>
              <a:rPr lang="en-US" altLang="ko-KR" b="1" dirty="0" err="1" smtClean="0">
                <a:latin typeface="Candara" panose="020E0502030303020204" pitchFamily="34" charset="0"/>
              </a:rPr>
              <a:t>Panagiota</a:t>
            </a:r>
            <a:r>
              <a:rPr lang="en-US" altLang="ko-KR" b="1" dirty="0" smtClean="0">
                <a:latin typeface="Candara" panose="020E0502030303020204" pitchFamily="34" charset="0"/>
              </a:rPr>
              <a:t> </a:t>
            </a:r>
            <a:r>
              <a:rPr lang="en-US" altLang="ko-KR" b="1" dirty="0" err="1" smtClean="0">
                <a:latin typeface="Candara" panose="020E0502030303020204" pitchFamily="34" charset="0"/>
              </a:rPr>
              <a:t>Papakonstantinou</a:t>
            </a:r>
            <a:r>
              <a:rPr lang="en-US" altLang="ko-KR" b="1" dirty="0" smtClean="0">
                <a:latin typeface="Candara" panose="020E0502030303020204" pitchFamily="34" charset="0"/>
              </a:rPr>
              <a:t>,</a:t>
            </a:r>
          </a:p>
          <a:p>
            <a:r>
              <a:rPr lang="en-US" altLang="ko-KR" b="1" dirty="0" smtClean="0">
                <a:latin typeface="Candara" panose="020E0502030303020204" pitchFamily="34" charset="0"/>
              </a:rPr>
              <a:t>Nobuo </a:t>
            </a:r>
            <a:r>
              <a:rPr lang="en-US" altLang="ko-KR" b="1" dirty="0" err="1" smtClean="0">
                <a:latin typeface="Candara" panose="020E0502030303020204" pitchFamily="34" charset="0"/>
              </a:rPr>
              <a:t>Hinohara</a:t>
            </a:r>
            <a:r>
              <a:rPr lang="en-US" altLang="ko-KR" b="1" dirty="0" smtClean="0">
                <a:latin typeface="Candara" panose="020E0502030303020204" pitchFamily="34" charset="0"/>
              </a:rPr>
              <a:t>, Kenichi Yoshida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33508" y="4492979"/>
            <a:ext cx="65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Chang Ho Hyun</a:t>
            </a:r>
          </a:p>
          <a:p>
            <a:pPr algn="ctr"/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Daegu University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50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4268" y="1264356"/>
            <a:ext cx="2889955" cy="3543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 smtClean="0">
                <a:latin typeface="Bahnschrift" panose="020B0502040204020203" pitchFamily="34" charset="0"/>
              </a:rPr>
              <a:t>    Outline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Motivation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KIDS functional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Fitting strategy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Result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Summary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348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79" y="316087"/>
            <a:ext cx="999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1. Motivation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000" y="1230489"/>
            <a:ext cx="10442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No mass model “made in Korea”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Test a new paradigm to build nuclear energy density functional: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KIDS density functional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Associate the astronomical data in the nuclear chart: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Neutron star mass, radius and cooling, Multi-messengers from mergers, X-ray bursts, Supernova explosion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Basis for a construction of new nuclear library: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A3 library suggested by Yoshida san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>
                <a:solidFill>
                  <a:srgbClr val="002060"/>
                </a:solidFill>
                <a:latin typeface="Candara" panose="020E0502030303020204" pitchFamily="34" charset="0"/>
              </a:rPr>
              <a:t>U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ncertainty quantification in the nuclear chart away from stability valley: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Better constraints on the evolution of stars and synthesis of elements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368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79" y="316087"/>
            <a:ext cx="999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2. KIDS functional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000" y="936975"/>
            <a:ext cx="104422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Priority to uniform nuclear matter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Advancement in the astronomical observation allows unprecedented strong constraints on the nuclear matter </a:t>
            </a:r>
            <a:r>
              <a:rPr lang="en-US" altLang="ko-KR" sz="2000" b="1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EoS</a:t>
            </a:r>
            <a:endParaRPr lang="en-US" altLang="ko-KR" sz="2000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>
                <a:solidFill>
                  <a:schemeClr val="accent1"/>
                </a:solidFill>
                <a:latin typeface="Candara" panose="020E0502030303020204" pitchFamily="34" charset="0"/>
              </a:rPr>
              <a:t>Simpler than finite nuclei: no dependence on Z, N,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A, pairing, …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Nuclear matter </a:t>
            </a:r>
            <a:r>
              <a:rPr lang="en-US" altLang="ko-KR" sz="2000" b="1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EoS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 is unambiguous at a density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Strategy 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Expand the energy per nucleon in uniform nuclear matter in the power of </a:t>
            </a:r>
            <a:r>
              <a:rPr lang="en-US" altLang="ko-KR" sz="2000" b="1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k</a:t>
            </a:r>
            <a:r>
              <a:rPr lang="en-US" altLang="ko-KR" sz="2000" b="1" baseline="-25000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F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 (∝ </a:t>
            </a:r>
            <a:r>
              <a:rPr lang="en-US" altLang="ko-KR" sz="2000" b="1" dirty="0" smtClean="0">
                <a:solidFill>
                  <a:schemeClr val="accent1"/>
                </a:solidFill>
                <a:latin typeface="Symbol" panose="05050102010706020507" pitchFamily="18" charset="2"/>
              </a:rPr>
              <a:t>r</a:t>
            </a:r>
            <a:r>
              <a:rPr lang="en-US" altLang="ko-KR" sz="2000" b="1" baseline="30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1/3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Adjust the parameters (coefficients </a:t>
            </a:r>
            <a:r>
              <a:rPr lang="en-US" altLang="ko-KR" sz="2000" b="1" dirty="0" err="1" smtClean="0">
                <a:solidFill>
                  <a:schemeClr val="accent1"/>
                </a:solidFill>
                <a:latin typeface="Symbol" panose="05050102010706020507" pitchFamily="18" charset="2"/>
              </a:rPr>
              <a:t>a</a:t>
            </a:r>
            <a:r>
              <a:rPr lang="en-US" altLang="ko-KR" sz="2000" b="1" baseline="-25000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i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, </a:t>
            </a:r>
            <a:r>
              <a:rPr lang="en-US" altLang="ko-KR" sz="2000" b="1" dirty="0" smtClean="0">
                <a:solidFill>
                  <a:schemeClr val="accent1"/>
                </a:solidFill>
                <a:latin typeface="Symbol" panose="05050102010706020507" pitchFamily="18" charset="2"/>
              </a:rPr>
              <a:t>b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i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) in 1. to a given nuclear matter </a:t>
            </a:r>
            <a:r>
              <a:rPr lang="en-US" altLang="ko-KR" sz="2000" b="1" dirty="0" err="1" smtClean="0">
                <a:solidFill>
                  <a:schemeClr val="accent1"/>
                </a:solidFill>
                <a:latin typeface="Candara" panose="020E0502030303020204" pitchFamily="34" charset="0"/>
              </a:rPr>
              <a:t>EoS</a:t>
            </a:r>
            <a:endParaRPr lang="en-US" altLang="ko-KR" sz="2000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800000" y="4722625"/>
            <a:ext cx="550022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Energy per nucleon in uniform nuclear matter</a:t>
            </a:r>
            <a:endParaRPr lang="en-US" altLang="ko-KR" sz="2000" b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852207" y="5366912"/>
            <a:ext cx="5538559" cy="790573"/>
            <a:chOff x="3561893" y="5203136"/>
            <a:chExt cx="5538559" cy="79057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1893" y="5203136"/>
              <a:ext cx="3371850" cy="771525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0702" y="5292266"/>
              <a:ext cx="1371600" cy="333375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0702" y="5641284"/>
              <a:ext cx="1809750" cy="352425"/>
            </a:xfrm>
            <a:prstGeom prst="rect">
              <a:avLst/>
            </a:prstGeom>
          </p:spPr>
        </p:pic>
      </p:grp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10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800000" y="1291515"/>
            <a:ext cx="89927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err="1" smtClean="0">
                <a:solidFill>
                  <a:schemeClr val="accent5"/>
                </a:solidFill>
                <a:latin typeface="Candara" panose="020E0502030303020204" pitchFamily="34" charset="0"/>
              </a:rPr>
              <a:t>Skyrme</a:t>
            </a:r>
            <a:r>
              <a:rPr lang="en-US" altLang="ko-KR" sz="2000" b="1" dirty="0" smtClean="0">
                <a:solidFill>
                  <a:schemeClr val="accent5"/>
                </a:solidFill>
                <a:latin typeface="Candara" panose="020E0502030303020204" pitchFamily="34" charset="0"/>
              </a:rPr>
              <a:t> type energy density functional</a:t>
            </a:r>
            <a:endParaRPr lang="en-US" altLang="ko-KR" sz="2000" b="1" dirty="0">
              <a:solidFill>
                <a:schemeClr val="accent5"/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733" y="1918105"/>
            <a:ext cx="6079331" cy="3107531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48000" y="303517"/>
            <a:ext cx="10832799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Transform the energy to </a:t>
            </a:r>
            <a:r>
              <a:rPr lang="en-US" altLang="ko-KR" sz="2000" b="1" dirty="0" err="1">
                <a:solidFill>
                  <a:srgbClr val="5B9BD5"/>
                </a:solidFill>
                <a:latin typeface="Candara" panose="020E0502030303020204" pitchFamily="34" charset="0"/>
              </a:rPr>
              <a:t>Skyrme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-force form and fit the additional parameters (t</a:t>
            </a:r>
            <a:r>
              <a:rPr lang="en-US" altLang="ko-KR" sz="2000" b="1" baseline="-25000" dirty="0">
                <a:solidFill>
                  <a:srgbClr val="5B9BD5"/>
                </a:solidFill>
                <a:latin typeface="Candara" panose="020E0502030303020204" pitchFamily="34" charset="0"/>
              </a:rPr>
              <a:t>1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, y</a:t>
            </a:r>
            <a:r>
              <a:rPr lang="en-US" altLang="ko-KR" sz="2000" b="1" baseline="-25000" dirty="0">
                <a:solidFill>
                  <a:srgbClr val="5B9BD5"/>
                </a:solidFill>
                <a:latin typeface="Candara" panose="020E0502030303020204" pitchFamily="34" charset="0"/>
              </a:rPr>
              <a:t>1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, t</a:t>
            </a:r>
            <a:r>
              <a:rPr lang="en-US" altLang="ko-KR" sz="2000" b="1" baseline="-25000" dirty="0">
                <a:solidFill>
                  <a:srgbClr val="5B9BD5"/>
                </a:solidFill>
                <a:latin typeface="Candara" panose="020E0502030303020204" pitchFamily="34" charset="0"/>
              </a:rPr>
              <a:t>2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, y</a:t>
            </a:r>
            <a:r>
              <a:rPr lang="en-US" altLang="ko-KR" sz="2000" b="1" baseline="-25000" dirty="0">
                <a:solidFill>
                  <a:srgbClr val="5B9BD5"/>
                </a:solidFill>
                <a:latin typeface="Candara" panose="020E0502030303020204" pitchFamily="34" charset="0"/>
              </a:rPr>
              <a:t>2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, W</a:t>
            </a:r>
            <a:r>
              <a:rPr lang="en-US" altLang="ko-KR" sz="2000" b="1" baseline="-25000" dirty="0">
                <a:solidFill>
                  <a:srgbClr val="5B9BD5"/>
                </a:solidFill>
                <a:latin typeface="Candara" panose="020E0502030303020204" pitchFamily="34" charset="0"/>
              </a:rPr>
              <a:t>0</a:t>
            </a:r>
            <a:r>
              <a:rPr lang="en-US" altLang="ko-KR" sz="2000" b="1" dirty="0">
                <a:solidFill>
                  <a:srgbClr val="5B9BD5"/>
                </a:solidFill>
                <a:latin typeface="Candara" panose="020E0502030303020204" pitchFamily="34" charset="0"/>
              </a:rPr>
              <a:t>) to nuclear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3784" y="5401350"/>
            <a:ext cx="10577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66"/>
                </a:solidFill>
                <a:latin typeface="Bahnschrift" panose="020B0502040204020203" pitchFamily="34" charset="0"/>
              </a:rPr>
              <a:t>Critical point: Nuclear matter </a:t>
            </a:r>
            <a:r>
              <a:rPr lang="en-US" altLang="ko-KR" sz="2400" b="1" dirty="0" err="1" smtClean="0">
                <a:solidFill>
                  <a:srgbClr val="FF0066"/>
                </a:solidFill>
                <a:latin typeface="Bahnschrift" panose="020B0502040204020203" pitchFamily="34" charset="0"/>
              </a:rPr>
              <a:t>EoS</a:t>
            </a:r>
            <a:r>
              <a:rPr lang="en-US" altLang="ko-KR" sz="2400" b="1" dirty="0" smtClean="0">
                <a:solidFill>
                  <a:srgbClr val="FF0066"/>
                </a:solidFill>
                <a:latin typeface="Bahnschrift" panose="020B0502040204020203" pitchFamily="34" charset="0"/>
              </a:rPr>
              <a:t> is not affected by fitting to nuclear data </a:t>
            </a:r>
            <a:endParaRPr lang="ko-KR" altLang="en-US" sz="2400" b="1" dirty="0">
              <a:solidFill>
                <a:srgbClr val="FF0066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70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79" y="316087"/>
            <a:ext cx="999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3. Fitting strategy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000" y="1047609"/>
            <a:ext cx="104422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Keep the nuclear matter part unchanged (t</a:t>
            </a:r>
            <a:r>
              <a:rPr lang="en-US" altLang="ko-KR" sz="2000" b="1" baseline="-25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0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, y</a:t>
            </a:r>
            <a:r>
              <a:rPr lang="en-US" altLang="ko-KR" sz="2000" b="1" baseline="-25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0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, t</a:t>
            </a:r>
            <a:r>
              <a:rPr lang="en-US" altLang="ko-KR" sz="2000" b="1" baseline="-25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3n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, 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y</a:t>
            </a:r>
            <a:r>
              <a:rPr lang="en-US" altLang="ko-KR" sz="2000" b="1" baseline="-25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3n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: 7 parameters)</a:t>
            </a:r>
            <a:endParaRPr lang="en-US" altLang="ko-KR" sz="2000" b="1" dirty="0" smtClean="0">
              <a:solidFill>
                <a:srgbClr val="002060"/>
              </a:solidFill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Start with smallest numbers: 2 parameters fitted to 6 nuclear data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Increase the number of parameters and data step-wisely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Consider the spherical nuclei only [</a:t>
            </a: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KIDS-M0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]: benchmarking PC-F1 and PC-PK1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Fitting parameters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P2: t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, W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0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 (assume t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2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 ∝ t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, y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1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=y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2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=0)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P3: [P2+] </a:t>
            </a:r>
            <a:r>
              <a:rPr lang="en-US" altLang="ko-KR" sz="2000" b="1" dirty="0">
                <a:solidFill>
                  <a:schemeClr val="accent1"/>
                </a:solidFill>
                <a:latin typeface="Candara" panose="020E0502030303020204" pitchFamily="34" charset="0"/>
              </a:rPr>
              <a:t>t</a:t>
            </a:r>
            <a:r>
              <a:rPr lang="en-US" altLang="ko-KR" sz="2000" b="1" baseline="-25000" dirty="0">
                <a:solidFill>
                  <a:schemeClr val="accent1"/>
                </a:solidFill>
                <a:latin typeface="Candara" panose="020E0502030303020204" pitchFamily="34" charset="0"/>
              </a:rPr>
              <a:t>2</a:t>
            </a:r>
            <a:endParaRPr lang="en-US" altLang="ko-KR" sz="2000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P4: [P3+] y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2 </a:t>
            </a: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b="1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P5: [P4+] y</a:t>
            </a:r>
            <a:r>
              <a:rPr lang="en-US" altLang="ko-KR" sz="2000" b="1" baseline="-25000" dirty="0" smtClean="0">
                <a:solidFill>
                  <a:schemeClr val="accent1"/>
                </a:solidFill>
                <a:latin typeface="Candara" panose="020E0502030303020204" pitchFamily="34" charset="0"/>
              </a:rPr>
              <a:t>1</a:t>
            </a:r>
            <a:endParaRPr lang="en-US" altLang="ko-KR" sz="2000" b="1" dirty="0" smtClean="0">
              <a:solidFill>
                <a:schemeClr val="accent1"/>
              </a:solidFill>
              <a:latin typeface="Candara" panose="020E0502030303020204" pitchFamily="34" charset="0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982" y="3245485"/>
            <a:ext cx="5542418" cy="283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79" y="316087"/>
            <a:ext cx="999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4. Result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694588"/>
              </p:ext>
            </p:extLst>
          </p:nvPr>
        </p:nvGraphicFramePr>
        <p:xfrm>
          <a:off x="1177429" y="1055473"/>
          <a:ext cx="9124811" cy="5303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183">
                  <a:extLst>
                    <a:ext uri="{9D8B030D-6E8A-4147-A177-3AD203B41FA5}">
                      <a16:colId xmlns:a16="http://schemas.microsoft.com/office/drawing/2014/main" val="3423230663"/>
                    </a:ext>
                  </a:extLst>
                </a:gridCol>
                <a:gridCol w="2980266">
                  <a:extLst>
                    <a:ext uri="{9D8B030D-6E8A-4147-A177-3AD203B41FA5}">
                      <a16:colId xmlns:a16="http://schemas.microsoft.com/office/drawing/2014/main" val="1959405502"/>
                    </a:ext>
                  </a:extLst>
                </a:gridCol>
                <a:gridCol w="981002">
                  <a:extLst>
                    <a:ext uri="{9D8B030D-6E8A-4147-A177-3AD203B41FA5}">
                      <a16:colId xmlns:a16="http://schemas.microsoft.com/office/drawing/2014/main" val="1725726927"/>
                    </a:ext>
                  </a:extLst>
                </a:gridCol>
                <a:gridCol w="1290320">
                  <a:extLst>
                    <a:ext uri="{9D8B030D-6E8A-4147-A177-3AD203B41FA5}">
                      <a16:colId xmlns:a16="http://schemas.microsoft.com/office/drawing/2014/main" val="441803884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693997762"/>
                    </a:ext>
                  </a:extLst>
                </a:gridCol>
                <a:gridCol w="1310640">
                  <a:extLst>
                    <a:ext uri="{9D8B030D-6E8A-4147-A177-3AD203B41FA5}">
                      <a16:colId xmlns:a16="http://schemas.microsoft.com/office/drawing/2014/main" val="989129514"/>
                    </a:ext>
                  </a:extLst>
                </a:gridCol>
              </a:tblGrid>
              <a:tr h="37915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Fitting code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Nuclei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No.</a:t>
                      </a:r>
                      <a:r>
                        <a:rPr lang="en-US" altLang="ko-KR" sz="1800" b="1" baseline="0" dirty="0" smtClean="0">
                          <a:latin typeface="Candara" panose="020E0502030303020204" pitchFamily="34" charset="0"/>
                        </a:rPr>
                        <a:t> of data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RMSD(Mass)</a:t>
                      </a:r>
                      <a:r>
                        <a:rPr lang="en-US" altLang="ko-KR" sz="1800" b="1" baseline="0" dirty="0" smtClean="0">
                          <a:latin typeface="Candara" panose="020E0502030303020204" pitchFamily="34" charset="0"/>
                        </a:rPr>
                        <a:t> (MeV)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703134"/>
                  </a:ext>
                </a:extLst>
              </a:tr>
              <a:tr h="379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baseline="0" dirty="0" smtClean="0">
                          <a:latin typeface="Candara" panose="020E0502030303020204" pitchFamily="34" charset="0"/>
                        </a:rPr>
                        <a:t>Input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65 spherical nuclei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Candara" panose="020E0502030303020204" pitchFamily="34" charset="0"/>
                        </a:rPr>
                        <a:t>630 nuclei</a:t>
                      </a:r>
                      <a:endParaRPr lang="ko-KR" altLang="en-US" sz="1800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66465"/>
                  </a:ext>
                </a:extLst>
              </a:tr>
              <a:tr h="4465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P2N3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Candara" panose="020E0502030303020204" pitchFamily="34" charset="0"/>
                        </a:rPr>
                        <a:t>40Ca,</a:t>
                      </a:r>
                      <a:r>
                        <a:rPr lang="en-US" altLang="ko-KR" sz="1400" b="0" baseline="0" dirty="0" smtClean="0">
                          <a:latin typeface="Candara" panose="020E0502030303020204" pitchFamily="34" charset="0"/>
                        </a:rPr>
                        <a:t> 48Ca, 208Pb</a:t>
                      </a:r>
                      <a:endParaRPr lang="ko-KR" altLang="en-US" sz="14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6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0.159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  <a:latin typeface="Candara" panose="020E0502030303020204" pitchFamily="34" charset="0"/>
                        </a:rPr>
                        <a:t>4.287</a:t>
                      </a:r>
                      <a:endParaRPr lang="ko-KR" altLang="en-US" sz="2000" b="1" dirty="0">
                        <a:solidFill>
                          <a:srgbClr val="FF0000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289513"/>
                  </a:ext>
                </a:extLst>
              </a:tr>
              <a:tr h="4913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P2N6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Candara" panose="020E0502030303020204" pitchFamily="34" charset="0"/>
                        </a:rPr>
                        <a:t>[N3+] 16O, 90Zr, 132Sn</a:t>
                      </a:r>
                      <a:endParaRPr lang="ko-KR" altLang="en-US" sz="14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12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?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3.920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182723"/>
                  </a:ext>
                </a:extLst>
              </a:tr>
              <a:tr h="4913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P2N7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Candara" panose="020E0502030303020204" pitchFamily="34" charset="0"/>
                        </a:rPr>
                        <a:t>[N6+] 238U</a:t>
                      </a:r>
                      <a:endParaRPr lang="ko-KR" altLang="en-US" sz="14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14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66"/>
                          </a:solidFill>
                          <a:latin typeface="Candara" panose="020E0502030303020204" pitchFamily="34" charset="0"/>
                        </a:rPr>
                        <a:t>1.398</a:t>
                      </a:r>
                      <a:endParaRPr lang="ko-KR" altLang="en-US" sz="2000" b="1" dirty="0">
                        <a:solidFill>
                          <a:srgbClr val="FF0066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3.505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23995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P3N7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800" b="0" dirty="0" smtClean="0">
                          <a:latin typeface="Candara" panose="020E0502030303020204" pitchFamily="34" charset="0"/>
                        </a:rPr>
                        <a:t>↑</a:t>
                      </a:r>
                      <a:endParaRPr lang="ko-KR" altLang="en-US" sz="28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↑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0.915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66"/>
                          </a:solidFill>
                          <a:latin typeface="Candara" panose="020E0502030303020204" pitchFamily="34" charset="0"/>
                        </a:rPr>
                        <a:t>3.476</a:t>
                      </a:r>
                      <a:endParaRPr lang="ko-KR" altLang="en-US" sz="2000" b="1" dirty="0">
                        <a:solidFill>
                          <a:srgbClr val="FF0066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492474"/>
                  </a:ext>
                </a:extLst>
              </a:tr>
              <a:tr h="259080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 smtClean="0">
                          <a:latin typeface="Bahnschrift" panose="020B0502040204020203" pitchFamily="34" charset="0"/>
                        </a:rPr>
                        <a:t>At</a:t>
                      </a:r>
                      <a:r>
                        <a:rPr lang="en-US" altLang="ko-KR" sz="1600" b="0" baseline="0" dirty="0" smtClean="0">
                          <a:latin typeface="Bahnschrift" panose="020B0502040204020203" pitchFamily="34" charset="0"/>
                        </a:rPr>
                        <a:t> this moment we became aware of PC-F1 model</a:t>
                      </a:r>
                      <a:endParaRPr lang="ko-KR" altLang="en-US" sz="1600" b="0" dirty="0">
                        <a:latin typeface="Bahnschrift" panose="020B0502040204020203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28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074106"/>
                  </a:ext>
                </a:extLst>
              </a:tr>
              <a:tr h="63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P3N17 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Candara" panose="020E0502030303020204" pitchFamily="34" charset="0"/>
                        </a:rPr>
                        <a:t>[N6+] 56Ni, 58Ni, 88Sr, 100Sn,112Sn, 120Sn, 124Sn, 136Xe, 144Sm, 202Pb, 214Pb (spherical: same to PC-F1)</a:t>
                      </a:r>
                      <a:endParaRPr lang="ko-KR" altLang="en-US" sz="14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32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66"/>
                          </a:solidFill>
                          <a:latin typeface="Candara" panose="020E0502030303020204" pitchFamily="34" charset="0"/>
                        </a:rPr>
                        <a:t>1.932</a:t>
                      </a:r>
                      <a:endParaRPr lang="ko-KR" altLang="en-US" sz="2000" b="1" dirty="0">
                        <a:solidFill>
                          <a:srgbClr val="FF0066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065612"/>
                  </a:ext>
                </a:extLst>
              </a:tr>
              <a:tr h="53817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P4N17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↑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32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1.368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2.368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66"/>
                          </a:solidFill>
                          <a:latin typeface="Candara" panose="020E0502030303020204" pitchFamily="34" charset="0"/>
                        </a:rPr>
                        <a:t>3.875</a:t>
                      </a:r>
                      <a:endParaRPr lang="ko-KR" altLang="en-US" sz="2000" b="1" dirty="0">
                        <a:solidFill>
                          <a:srgbClr val="FF0066"/>
                        </a:solidFill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830423"/>
                  </a:ext>
                </a:extLst>
              </a:tr>
              <a:tr h="6355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P4N30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Candara" panose="020E0502030303020204" pitchFamily="34" charset="0"/>
                        </a:rPr>
                        <a:t>[N17+] 20Mg, 38Ca, 46Ca, 50Ca, 42Ti, 72Ni, 84Se, 122Sn, 126Sn, 130Sn, 134Sn, 200Pb, 218U (spherical)</a:t>
                      </a:r>
                      <a:endParaRPr lang="ko-KR" altLang="en-US" sz="14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 smtClean="0">
                          <a:latin typeface="Candara" panose="020E0502030303020204" pitchFamily="34" charset="0"/>
                        </a:rPr>
                        <a:t>49</a:t>
                      </a:r>
                      <a:endParaRPr lang="ko-KR" altLang="en-US" sz="2000" b="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1.797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1.412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3.009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07278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65600" y="635664"/>
            <a:ext cx="731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66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★ </a:t>
            </a:r>
            <a:r>
              <a:rPr lang="en-US" altLang="ko-KR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Red numbers denote unsatisfactory results that trigger the next step</a:t>
            </a:r>
            <a:endParaRPr lang="ko-KR" altLang="en-US" b="1" dirty="0">
              <a:solidFill>
                <a:srgbClr val="FF0066"/>
              </a:solidFill>
              <a:latin typeface="Candara" panose="020E0502030303020204" pitchFamily="34" charset="0"/>
            </a:endParaRPr>
          </a:p>
        </p:txBody>
      </p:sp>
      <p:sp>
        <p:nvSpPr>
          <p:cNvPr id="6" name="왼쪽 화살표 설명선 5"/>
          <p:cNvSpPr/>
          <p:nvPr/>
        </p:nvSpPr>
        <p:spPr>
          <a:xfrm>
            <a:off x="10156611" y="2050062"/>
            <a:ext cx="1851379" cy="519289"/>
          </a:xfrm>
          <a:prstGeom prst="leftArrowCallout">
            <a:avLst>
              <a:gd name="adj1" fmla="val 18220"/>
              <a:gd name="adj2" fmla="val 26695"/>
              <a:gd name="adj3" fmla="val 25000"/>
              <a:gd name="adj4" fmla="val 8694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latin typeface="Candara" panose="020E0502030303020204" pitchFamily="34" charset="0"/>
              </a:rPr>
              <a:t>Similar to SLy4 but poor as a mass model</a:t>
            </a:r>
            <a:endParaRPr lang="ko-KR" altLang="en-US" sz="1200" dirty="0">
              <a:latin typeface="Candara" panose="020E0502030303020204" pitchFamily="34" charset="0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97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979" y="316087"/>
            <a:ext cx="10487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PC-F1, PC-PK1: Benchmark of KIDS-M0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33922"/>
              </p:ext>
            </p:extLst>
          </p:nvPr>
        </p:nvGraphicFramePr>
        <p:xfrm>
          <a:off x="1229360" y="1030247"/>
          <a:ext cx="9428479" cy="2367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960">
                  <a:extLst>
                    <a:ext uri="{9D8B030D-6E8A-4147-A177-3AD203B41FA5}">
                      <a16:colId xmlns:a16="http://schemas.microsoft.com/office/drawing/2014/main" val="4250641706"/>
                    </a:ext>
                  </a:extLst>
                </a:gridCol>
                <a:gridCol w="2313016">
                  <a:extLst>
                    <a:ext uri="{9D8B030D-6E8A-4147-A177-3AD203B41FA5}">
                      <a16:colId xmlns:a16="http://schemas.microsoft.com/office/drawing/2014/main" val="4205042002"/>
                    </a:ext>
                  </a:extLst>
                </a:gridCol>
                <a:gridCol w="2058454">
                  <a:extLst>
                    <a:ext uri="{9D8B030D-6E8A-4147-A177-3AD203B41FA5}">
                      <a16:colId xmlns:a16="http://schemas.microsoft.com/office/drawing/2014/main" val="4098270043"/>
                    </a:ext>
                  </a:extLst>
                </a:gridCol>
                <a:gridCol w="2710049">
                  <a:extLst>
                    <a:ext uri="{9D8B030D-6E8A-4147-A177-3AD203B41FA5}">
                      <a16:colId xmlns:a16="http://schemas.microsoft.com/office/drawing/2014/main" val="3314482953"/>
                    </a:ext>
                  </a:extLst>
                </a:gridCol>
              </a:tblGrid>
              <a:tr h="7827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Candara" panose="020E0502030303020204" pitchFamily="34" charset="0"/>
                        </a:rPr>
                        <a:t>Model</a:t>
                      </a:r>
                      <a:endParaRPr lang="ko-KR" altLang="en-US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Candara" panose="020E0502030303020204" pitchFamily="34" charset="0"/>
                        </a:rPr>
                        <a:t>No.</a:t>
                      </a:r>
                      <a:r>
                        <a:rPr lang="en-US" altLang="ko-KR" b="1" baseline="0" dirty="0" smtClean="0">
                          <a:latin typeface="Candara" panose="020E0502030303020204" pitchFamily="34" charset="0"/>
                        </a:rPr>
                        <a:t> of parameters fitted to nuclear data</a:t>
                      </a:r>
                      <a:endParaRPr lang="ko-KR" altLang="en-US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Candara" panose="020E0502030303020204" pitchFamily="34" charset="0"/>
                        </a:rPr>
                        <a:t>No. of inpu</a:t>
                      </a:r>
                      <a:r>
                        <a:rPr lang="en-US" altLang="ko-KR" b="1" baseline="0" dirty="0" smtClean="0">
                          <a:latin typeface="Candara" panose="020E0502030303020204" pitchFamily="34" charset="0"/>
                        </a:rPr>
                        <a:t>t nuclei</a:t>
                      </a:r>
                      <a:endParaRPr lang="ko-KR" altLang="en-US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Candara" panose="020E0502030303020204" pitchFamily="34" charset="0"/>
                        </a:rPr>
                        <a:t>RMSD(Mass) (MeV)</a:t>
                      </a:r>
                      <a:r>
                        <a:rPr lang="en-US" altLang="ko-KR" b="1" baseline="0" dirty="0" smtClean="0">
                          <a:latin typeface="Candara" panose="020E0502030303020204" pitchFamily="34" charset="0"/>
                        </a:rPr>
                        <a:t> 65 nuclei</a:t>
                      </a:r>
                      <a:endParaRPr lang="ko-KR" altLang="en-US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5766491"/>
                  </a:ext>
                </a:extLst>
              </a:tr>
              <a:tr h="35570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Candara" panose="020E0502030303020204" pitchFamily="34" charset="0"/>
                        </a:rPr>
                        <a:t>PC-F1</a:t>
                      </a:r>
                      <a:endParaRPr lang="ko-KR" altLang="en-US" sz="20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11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17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2.604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420529"/>
                  </a:ext>
                </a:extLst>
              </a:tr>
              <a:tr h="3771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Candara" panose="020E0502030303020204" pitchFamily="34" charset="0"/>
                        </a:rPr>
                        <a:t>KIDS-M0-P4N17</a:t>
                      </a:r>
                      <a:endParaRPr lang="ko-KR" altLang="en-US" sz="20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4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17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2.368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155992"/>
                  </a:ext>
                </a:extLst>
              </a:tr>
              <a:tr h="37602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Candara" panose="020E0502030303020204" pitchFamily="34" charset="0"/>
                        </a:rPr>
                        <a:t>PC-PK1</a:t>
                      </a:r>
                      <a:endParaRPr lang="ko-KR" altLang="en-US" sz="20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11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60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1.329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747062"/>
                  </a:ext>
                </a:extLst>
              </a:tr>
              <a:tr h="35231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Candara" panose="020E0502030303020204" pitchFamily="34" charset="0"/>
                        </a:rPr>
                        <a:t>KIDS-M0-P4N30</a:t>
                      </a:r>
                      <a:endParaRPr lang="ko-KR" altLang="en-US" sz="2000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4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30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Candara" panose="020E0502030303020204" pitchFamily="34" charset="0"/>
                        </a:rPr>
                        <a:t>1.412</a:t>
                      </a:r>
                      <a:endParaRPr lang="ko-KR" altLang="en-US" sz="2000" b="1" dirty="0"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784474"/>
                  </a:ext>
                </a:extLst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279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79" y="275447"/>
            <a:ext cx="999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Bahnschrift" panose="020B0502040204020203" pitchFamily="34" charset="0"/>
              </a:rPr>
              <a:t>5. Summary</a:t>
            </a:r>
            <a:endParaRPr lang="ko-KR" altLang="en-US" sz="3200" b="1" dirty="0">
              <a:solidFill>
                <a:srgbClr val="0070C0"/>
              </a:solidFill>
              <a:latin typeface="Bahnschrif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8000" y="1024740"/>
            <a:ext cx="10442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We</a:t>
            </a:r>
            <a:r>
              <a:rPr lang="ko-KR" altLang="en-US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started from an EDF that is consistent with neutron star observation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We worked out with as small number of parameters and data as possible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Systematic improvement of results has been demonstrated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P4N17 is better than PC-F1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P4N30 is close to PC-PK1</a:t>
            </a:r>
          </a:p>
          <a:p>
            <a:pPr marL="342900" indent="-342900">
              <a:lnSpc>
                <a:spcPct val="150000"/>
              </a:lnSpc>
              <a:buFont typeface="Batang" panose="02030600000101010101" pitchFamily="18" charset="-127"/>
              <a:buChar char="★"/>
            </a:pP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P5</a:t>
            </a:r>
            <a:r>
              <a:rPr lang="en-US" altLang="ko-KR" sz="2000" b="1" dirty="0">
                <a:solidFill>
                  <a:srgbClr val="FF0066"/>
                </a:solidFill>
                <a:latin typeface="Candara" panose="020E0502030303020204" pitchFamily="34" charset="0"/>
              </a:rPr>
              <a:t> </a:t>
            </a: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and more nuclei input: </a:t>
            </a: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As good as, or better than PC-PK1?</a:t>
            </a:r>
          </a:p>
          <a:p>
            <a:pPr marL="342900" indent="-342900">
              <a:lnSpc>
                <a:spcPct val="150000"/>
              </a:lnSpc>
              <a:buFont typeface="Batang" panose="02030600000101010101" pitchFamily="18" charset="-127"/>
              <a:buChar char="★"/>
            </a:pP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Dependence on the </a:t>
            </a:r>
            <a:r>
              <a:rPr lang="en-US" altLang="ko-KR" sz="2000" b="1" dirty="0" err="1" smtClean="0">
                <a:solidFill>
                  <a:srgbClr val="FF0066"/>
                </a:solidFill>
                <a:latin typeface="Candara" panose="020E0502030303020204" pitchFamily="34" charset="0"/>
              </a:rPr>
              <a:t>EoS</a:t>
            </a:r>
            <a:r>
              <a:rPr lang="en-US" altLang="ko-KR" sz="2000" b="1" dirty="0" smtClean="0">
                <a:solidFill>
                  <a:srgbClr val="FF0066"/>
                </a:solidFill>
                <a:latin typeface="Candara" panose="020E0502030303020204" pitchFamily="34" charset="0"/>
              </a:rPr>
              <a:t>: Now it is KIDS-B, next KIDS-D</a:t>
            </a:r>
            <a:endParaRPr lang="ko-KR" altLang="en-US" sz="2000" b="1" dirty="0">
              <a:solidFill>
                <a:srgbClr val="FF0066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158" y="4675805"/>
            <a:ext cx="3821906" cy="1364456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000000" y="360000"/>
            <a:ext cx="2743200" cy="365125"/>
          </a:xfrm>
        </p:spPr>
        <p:txBody>
          <a:bodyPr/>
          <a:lstStyle/>
          <a:p>
            <a:fld id="{87949EA4-C879-4B14-85A4-CA8F5D16AC6A}" type="slidenum">
              <a:rPr lang="ko-KR" alt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fld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/9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339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638</Words>
  <Application>Microsoft Office PowerPoint</Application>
  <PresentationFormat>와이드스크린</PresentationFormat>
  <Paragraphs>124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6" baseType="lpstr">
      <vt:lpstr>맑은 고딕</vt:lpstr>
      <vt:lpstr>Batang</vt:lpstr>
      <vt:lpstr>Arial</vt:lpstr>
      <vt:lpstr>Bahnschrift</vt:lpstr>
      <vt:lpstr>Candara</vt:lpstr>
      <vt:lpstr>Symbol</vt:lpstr>
      <vt:lpstr>Office 테마</vt:lpstr>
      <vt:lpstr>Nuclear Mass Table based on KIDS Density Functional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Mass Table based on KIDS Density Functional</dc:title>
  <dc:creator>OWNER</dc:creator>
  <cp:lastModifiedBy>USER</cp:lastModifiedBy>
  <cp:revision>67</cp:revision>
  <dcterms:created xsi:type="dcterms:W3CDTF">2026-07-04T04:55:50Z</dcterms:created>
  <dcterms:modified xsi:type="dcterms:W3CDTF">2026-07-14T22:34:09Z</dcterms:modified>
</cp:coreProperties>
</file>