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024" r:id="rId3"/>
    <p:sldId id="2025" r:id="rId4"/>
    <p:sldId id="2027" r:id="rId5"/>
    <p:sldId id="2032" r:id="rId6"/>
    <p:sldId id="257" r:id="rId7"/>
    <p:sldId id="260" r:id="rId8"/>
    <p:sldId id="261" r:id="rId9"/>
    <p:sldId id="262" r:id="rId10"/>
    <p:sldId id="263" r:id="rId11"/>
    <p:sldId id="329" r:id="rId12"/>
    <p:sldId id="330" r:id="rId13"/>
    <p:sldId id="332" r:id="rId14"/>
    <p:sldId id="266" r:id="rId15"/>
    <p:sldId id="268" r:id="rId16"/>
    <p:sldId id="310" r:id="rId17"/>
    <p:sldId id="311" r:id="rId18"/>
    <p:sldId id="312" r:id="rId19"/>
    <p:sldId id="314" r:id="rId20"/>
    <p:sldId id="302" r:id="rId21"/>
    <p:sldId id="304" r:id="rId22"/>
    <p:sldId id="305" r:id="rId23"/>
    <p:sldId id="289" r:id="rId24"/>
    <p:sldId id="290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5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14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710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problem: scattering is continuum physics, but QPUs naturally give finite spectral data. The talk is about a validation protocol, not yet a claim of new np phase shifts.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this section by saying the QPU part is no longer a plan. We now have one completed Forte-1 raw no-debiasing 7-point E2 scan. The main result is center stability within bootstrap uncertainty plus clear amplitude attenuation.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sell this as a high-visibility peak. Sell it as a controlled peak-center measurement. The important point is that the amplitude loss is separated from the nuclear energy input.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central slide. The line at zero means the exact E2 reference. The QPU error bar includes zero, so the nuclear spectral input passes the validation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D9B62-2B84-BE7B-6093-1FB419E2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F655F2-E4E1-6702-56D4-F8C5450C2A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75C1CF-00CE-B2BB-BE4E-30235F171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MERE 식은 이 발표의 핵심입니다. 약한 harmonic trap이 continuum을 discrete positive-energy level로 바꾸고, 그 level 하나가 p cot delta라는 scattering datum 하나로 변환됩니다. 하지만 한 점만으로는 phase shift curve가 되지 않는다는 점을 강조하세요.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C7C53-B491-867E-99D3-67207BFAA1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34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7C273-FE8D-DFC1-CCC7-20DBBDE5D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70809D-EF5B-1AFD-80ED-6C3FE28A0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F9B4E-61D4-72E7-65F1-5757F5639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여기서 강조할 점은 phase shift를 구하려면 여러 trap frequency와 여러 trapped level이 필요하다는 것입니다. 우리 E2 single-level benchmark는 energy extraction의 검증이고, 완전한 phase-shift 계산은 다중 level/trap table이 필요합니다.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A1BF5-D236-A21A-06ED-278E09308A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27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19C83-001F-DE4D-675D-CFE4D1A86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24C4B-AECA-2754-5DA9-C3F7E515B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75A60A-7F7D-2A73-1C3D-1671C6341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 슬라이드는 실제 숫자가 들어간 핵심 슬라이드입니다. 우리 noisy simulator의 peak-center bias인 0.51 keV는 이 sensitivity test에서는 최대 0.04도 정도입니다. 반대로 MeV급 SQD subspace bias는 phase shift를 크게 망가뜨릴 수 있습니다.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BB5E4-C1E8-43E7-070B-887B1F1E9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7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1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1F77B4"/>
          </a:solidFill>
          <a:ln w="12700">
            <a:solidFill>
              <a:srgbClr val="1F77B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743817" y="3172244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Nuclear Scattering, Quantum Computing, and SQD: </a:t>
            </a:r>
            <a:b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 Noise-Resilient Spectral Calculations on Quantum Hardware</a:t>
            </a:r>
          </a:p>
          <a:p>
            <a:pPr marL="0" indent="0">
              <a:buNone/>
            </a:pPr>
            <a:b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43817" y="4128344"/>
            <a:ext cx="10424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IonQ-compatible rodeo filtering + sample-based quantum diagonalization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98786" y="4802538"/>
            <a:ext cx="10679982" cy="11824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Jubin Park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Soongsil University / OMEG Institute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Dr. Myeong-Hwan Mun and Prof. Myung-Ki Cheoun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Title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BBD9EE3-1398-37E3-CD60-A394B7399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622966"/>
            <a:ext cx="7772400" cy="8730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2EBF8-C093-B610-5B28-96494F2B687B}"/>
              </a:ext>
            </a:extLst>
          </p:cNvPr>
          <p:cNvSpPr txBox="1"/>
          <p:nvPr/>
        </p:nvSpPr>
        <p:spPr>
          <a:xfrm>
            <a:off x="713232" y="1560790"/>
            <a:ext cx="6103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b="0" i="0" dirty="0">
                <a:solidFill>
                  <a:srgbClr val="24425A"/>
                </a:solidFill>
                <a:effectLst/>
                <a:latin typeface="Liberation Sans"/>
              </a:rPr>
              <a:t>13-15 July 2026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E09BB3-61E1-C8D0-467B-30812E39FC8E}"/>
              </a:ext>
            </a:extLst>
          </p:cNvPr>
          <p:cNvSpPr txBox="1"/>
          <p:nvPr/>
        </p:nvSpPr>
        <p:spPr>
          <a:xfrm>
            <a:off x="713232" y="1962892"/>
            <a:ext cx="61032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" altLang="ko-KR" b="0" i="0" dirty="0">
                <a:solidFill>
                  <a:srgbClr val="777777"/>
                </a:solidFill>
                <a:effectLst/>
                <a:latin typeface="Roboto" panose="02000000000000000000" pitchFamily="2" charset="0"/>
              </a:rPr>
              <a:t>Workshop Room</a:t>
            </a:r>
          </a:p>
          <a:p>
            <a:pPr algn="l">
              <a:buNone/>
            </a:pPr>
            <a:r>
              <a:rPr lang="en" altLang="ko-KR" b="0" i="0" dirty="0">
                <a:solidFill>
                  <a:srgbClr val="777777"/>
                </a:solidFill>
                <a:effectLst/>
                <a:latin typeface="Roboto" panose="02000000000000000000" pitchFamily="2" charset="0"/>
              </a:rPr>
              <a:t>Center for Computational Sciences, University of Tsukuba, Tsukuba, Japan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(Modified effective range expansion) links levels to phase shifts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5923" y="1097280"/>
            <a:ext cx="8829675" cy="960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26517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key point for hardware: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868680" y="3246120"/>
            <a:ext cx="3108960" cy="1005840"/>
          </a:xfrm>
          <a:prstGeom prst="roundRect">
            <a:avLst/>
          </a:prstGeom>
          <a:solidFill>
            <a:srgbClr val="EAF7EA"/>
          </a:solidFill>
          <a:ln w="1524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4"/>
          <p:cNvSpPr/>
          <p:nvPr/>
        </p:nvSpPr>
        <p:spPr>
          <a:xfrm>
            <a:off x="1033272" y="3374136"/>
            <a:ext cx="2779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QPU output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033272" y="3685032"/>
            <a:ext cx="27797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trapped level E with uncertainty ΔE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526280" y="3246120"/>
            <a:ext cx="3108960" cy="1005840"/>
          </a:xfrm>
          <a:prstGeom prst="roundRect">
            <a:avLst/>
          </a:prstGeom>
          <a:solidFill>
            <a:srgbClr val="FFF2E8"/>
          </a:solidFill>
          <a:ln w="15240">
            <a:solidFill>
              <a:srgbClr val="FF7F0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7"/>
          <p:cNvSpPr/>
          <p:nvPr/>
        </p:nvSpPr>
        <p:spPr>
          <a:xfrm>
            <a:off x="4690872" y="3374136"/>
            <a:ext cx="2779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required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690872" y="3685032"/>
            <a:ext cx="27797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asymptotic scattering wave function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8183880" y="3246120"/>
            <a:ext cx="3108960" cy="1005840"/>
          </a:xfrm>
          <a:prstGeom prst="roundRect">
            <a:avLst/>
          </a:prstGeom>
          <a:solidFill>
            <a:srgbClr val="EAF4FF"/>
          </a:solidFill>
          <a:ln w="15240">
            <a:solidFill>
              <a:srgbClr val="1F77B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0"/>
          <p:cNvSpPr/>
          <p:nvPr/>
        </p:nvSpPr>
        <p:spPr>
          <a:xfrm>
            <a:off x="8348472" y="3374136"/>
            <a:ext cx="2779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Validation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348472" y="3685032"/>
            <a:ext cx="27797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Propagate ΔE to Δδ or Δ[p^{2l+1}cotδ]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68680" y="50749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makes peak-center accuracy, rather than raw visibility, the nuclear figure of merit.</a:t>
            </a:r>
            <a:endParaRPr lang="en-US" sz="2000" dirty="0"/>
          </a:p>
        </p:txBody>
      </p:sp>
      <p:sp>
        <p:nvSpPr>
          <p:cNvPr id="16" name="Shape 13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EA723-D675-2B73-FDEB-42268E9FB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6707F5E-0B2E-1668-EF20-AFB56E1E9BB6}"/>
              </a:ext>
            </a:extLst>
          </p:cNvPr>
          <p:cNvSpPr/>
          <p:nvPr/>
        </p:nvSpPr>
        <p:spPr>
          <a:xfrm>
            <a:off x="475488" y="256032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MERE: one trapped level becomes one scattering datum</a:t>
            </a:r>
            <a:endParaRPr lang="en-US" sz="27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26CAB0C-A98D-79E7-FA41-19B8EB1FC8CF}"/>
              </a:ext>
            </a:extLst>
          </p:cNvPr>
          <p:cNvSpPr/>
          <p:nvPr/>
        </p:nvSpPr>
        <p:spPr>
          <a:xfrm>
            <a:off x="493776" y="694944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an s-wave, the weak-trap level is converted into a value of p cot δ.</a:t>
            </a:r>
            <a:endParaRPr lang="en-US" sz="13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4EB79F0-7CF9-2837-F690-043021A51BF8}"/>
              </a:ext>
            </a:extLst>
          </p:cNvPr>
          <p:cNvSpPr/>
          <p:nvPr/>
        </p:nvSpPr>
        <p:spPr>
          <a:xfrm>
            <a:off x="475488" y="1060704"/>
            <a:ext cx="11201400" cy="0"/>
          </a:xfrm>
          <a:prstGeom prst="line">
            <a:avLst/>
          </a:prstGeom>
          <a:noFill/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" name="Image 0" descr="/mnt/data/phase_shift_slides_assets/weak_trap_discretization.png">
            <a:extLst>
              <a:ext uri="{FF2B5EF4-FFF2-40B4-BE49-F238E27FC236}">
                <a16:creationId xmlns:a16="http://schemas.microsoft.com/office/drawing/2014/main" id="{E34F3BEA-CEE3-8CAE-459C-107A515A8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325880"/>
            <a:ext cx="4892040" cy="2560320"/>
          </a:xfrm>
          <a:prstGeom prst="rect">
            <a:avLst/>
          </a:prstGeom>
        </p:spPr>
      </p:pic>
      <p:pic>
        <p:nvPicPr>
          <p:cNvPr id="6" name="Image 1" descr="/mnt/data/mere_phase_shift_insert_assets/mere_swave.png">
            <a:extLst>
              <a:ext uri="{FF2B5EF4-FFF2-40B4-BE49-F238E27FC236}">
                <a16:creationId xmlns:a16="http://schemas.microsoft.com/office/drawing/2014/main" id="{588F363F-BE49-2DD7-C46D-5749BD41B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325880"/>
            <a:ext cx="5623560" cy="758952"/>
          </a:xfrm>
          <a:prstGeom prst="rect">
            <a:avLst/>
          </a:prstGeom>
        </p:spPr>
      </p:pic>
      <p:sp>
        <p:nvSpPr>
          <p:cNvPr id="7" name="Shape 3">
            <a:extLst>
              <a:ext uri="{FF2B5EF4-FFF2-40B4-BE49-F238E27FC236}">
                <a16:creationId xmlns:a16="http://schemas.microsoft.com/office/drawing/2014/main" id="{9F1AA0A0-AA06-2BDB-FA5E-5BB3B125281D}"/>
              </a:ext>
            </a:extLst>
          </p:cNvPr>
          <p:cNvSpPr/>
          <p:nvPr/>
        </p:nvSpPr>
        <p:spPr>
          <a:xfrm>
            <a:off x="5715000" y="2331720"/>
            <a:ext cx="5623560" cy="1645920"/>
          </a:xfrm>
          <a:prstGeom prst="roundRect">
            <a:avLst>
              <a:gd name="adj" fmla="val 4444"/>
            </a:avLst>
          </a:prstGeom>
          <a:solidFill>
            <a:srgbClr val="F8FBFF"/>
          </a:solidFill>
          <a:ln w="12700">
            <a:solidFill>
              <a:srgbClr val="1F5FA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BD447FD4-9640-92F5-59B5-45C0C106A2A2}"/>
              </a:ext>
            </a:extLst>
          </p:cNvPr>
          <p:cNvSpPr/>
          <p:nvPr/>
        </p:nvSpPr>
        <p:spPr>
          <a:xfrm>
            <a:off x="5879592" y="2478024"/>
            <a:ext cx="5294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Step-by-step</a:t>
            </a:r>
            <a:endParaRPr lang="en-US" sz="15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407B9BA-FC85-89D6-CC01-9529EA07B496}"/>
              </a:ext>
            </a:extLst>
          </p:cNvPr>
          <p:cNvSpPr/>
          <p:nvPr/>
        </p:nvSpPr>
        <p:spPr>
          <a:xfrm>
            <a:off x="5879592" y="2834640"/>
            <a:ext cx="5294376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Measure or fit a trapped level E at trap frequency ω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Compute p from E = p²/(2μ)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Insert E and ω into the gamma-function ratio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Obtain one finite-trap point p cot δ0,ω</a:t>
            </a:r>
            <a:endParaRPr lang="en-US" sz="150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AA4A0233-9A99-47C1-7434-E7AE8A7EAD72}"/>
              </a:ext>
            </a:extLst>
          </p:cNvPr>
          <p:cNvSpPr/>
          <p:nvPr/>
        </p:nvSpPr>
        <p:spPr>
          <a:xfrm>
            <a:off x="594360" y="4315968"/>
            <a:ext cx="10789920" cy="1051560"/>
          </a:xfrm>
          <a:prstGeom prst="roundRect">
            <a:avLst>
              <a:gd name="adj" fmla="val 6957"/>
            </a:avLst>
          </a:prstGeom>
          <a:solidFill>
            <a:srgbClr val="FFF8F0"/>
          </a:solidFill>
          <a:ln w="12700">
            <a:solidFill>
              <a:srgbClr val="F28E2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A76D95FA-3B08-090B-E168-0FC2CFF4ED29}"/>
              </a:ext>
            </a:extLst>
          </p:cNvPr>
          <p:cNvSpPr/>
          <p:nvPr/>
        </p:nvSpPr>
        <p:spPr>
          <a:xfrm>
            <a:off x="758952" y="4462272"/>
            <a:ext cx="10460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Important distinction</a:t>
            </a:r>
            <a:endParaRPr lang="en-US" sz="15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AEBEEE2B-EF73-B3A7-B9FD-9A61861AB90A}"/>
              </a:ext>
            </a:extLst>
          </p:cNvPr>
          <p:cNvSpPr/>
          <p:nvPr/>
        </p:nvSpPr>
        <p:spPr>
          <a:xfrm>
            <a:off x="758952" y="4818888"/>
            <a:ext cx="1046073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not yet the final free-space phase shift. A single trapped level gives one finite-trap scattering datum. A controlled phase-shift curve requires several levels and several trap frequencies, followed by extrapolation.</a:t>
            </a:r>
            <a:endParaRPr lang="en-US" sz="145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F9A0C35-B3C7-379E-8DD7-325A1B572872}"/>
              </a:ext>
            </a:extLst>
          </p:cNvPr>
          <p:cNvSpPr/>
          <p:nvPr/>
        </p:nvSpPr>
        <p:spPr>
          <a:xfrm>
            <a:off x="475488" y="6510528"/>
            <a:ext cx="11201400" cy="0"/>
          </a:xfrm>
          <a:prstGeom prst="line">
            <a:avLst/>
          </a:prstGeom>
          <a:noFill/>
          <a:ln w="10160">
            <a:solidFill>
              <a:srgbClr val="E1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FB17498B-4018-69F4-6FD1-D4308EF88D84}"/>
              </a:ext>
            </a:extLst>
          </p:cNvPr>
          <p:cNvSpPr/>
          <p:nvPr/>
        </p:nvSpPr>
        <p:spPr>
          <a:xfrm>
            <a:off x="493776" y="6601968"/>
            <a:ext cx="11201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667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MERE: Luu et al. PRC 82, 034003 (2010); Zhang PRC 101, 051602(R) (2020); Wang et al. PRC 109, 064623 (2024)</a:t>
            </a:r>
            <a:endParaRPr lang="en-US" sz="760" dirty="0"/>
          </a:p>
        </p:txBody>
      </p:sp>
    </p:spTree>
    <p:extLst>
      <p:ext uri="{BB962C8B-B14F-4D97-AF65-F5344CB8AC3E}">
        <p14:creationId xmlns:p14="http://schemas.microsoft.com/office/powerpoint/2010/main" val="3626948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5EA4E-9746-30B0-6D90-B52FDDCD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8ECBB82-C97E-F86E-C637-D50F91018616}"/>
              </a:ext>
            </a:extLst>
          </p:cNvPr>
          <p:cNvSpPr/>
          <p:nvPr/>
        </p:nvSpPr>
        <p:spPr>
          <a:xfrm>
            <a:off x="475488" y="256032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Extrapolation is a fit, not a single conversion</a:t>
            </a:r>
            <a:endParaRPr lang="en-US" sz="27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A65EF66-FFF1-EB2E-DCEA-62CA25E4C217}"/>
              </a:ext>
            </a:extLst>
          </p:cNvPr>
          <p:cNvSpPr/>
          <p:nvPr/>
        </p:nvSpPr>
        <p:spPr>
          <a:xfrm>
            <a:off x="493776" y="694944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free-space phase shift is reconstructed from a family of trapped levels.</a:t>
            </a:r>
            <a:endParaRPr lang="en-US" sz="13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0BC5897-F210-33E3-9C26-206B53965BA6}"/>
              </a:ext>
            </a:extLst>
          </p:cNvPr>
          <p:cNvSpPr/>
          <p:nvPr/>
        </p:nvSpPr>
        <p:spPr>
          <a:xfrm>
            <a:off x="475488" y="1060704"/>
            <a:ext cx="11201400" cy="0"/>
          </a:xfrm>
          <a:prstGeom prst="line">
            <a:avLst/>
          </a:prstGeom>
          <a:noFill/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" name="Image 0" descr="/mnt/data/mere_phase_shift_insert_assets/actual_mere_points.png">
            <a:extLst>
              <a:ext uri="{FF2B5EF4-FFF2-40B4-BE49-F238E27FC236}">
                <a16:creationId xmlns:a16="http://schemas.microsoft.com/office/drawing/2014/main" id="{50A33E4C-925C-1CA3-1907-67609D0DC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298448"/>
            <a:ext cx="5852160" cy="29718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2F5BB850-2BD3-922E-234F-7DCA644EF221}"/>
              </a:ext>
            </a:extLst>
          </p:cNvPr>
          <p:cNvSpPr/>
          <p:nvPr/>
        </p:nvSpPr>
        <p:spPr>
          <a:xfrm>
            <a:off x="6537960" y="1325880"/>
            <a:ext cx="49834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B1097F8-00CE-E214-9B71-6A8EDE10F353}"/>
              </a:ext>
            </a:extLst>
          </p:cNvPr>
          <p:cNvSpPr/>
          <p:nvPr/>
        </p:nvSpPr>
        <p:spPr>
          <a:xfrm>
            <a:off x="6702552" y="1472184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fixed trap strength ω</a:t>
            </a:r>
            <a:endParaRPr lang="en-US" sz="1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96EFA84-9094-A507-492D-D6188888180E}"/>
              </a:ext>
            </a:extLst>
          </p:cNvPr>
          <p:cNvSpPr/>
          <p:nvPr/>
        </p:nvSpPr>
        <p:spPr>
          <a:xfrm>
            <a:off x="6702552" y="1828800"/>
            <a:ext cx="4654296" cy="137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 p cot δ0,ω as a smooth function of energy using the trapped levels.</a:t>
            </a:r>
            <a:endParaRPr lang="en-US" sz="132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8C10EF2-1CA1-B568-08E2-191EF39B42A0}"/>
              </a:ext>
            </a:extLst>
          </p:cNvPr>
          <p:cNvSpPr/>
          <p:nvPr/>
        </p:nvSpPr>
        <p:spPr>
          <a:xfrm>
            <a:off x="6537960" y="2331720"/>
            <a:ext cx="4983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4BF1965-D3C2-348E-CAAE-3550B412A16E}"/>
              </a:ext>
            </a:extLst>
          </p:cNvPr>
          <p:cNvSpPr/>
          <p:nvPr/>
        </p:nvSpPr>
        <p:spPr>
          <a:xfrm>
            <a:off x="6702552" y="2478024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fixed scattering energy E</a:t>
            </a:r>
            <a:endParaRPr lang="en-US" sz="14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FFDFEA67-CE5E-CBB3-6114-3AD4E2D21CFC}"/>
              </a:ext>
            </a:extLst>
          </p:cNvPr>
          <p:cNvSpPr/>
          <p:nvPr/>
        </p:nvSpPr>
        <p:spPr>
          <a:xfrm>
            <a:off x="6702552" y="2834640"/>
            <a:ext cx="4654296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Extrapolate p cot δ0,ω in ω² to obtain the free-space value.</a:t>
            </a:r>
            <a:endParaRPr lang="en-US" sz="1320" dirty="0"/>
          </a:p>
        </p:txBody>
      </p:sp>
      <p:pic>
        <p:nvPicPr>
          <p:cNvPr id="12" name="Image 1" descr="/mnt/data/mere_phase_shift_insert_assets/ere_swave.png">
            <a:extLst>
              <a:ext uri="{FF2B5EF4-FFF2-40B4-BE49-F238E27FC236}">
                <a16:creationId xmlns:a16="http://schemas.microsoft.com/office/drawing/2014/main" id="{E7110E41-497C-43AB-473F-3F022BE54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3456432"/>
            <a:ext cx="4389120" cy="502920"/>
          </a:xfrm>
          <a:prstGeom prst="rect">
            <a:avLst/>
          </a:prstGeom>
        </p:spPr>
      </p:pic>
      <p:sp>
        <p:nvSpPr>
          <p:cNvPr id="13" name="Shape 9">
            <a:extLst>
              <a:ext uri="{FF2B5EF4-FFF2-40B4-BE49-F238E27FC236}">
                <a16:creationId xmlns:a16="http://schemas.microsoft.com/office/drawing/2014/main" id="{CD94F43C-BFD0-96DC-034F-AF037E1597C5}"/>
              </a:ext>
            </a:extLst>
          </p:cNvPr>
          <p:cNvSpPr/>
          <p:nvPr/>
        </p:nvSpPr>
        <p:spPr>
          <a:xfrm>
            <a:off x="6537960" y="4160520"/>
            <a:ext cx="4983480" cy="1051560"/>
          </a:xfrm>
          <a:prstGeom prst="roundRect">
            <a:avLst>
              <a:gd name="adj" fmla="val 6957"/>
            </a:avLst>
          </a:prstGeom>
          <a:solidFill>
            <a:srgbClr val="E9F6EC"/>
          </a:solidFill>
          <a:ln w="1270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BA59A687-5671-229B-765A-E9A6C083A22B}"/>
              </a:ext>
            </a:extLst>
          </p:cNvPr>
          <p:cNvSpPr/>
          <p:nvPr/>
        </p:nvSpPr>
        <p:spPr>
          <a:xfrm>
            <a:off x="6702552" y="4306824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compute the phase shift</a:t>
            </a:r>
            <a:endParaRPr lang="en-US" sz="14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1120B8B-0E04-5647-3104-656B222E7098}"/>
              </a:ext>
            </a:extLst>
          </p:cNvPr>
          <p:cNvSpPr/>
          <p:nvPr/>
        </p:nvSpPr>
        <p:spPr>
          <a:xfrm>
            <a:off x="6702552" y="4663440"/>
            <a:ext cx="465429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s-wave:  δ0 = atan2(p, p cot δ0).  The branch is chosen continuously so that the physical phase shift is obtained.</a:t>
            </a:r>
            <a:endParaRPr lang="en-US" sz="132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7CE71780-B755-8519-08A4-823305DC5E4B}"/>
              </a:ext>
            </a:extLst>
          </p:cNvPr>
          <p:cNvSpPr/>
          <p:nvPr/>
        </p:nvSpPr>
        <p:spPr>
          <a:xfrm>
            <a:off x="475488" y="6510528"/>
            <a:ext cx="11201400" cy="0"/>
          </a:xfrm>
          <a:prstGeom prst="line">
            <a:avLst/>
          </a:prstGeom>
          <a:noFill/>
          <a:ln w="10160">
            <a:solidFill>
              <a:srgbClr val="E1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82E8A2B0-7D3F-2E74-8E60-6BA4BA1AFFEF}"/>
              </a:ext>
            </a:extLst>
          </p:cNvPr>
          <p:cNvSpPr/>
          <p:nvPr/>
        </p:nvSpPr>
        <p:spPr>
          <a:xfrm>
            <a:off x="493776" y="6601968"/>
            <a:ext cx="11201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667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MERE: Luu et al. PRC 82, 034003 (2010); Zhang PRC 101, 051602(R) (2020); Wang et al. PRC 109, 064623 (2024)</a:t>
            </a:r>
            <a:endParaRPr lang="en-US" sz="760" dirty="0"/>
          </a:p>
        </p:txBody>
      </p:sp>
    </p:spTree>
    <p:extLst>
      <p:ext uri="{BB962C8B-B14F-4D97-AF65-F5344CB8AC3E}">
        <p14:creationId xmlns:p14="http://schemas.microsoft.com/office/powerpoint/2010/main" val="3403610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3A18-1646-A71F-9220-D541E8B82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B5A9C4F-B932-7F7E-5524-9BCA3EF540A4}"/>
              </a:ext>
            </a:extLst>
          </p:cNvPr>
          <p:cNvSpPr/>
          <p:nvPr/>
        </p:nvSpPr>
        <p:spPr>
          <a:xfrm>
            <a:off x="475488" y="256032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sensitivity test for the np trapped-level table</a:t>
            </a:r>
            <a:endParaRPr lang="en-US" sz="27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E973B22-1D29-1220-ED89-CAF6226A7366}"/>
              </a:ext>
            </a:extLst>
          </p:cNvPr>
          <p:cNvSpPr/>
          <p:nvPr/>
        </p:nvSpPr>
        <p:spPr>
          <a:xfrm>
            <a:off x="493776" y="694944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Perturb one input level, then redo the same MERE/ERE reconstruction.</a:t>
            </a:r>
            <a:endParaRPr lang="en-US" sz="13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30ACCB8-E9F4-DD04-9D65-5231E2F63D88}"/>
              </a:ext>
            </a:extLst>
          </p:cNvPr>
          <p:cNvSpPr/>
          <p:nvPr/>
        </p:nvSpPr>
        <p:spPr>
          <a:xfrm>
            <a:off x="475488" y="1060704"/>
            <a:ext cx="11201400" cy="0"/>
          </a:xfrm>
          <a:prstGeom prst="line">
            <a:avLst/>
          </a:prstGeom>
          <a:noFill/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" name="Image 0" descr="/mnt/data/mere_phase_shift_insert_assets/actual_phase_shift_sensitivity.png">
            <a:extLst>
              <a:ext uri="{FF2B5EF4-FFF2-40B4-BE49-F238E27FC236}">
                <a16:creationId xmlns:a16="http://schemas.microsoft.com/office/drawing/2014/main" id="{55390534-B62D-5EB3-780A-66285E580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234440"/>
            <a:ext cx="7589520" cy="2834640"/>
          </a:xfrm>
          <a:prstGeom prst="rect">
            <a:avLst/>
          </a:prstGeom>
        </p:spPr>
      </p:pic>
      <p:pic>
        <p:nvPicPr>
          <p:cNvPr id="6" name="Image 1" descr="/mnt/data/mere_phase_shift_insert_assets/phase_shift_sensitivity_table.png">
            <a:extLst>
              <a:ext uri="{FF2B5EF4-FFF2-40B4-BE49-F238E27FC236}">
                <a16:creationId xmlns:a16="http://schemas.microsoft.com/office/drawing/2014/main" id="{BF985824-449C-DA9E-11CA-D8240F816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434840"/>
            <a:ext cx="5623560" cy="1508760"/>
          </a:xfrm>
          <a:prstGeom prst="rect">
            <a:avLst/>
          </a:prstGeom>
        </p:spPr>
      </p:pic>
      <p:sp>
        <p:nvSpPr>
          <p:cNvPr id="7" name="Shape 3">
            <a:extLst>
              <a:ext uri="{FF2B5EF4-FFF2-40B4-BE49-F238E27FC236}">
                <a16:creationId xmlns:a16="http://schemas.microsoft.com/office/drawing/2014/main" id="{12CF43B4-D2F6-1540-D72D-F55F5C532D78}"/>
              </a:ext>
            </a:extLst>
          </p:cNvPr>
          <p:cNvSpPr/>
          <p:nvPr/>
        </p:nvSpPr>
        <p:spPr>
          <a:xfrm>
            <a:off x="8275320" y="1325880"/>
            <a:ext cx="34290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C9D3D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B5C4172-B5BA-D967-BAB4-54C2618782B7}"/>
              </a:ext>
            </a:extLst>
          </p:cNvPr>
          <p:cNvSpPr/>
          <p:nvPr/>
        </p:nvSpPr>
        <p:spPr>
          <a:xfrm>
            <a:off x="8439912" y="1472184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was perturbed?</a:t>
            </a:r>
            <a:endParaRPr lang="en-US" sz="15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EE50AA84-DE56-925D-DA0A-4A1C5F698E4F}"/>
              </a:ext>
            </a:extLst>
          </p:cNvPr>
          <p:cNvSpPr/>
          <p:nvPr/>
        </p:nvSpPr>
        <p:spPr>
          <a:xfrm>
            <a:off x="8439912" y="1828800"/>
            <a:ext cx="309981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4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the trapped level E₂ at ω = 3.7 MeV was shifted; all other exact table entries were kept fixed.</a:t>
            </a:r>
            <a:endParaRPr lang="en-US" sz="134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A2295E9E-9D94-1764-F12D-1DCFA1995F2E}"/>
              </a:ext>
            </a:extLst>
          </p:cNvPr>
          <p:cNvSpPr/>
          <p:nvPr/>
        </p:nvSpPr>
        <p:spPr>
          <a:xfrm>
            <a:off x="8275320" y="297180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E9F6EC"/>
          </a:solidFill>
          <a:ln w="1270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7CC3EBDD-4FCA-EBD1-BA58-AFFE1833214E}"/>
              </a:ext>
            </a:extLst>
          </p:cNvPr>
          <p:cNvSpPr/>
          <p:nvPr/>
        </p:nvSpPr>
        <p:spPr>
          <a:xfrm>
            <a:off x="8439912" y="3118104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Numerical lesson</a:t>
            </a:r>
            <a:endParaRPr lang="en-US" sz="145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5017DF5-C42A-CE23-B8F4-4D0697ED5616}"/>
              </a:ext>
            </a:extLst>
          </p:cNvPr>
          <p:cNvSpPr/>
          <p:nvPr/>
        </p:nvSpPr>
        <p:spPr>
          <a:xfrm>
            <a:off x="8439912" y="3474720"/>
            <a:ext cx="309981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+0.51 keV energy bias induces &lt; 0.04° in this test. A +1 MeV error can induce tens of degrees.</a:t>
            </a:r>
            <a:endParaRPr lang="en-US" sz="142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1546923-125F-DECC-C441-B1B7C064904D}"/>
              </a:ext>
            </a:extLst>
          </p:cNvPr>
          <p:cNvSpPr/>
          <p:nvPr/>
        </p:nvSpPr>
        <p:spPr>
          <a:xfrm>
            <a:off x="8275320" y="4617720"/>
            <a:ext cx="3429000" cy="1143000"/>
          </a:xfrm>
          <a:prstGeom prst="roundRect">
            <a:avLst>
              <a:gd name="adj" fmla="val 6400"/>
            </a:avLst>
          </a:prstGeom>
          <a:solidFill>
            <a:srgbClr val="FFF8F0"/>
          </a:solidFill>
          <a:ln w="12700">
            <a:solidFill>
              <a:srgbClr val="F28E2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9AABDE25-280F-E238-DBC2-6ABE5620DA2C}"/>
              </a:ext>
            </a:extLst>
          </p:cNvPr>
          <p:cNvSpPr/>
          <p:nvPr/>
        </p:nvSpPr>
        <p:spPr>
          <a:xfrm>
            <a:off x="8439912" y="4764024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carefully</a:t>
            </a:r>
            <a:endParaRPr lang="en-US" sz="145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B5004A77-E1A1-1244-30D0-FB1AC011FC3A}"/>
              </a:ext>
            </a:extLst>
          </p:cNvPr>
          <p:cNvSpPr/>
          <p:nvPr/>
        </p:nvSpPr>
        <p:spPr>
          <a:xfrm>
            <a:off x="8439912" y="5120640"/>
            <a:ext cx="309981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one-level perturbation study, not a full covariance analysis.</a:t>
            </a:r>
            <a:endParaRPr lang="en-US" sz="138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1F14ED9B-D37C-6DD1-B06C-3874108E4BD5}"/>
              </a:ext>
            </a:extLst>
          </p:cNvPr>
          <p:cNvSpPr/>
          <p:nvPr/>
        </p:nvSpPr>
        <p:spPr>
          <a:xfrm>
            <a:off x="475488" y="6510528"/>
            <a:ext cx="11201400" cy="0"/>
          </a:xfrm>
          <a:prstGeom prst="line">
            <a:avLst/>
          </a:prstGeom>
          <a:noFill/>
          <a:ln w="10160">
            <a:solidFill>
              <a:srgbClr val="E1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84898D61-CADC-95D4-03A9-301D7B2913A3}"/>
              </a:ext>
            </a:extLst>
          </p:cNvPr>
          <p:cNvSpPr/>
          <p:nvPr/>
        </p:nvSpPr>
        <p:spPr>
          <a:xfrm>
            <a:off x="493776" y="6601968"/>
            <a:ext cx="11201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6672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MERE: Luu et al. PRC 82, 034003 (2010); Zhang PRC 101, 051602(R) (2020); Wang et al. PRC 109, 064623 (2024)</a:t>
            </a:r>
            <a:endParaRPr lang="en-US" sz="760" dirty="0"/>
          </a:p>
        </p:txBody>
      </p:sp>
    </p:spTree>
    <p:extLst>
      <p:ext uri="{BB962C8B-B14F-4D97-AF65-F5344CB8AC3E}">
        <p14:creationId xmlns:p14="http://schemas.microsoft.com/office/powerpoint/2010/main" val="1375727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Benchmark: two-qubit OLS effective Hamiltonian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731520" y="1051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System: trapped neutron–proton scattering, ω = 3.7 MeV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qubits mean four basis states:</a:t>
            </a:r>
            <a:endParaRPr lang="en-US" sz="1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2058139"/>
            <a:ext cx="5669280" cy="37342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0" y="160020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trapped level:</a:t>
            </a:r>
            <a:endParaRPr lang="en-US" sz="1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2280" y="2108957"/>
            <a:ext cx="4297680" cy="27179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14400" y="2971800"/>
            <a:ext cx="1376172" cy="384048"/>
          </a:xfrm>
          <a:prstGeom prst="rect">
            <a:avLst/>
          </a:prstGeom>
          <a:solidFill>
            <a:srgbClr val="17324D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6"/>
          <p:cNvSpPr/>
          <p:nvPr/>
        </p:nvSpPr>
        <p:spPr>
          <a:xfrm>
            <a:off x="960120" y="3026664"/>
            <a:ext cx="12847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2290572" y="2971800"/>
            <a:ext cx="2555748" cy="384048"/>
          </a:xfrm>
          <a:prstGeom prst="rect">
            <a:avLst/>
          </a:prstGeom>
          <a:solidFill>
            <a:srgbClr val="17324D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8"/>
          <p:cNvSpPr/>
          <p:nvPr/>
        </p:nvSpPr>
        <p:spPr>
          <a:xfrm>
            <a:off x="2336292" y="3026664"/>
            <a:ext cx="24643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[MeV]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914400" y="3355848"/>
            <a:ext cx="1376172" cy="384048"/>
          </a:xfrm>
          <a:prstGeom prst="rect">
            <a:avLst/>
          </a:prstGeom>
          <a:solidFill>
            <a:srgbClr val="F4F6F8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/>
          <p:cNvSpPr/>
          <p:nvPr/>
        </p:nvSpPr>
        <p:spPr>
          <a:xfrm>
            <a:off x="960120" y="3410712"/>
            <a:ext cx="12847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E1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2290572" y="3355848"/>
            <a:ext cx="2555748" cy="384048"/>
          </a:xfrm>
          <a:prstGeom prst="rect">
            <a:avLst/>
          </a:prstGeom>
          <a:solidFill>
            <a:srgbClr val="F4F6F8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/>
          <p:nvPr/>
        </p:nvSpPr>
        <p:spPr>
          <a:xfrm>
            <a:off x="2336292" y="3410712"/>
            <a:ext cx="24643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9.12955079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914400" y="3739896"/>
            <a:ext cx="1376172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4"/>
          <p:cNvSpPr/>
          <p:nvPr/>
        </p:nvSpPr>
        <p:spPr>
          <a:xfrm>
            <a:off x="960120" y="3794760"/>
            <a:ext cx="12847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E2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2290572" y="3739896"/>
            <a:ext cx="2555748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6"/>
          <p:cNvSpPr/>
          <p:nvPr/>
        </p:nvSpPr>
        <p:spPr>
          <a:xfrm>
            <a:off x="2336292" y="3794760"/>
            <a:ext cx="24643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17.13403932</a:t>
            </a:r>
            <a:endParaRPr lang="en-US" sz="1300" dirty="0"/>
          </a:p>
        </p:txBody>
      </p:sp>
      <p:sp>
        <p:nvSpPr>
          <p:cNvPr id="21" name="Shape 17"/>
          <p:cNvSpPr/>
          <p:nvPr/>
        </p:nvSpPr>
        <p:spPr>
          <a:xfrm>
            <a:off x="914400" y="4123944"/>
            <a:ext cx="1376172" cy="384048"/>
          </a:xfrm>
          <a:prstGeom prst="rect">
            <a:avLst/>
          </a:prstGeom>
          <a:solidFill>
            <a:srgbClr val="F4F6F8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8"/>
          <p:cNvSpPr/>
          <p:nvPr/>
        </p:nvSpPr>
        <p:spPr>
          <a:xfrm>
            <a:off x="960120" y="4178808"/>
            <a:ext cx="12847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E3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2290572" y="4123944"/>
            <a:ext cx="2555748" cy="384048"/>
          </a:xfrm>
          <a:prstGeom prst="rect">
            <a:avLst/>
          </a:prstGeom>
          <a:solidFill>
            <a:srgbClr val="F4F6F8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0"/>
          <p:cNvSpPr/>
          <p:nvPr/>
        </p:nvSpPr>
        <p:spPr>
          <a:xfrm>
            <a:off x="2336292" y="4178808"/>
            <a:ext cx="24643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24.91608217</a:t>
            </a:r>
            <a:endParaRPr lang="en-US" sz="1300" dirty="0"/>
          </a:p>
        </p:txBody>
      </p:sp>
      <p:sp>
        <p:nvSpPr>
          <p:cNvPr id="25" name="Shape 21"/>
          <p:cNvSpPr/>
          <p:nvPr/>
        </p:nvSpPr>
        <p:spPr>
          <a:xfrm>
            <a:off x="914400" y="4507992"/>
            <a:ext cx="1376172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2"/>
          <p:cNvSpPr/>
          <p:nvPr/>
        </p:nvSpPr>
        <p:spPr>
          <a:xfrm>
            <a:off x="960120" y="4562856"/>
            <a:ext cx="12847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E4</a:t>
            </a:r>
            <a:endParaRPr lang="en-US" sz="1300" dirty="0"/>
          </a:p>
        </p:txBody>
      </p:sp>
      <p:sp>
        <p:nvSpPr>
          <p:cNvPr id="27" name="Shape 23"/>
          <p:cNvSpPr/>
          <p:nvPr/>
        </p:nvSpPr>
        <p:spPr>
          <a:xfrm>
            <a:off x="2290572" y="4507992"/>
            <a:ext cx="2555748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2336292" y="4562856"/>
            <a:ext cx="24643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32.60210525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5577840" y="297180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 of this compact benchmark:</a:t>
            </a:r>
            <a:endParaRPr lang="en-US" sz="1900" dirty="0"/>
          </a:p>
        </p:txBody>
      </p:sp>
      <p:sp>
        <p:nvSpPr>
          <p:cNvPr id="30" name="Text 26"/>
          <p:cNvSpPr/>
          <p:nvPr/>
        </p:nvSpPr>
        <p:spPr>
          <a:xfrm>
            <a:off x="5669280" y="353872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31" name="Text 27"/>
          <p:cNvSpPr/>
          <p:nvPr/>
        </p:nvSpPr>
        <p:spPr>
          <a:xfrm>
            <a:off x="5989320" y="3520440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scalability claim</a:t>
            </a:r>
            <a:endParaRPr lang="en-US" sz="1800" dirty="0"/>
          </a:p>
        </p:txBody>
      </p:sp>
      <p:sp>
        <p:nvSpPr>
          <p:cNvPr id="32" name="Text 28"/>
          <p:cNvSpPr/>
          <p:nvPr/>
        </p:nvSpPr>
        <p:spPr>
          <a:xfrm>
            <a:off x="5669280" y="414223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33" name="Text 29"/>
          <p:cNvSpPr/>
          <p:nvPr/>
        </p:nvSpPr>
        <p:spPr>
          <a:xfrm>
            <a:off x="5989320" y="4123944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controlled test of encoding, fitting, postselection, and SQD</a:t>
            </a:r>
            <a:endParaRPr lang="en-US" sz="1800" dirty="0"/>
          </a:p>
        </p:txBody>
      </p:sp>
      <p:sp>
        <p:nvSpPr>
          <p:cNvPr id="34" name="Text 30"/>
          <p:cNvSpPr/>
          <p:nvPr/>
        </p:nvSpPr>
        <p:spPr>
          <a:xfrm>
            <a:off x="5669280" y="474573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35" name="Text 31"/>
          <p:cNvSpPr/>
          <p:nvPr/>
        </p:nvSpPr>
        <p:spPr>
          <a:xfrm>
            <a:off x="5989320" y="4727448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answer is known for hardware validation</a:t>
            </a:r>
            <a:endParaRPr lang="en-US" sz="1800" dirty="0"/>
          </a:p>
        </p:txBody>
      </p:sp>
      <p:sp>
        <p:nvSpPr>
          <p:cNvPr id="36" name="Shape 32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3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Circuit</a:t>
            </a:r>
            <a:endParaRPr lang="en-US" sz="800" dirty="0"/>
          </a:p>
        </p:txBody>
      </p:sp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Rodeo-style energy filtering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520" y="1281842"/>
            <a:ext cx="3657600" cy="3166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207568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097280" y="205740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query energy 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97280" y="2368296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 is close to an eigenvalue, the all-ancillas-zero outcome is enhanced.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295351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97280" y="2935224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R times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3246120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R = 10 static ancillas are used for cloud compatibility.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77240" y="383133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97280" y="3813048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097280" y="4123944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spectral peak center estimates the trapped eigenlevel.</a:t>
            </a:r>
            <a:endParaRPr lang="en-US" sz="1400" dirty="0"/>
          </a:p>
        </p:txBody>
      </p:sp>
      <p:pic>
        <p:nvPicPr>
          <p:cNvPr id="14" name="Image 1" descr="/mnt/data/talk_assets/fig1_circuit_pane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237145"/>
            <a:ext cx="5989320" cy="159478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989320" y="374904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accepted shots also contain the system-register bitstrings used for SQD.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Circuit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164592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4284"/>
                </a:solidFill>
              </a:defRPr>
            </a:pPr>
            <a:r>
              <a:t>Rodeo filter intuition: what the ancillas are testing</a:t>
            </a:r>
          </a:p>
          <a:p>
            <a:pPr>
              <a:defRPr sz="1200" i="1">
                <a:solidFill>
                  <a:srgbClr val="5A5A5A"/>
                </a:solidFill>
              </a:defRPr>
            </a:pPr>
            <a:r>
              <a:t>Compact intuition slides for insertion near the rodeo-filter section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68680"/>
            <a:ext cx="539496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006699"/>
                </a:solidFill>
              </a:defRPr>
            </a:pPr>
            <a:r>
              <a:t>One rodeo cycle multiplies each eigencomponent by</a:t>
            </a:r>
          </a:p>
          <a:p>
            <a:pPr algn="ctr">
              <a:defRPr sz="2200" b="1">
                <a:solidFill>
                  <a:srgbClr val="194284"/>
                </a:solidFill>
              </a:defRPr>
            </a:pPr>
            <a:r>
              <a:t>f_n(t; E_q) = [1 + exp(-i (E_n - E_q) t)] / 2</a:t>
            </a:r>
          </a:p>
          <a:p>
            <a:pPr algn="ctr">
              <a:defRPr sz="2000" b="1">
                <a:solidFill>
                  <a:srgbClr val="194284"/>
                </a:solidFill>
              </a:defRPr>
            </a:pPr>
            <a:r>
              <a:t>= exp[-i Δ_n t / 2] cos(Δ_n t / 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920240"/>
            <a:ext cx="530352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232323"/>
                </a:solidFill>
              </a:defRPr>
            </a:pPr>
            <a:r>
              <a:t>If the query energy E_q is near an eigenenergy E_n, the cosine stays near 1 and the phase remains coherent.</a:t>
            </a:r>
          </a:p>
          <a:p>
            <a:pPr>
              <a:spcAft>
                <a:spcPts val="800"/>
              </a:spcAft>
              <a:defRPr sz="1900">
                <a:solidFill>
                  <a:srgbClr val="232323"/>
                </a:solidFill>
              </a:defRPr>
            </a:pPr>
            <a:r>
              <a:t>If E_q is far from E_n, both the phase and the cosine oscillate, so repeated cycles suppress that component.</a:t>
            </a:r>
          </a:p>
          <a:p>
            <a:pPr>
              <a:spcAft>
                <a:spcPts val="800"/>
              </a:spcAft>
              <a:defRPr sz="1900">
                <a:solidFill>
                  <a:srgbClr val="232323"/>
                </a:solidFill>
              </a:defRPr>
            </a:pPr>
            <a:r>
              <a:t>Conditioning on all ancillas = 0 therefore acts like an energy filter centered on E_q.</a:t>
            </a:r>
          </a:p>
          <a:p>
            <a:pPr>
              <a:spcAft>
                <a:spcPts val="800"/>
              </a:spcAft>
              <a:defRPr sz="1900">
                <a:solidFill>
                  <a:srgbClr val="232323"/>
                </a:solidFill>
              </a:defRPr>
            </a:pPr>
            <a:r>
              <a:t>Scanning E_q turns this filter into a trapped-level peak that can be fitted for the peak center E_c.</a:t>
            </a:r>
          </a:p>
        </p:txBody>
      </p:sp>
      <p:pic>
        <p:nvPicPr>
          <p:cNvPr id="5" name="Picture 4" descr="rodeo_phase_locking_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960120"/>
            <a:ext cx="5120640" cy="288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3640" y="4983480"/>
            <a:ext cx="46634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A5A5A"/>
                </a:solidFill>
              </a:defRPr>
            </a:pPr>
            <a:r>
              <a:t>Preview: on resonance the target component stays locked,</a:t>
            </a:r>
          </a:p>
          <a:p>
            <a:pPr>
              <a:defRPr sz="1400">
                <a:solidFill>
                  <a:srgbClr val="5A5A5A"/>
                </a:solidFill>
              </a:defRPr>
            </a:pPr>
            <a:r>
              <a:t>while off-resonant components dephase and shrink.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164592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4284"/>
                </a:solidFill>
              </a:defRPr>
            </a:pPr>
            <a:r>
              <a:t>Animation 1: resonance locks phase, off-resonant pieces dephase</a:t>
            </a:r>
          </a:p>
        </p:txBody>
      </p:sp>
      <p:pic>
        <p:nvPicPr>
          <p:cNvPr id="3" name="Picture 2" descr="rodeo_phase_lock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822960"/>
            <a:ext cx="731520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18120" y="1016350"/>
            <a:ext cx="3791607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rPr dirty="0"/>
              <a:t>Left panel: </a:t>
            </a:r>
            <a:r>
              <a:rPr dirty="0" err="1"/>
              <a:t>E_q</a:t>
            </a:r>
            <a:r>
              <a:rPr dirty="0"/>
              <a:t> = E_2 (on resonance).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rPr dirty="0"/>
              <a:t>Right panel: </a:t>
            </a:r>
            <a:r>
              <a:rPr dirty="0" err="1"/>
              <a:t>E_q</a:t>
            </a:r>
            <a:r>
              <a:rPr dirty="0"/>
              <a:t> = E_2 + 25 keV (detuned).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rPr dirty="0"/>
              <a:t>Colored arrows show filtered </a:t>
            </a:r>
            <a:r>
              <a:rPr dirty="0" err="1"/>
              <a:t>eigencomponents</a:t>
            </a:r>
            <a:r>
              <a:rPr dirty="0"/>
              <a:t>; the black arrow is the total filtered amplitude.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rPr dirty="0"/>
              <a:t>Bottom: a simple success-probability proxy versus the number of rodeo cycles R.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rPr dirty="0"/>
              <a:t>Main idea: resonance keeps the target piece coherent, while non-resonant pieces wander and cancel.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164592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4284"/>
                </a:solidFill>
              </a:defRPr>
            </a:pPr>
            <a:r>
              <a:t>Animation 2: more rodeo cycles sharpen the energy filter</a:t>
            </a:r>
          </a:p>
        </p:txBody>
      </p:sp>
      <p:pic>
        <p:nvPicPr>
          <p:cNvPr id="3" name="Picture 2" descr="rodeo_filter_sharpen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822960"/>
            <a:ext cx="7498079" cy="4217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38160" y="1005840"/>
            <a:ext cx="26517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t>Each extra rodeo cycle multiplies another filtering factor into the response.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t>As R grows, the response becomes more selective around the target E_2.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t>The 7 green markers are the actual reduced query offsets used in the compact E_2 scan.</a:t>
            </a:r>
          </a:p>
          <a:p>
            <a:pPr>
              <a:spcAft>
                <a:spcPts val="800"/>
              </a:spcAft>
              <a:defRPr sz="1800">
                <a:solidFill>
                  <a:srgbClr val="232323"/>
                </a:solidFill>
              </a:defRPr>
            </a:pPr>
            <a:r>
              <a:t>This is the intuition behind turning a short E_q scan into a visible trapped-level peak.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914400"/>
            <a:ext cx="55778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232323"/>
                </a:solidFill>
              </a:defRPr>
            </a:pPr>
            <a:r>
              <a:rPr dirty="0"/>
              <a:t>Rodeo filtering converts a difficult positive-energy scattering problem into a trapped-level peak-finding problem.</a:t>
            </a:r>
          </a:p>
          <a:p>
            <a:pPr>
              <a:spcAft>
                <a:spcPts val="800"/>
              </a:spcAft>
              <a:defRPr sz="2000">
                <a:solidFill>
                  <a:srgbClr val="232323"/>
                </a:solidFill>
              </a:defRPr>
            </a:pPr>
            <a:r>
              <a:rPr dirty="0"/>
              <a:t>The all-ancillas-zero event is not just </a:t>
            </a:r>
            <a:r>
              <a:rPr dirty="0" err="1"/>
              <a:t>postselection</a:t>
            </a:r>
            <a:r>
              <a:rPr dirty="0"/>
              <a:t>; it is the energy filter that favors components near the query energy.</a:t>
            </a:r>
          </a:p>
          <a:p>
            <a:pPr>
              <a:spcAft>
                <a:spcPts val="800"/>
              </a:spcAft>
              <a:defRPr sz="2000">
                <a:solidFill>
                  <a:srgbClr val="232323"/>
                </a:solidFill>
              </a:defRPr>
            </a:pPr>
            <a:r>
              <a:rPr dirty="0"/>
              <a:t>For hardware validation, the important nuclear diagnostic is the fitted peak center </a:t>
            </a:r>
            <a:r>
              <a:rPr dirty="0" err="1"/>
              <a:t>E_c</a:t>
            </a:r>
            <a:r>
              <a:rPr dirty="0"/>
              <a:t>, not the absolute peak height.</a:t>
            </a:r>
          </a:p>
          <a:p>
            <a:pPr>
              <a:spcAft>
                <a:spcPts val="800"/>
              </a:spcAft>
              <a:defRPr sz="2000">
                <a:solidFill>
                  <a:srgbClr val="232323"/>
                </a:solidFill>
              </a:defRPr>
            </a:pPr>
            <a:r>
              <a:rPr dirty="0"/>
              <a:t>Our actual Forte-1 result shows exactly this: delta </a:t>
            </a:r>
            <a:r>
              <a:rPr dirty="0" err="1"/>
              <a:t>E_c</a:t>
            </a:r>
            <a:r>
              <a:rPr dirty="0"/>
              <a:t> = -0.568 ± 0.694 keV, even though the peak amplitude is attenuated to K/</a:t>
            </a:r>
            <a:r>
              <a:rPr dirty="0" err="1"/>
              <a:t>K_local</a:t>
            </a:r>
            <a:r>
              <a:rPr dirty="0"/>
              <a:t> = 0.548.</a:t>
            </a:r>
          </a:p>
        </p:txBody>
      </p:sp>
      <p:pic>
        <p:nvPicPr>
          <p:cNvPr id="4" name="Picture 3" descr="4a2ffc0a-32d6-5067-bbff-a8f5bee5df2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17249"/>
            <a:ext cx="5719730" cy="33365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1480" y="164592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4284"/>
                </a:solidFill>
              </a:defRPr>
            </a:pPr>
            <a:r>
              <a:t>Take-home message for the talk: what rodeo filtering buys us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82880"/>
            <a:ext cx="23774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900" b="1">
                <a:solidFill>
                  <a:srgbClr val="119BCA"/>
                </a:solidFill>
              </a:defRPr>
            </a:pPr>
            <a:r>
              <a:t>HARDWARE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411480"/>
            <a:ext cx="112928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  <a:defRPr sz="2800" b="1">
                <a:solidFill>
                  <a:srgbClr val="102954"/>
                </a:solidFill>
                <a:latin typeface="Aptos Display"/>
              </a:defRPr>
            </a:pPr>
            <a:r>
              <a:t>Quantum computers are not one category</a:t>
            </a:r>
          </a:p>
          <a:p>
            <a:pPr>
              <a:spcAft>
                <a:spcPts val="0"/>
              </a:spcAft>
              <a:defRPr sz="1300">
                <a:solidFill>
                  <a:srgbClr val="5F6874"/>
                </a:solidFill>
                <a:latin typeface="Aptos"/>
              </a:defRPr>
            </a:pPr>
            <a:r>
              <a:t>Start by separating annealers from universal gate-model QPUs.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234440"/>
            <a:ext cx="5440680" cy="4983480"/>
          </a:xfrm>
          <a:prstGeom prst="roundRect">
            <a:avLst/>
          </a:prstGeom>
          <a:solidFill>
            <a:srgbClr val="F8FAFD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1463040"/>
            <a:ext cx="4846320" cy="347472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algn="l">
              <a:defRPr sz="2300" b="1">
                <a:solidFill>
                  <a:srgbClr val="EF8B25"/>
                </a:solidFill>
                <a:latin typeface="Aptos"/>
              </a:defRPr>
            </a:pPr>
            <a:r>
              <a:t>Quantum annealer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874519"/>
            <a:ext cx="4800600" cy="6858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1E232A"/>
                </a:solidFill>
                <a:latin typeface="Aptos"/>
              </a:defRPr>
            </a:pPr>
            <a:r>
              <a:t>Special-purpose energy minimizer for QUBO / Ising-type optimization landscapes.</a:t>
            </a:r>
          </a:p>
        </p:txBody>
      </p:sp>
      <p:pic>
        <p:nvPicPr>
          <p:cNvPr id="8" name="Picture 7" descr="dwave_advantage2_c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2743200"/>
            <a:ext cx="4480560" cy="25146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960120" y="5422392"/>
            <a:ext cx="2103120" cy="256032"/>
          </a:xfrm>
          <a:prstGeom prst="roundRect">
            <a:avLst/>
          </a:prstGeom>
          <a:solidFill>
            <a:srgbClr val="EF8B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60120" y="5458968"/>
            <a:ext cx="2103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 b="1">
                <a:solidFill>
                  <a:srgbClr val="FFFFFF"/>
                </a:solidFill>
              </a:defRPr>
            </a:pPr>
            <a:r>
              <a:t>D-Wave Advantage2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5404104"/>
            <a:ext cx="18288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0">
                <a:solidFill>
                  <a:srgbClr val="5F6874"/>
                </a:solidFill>
                <a:latin typeface="Aptos"/>
              </a:defRPr>
            </a:pPr>
            <a:r>
              <a:t>4,400+ annealing qubits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234440"/>
            <a:ext cx="5440680" cy="4983480"/>
          </a:xfrm>
          <a:prstGeom prst="roundRect">
            <a:avLst/>
          </a:prstGeom>
          <a:solidFill>
            <a:srgbClr val="F8FAFD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37960" y="1463040"/>
            <a:ext cx="4846320" cy="347472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algn="l">
              <a:defRPr sz="2300" b="1">
                <a:solidFill>
                  <a:srgbClr val="1D5EAA"/>
                </a:solidFill>
                <a:latin typeface="Aptos"/>
              </a:defRPr>
            </a:pPr>
            <a:r>
              <a:t>Universal gate-model QPU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60" y="1874519"/>
            <a:ext cx="4800600" cy="68580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1E232A"/>
                </a:solidFill>
                <a:latin typeface="Aptos"/>
              </a:defRPr>
            </a:pPr>
            <a:r>
              <a:t>Circuit machine for arbitrary unitary algorithms: controlled time evolution, phase estimation, rodeo filtering, VQE/QSE/SQD.</a:t>
            </a:r>
          </a:p>
        </p:txBody>
      </p:sp>
      <p:pic>
        <p:nvPicPr>
          <p:cNvPr id="15" name="Picture 14" descr="ionq_forte_c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2788920"/>
            <a:ext cx="1600200" cy="914400"/>
          </a:xfrm>
          <a:prstGeom prst="rect">
            <a:avLst/>
          </a:prstGeom>
        </p:spPr>
      </p:pic>
      <p:pic>
        <p:nvPicPr>
          <p:cNvPr id="16" name="Picture 15" descr="ibm_system_two_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320" y="2788920"/>
            <a:ext cx="1600200" cy="914400"/>
          </a:xfrm>
          <a:prstGeom prst="rect">
            <a:avLst/>
          </a:prstGeom>
        </p:spPr>
      </p:pic>
      <p:pic>
        <p:nvPicPr>
          <p:cNvPr id="17" name="Picture 16" descr="google_willow_c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2680" y="2788920"/>
            <a:ext cx="1600200" cy="914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37960" y="3794760"/>
            <a:ext cx="1600200" cy="34747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defRPr sz="1000" b="1">
                <a:solidFill>
                  <a:srgbClr val="1E232A"/>
                </a:solidFill>
                <a:latin typeface="Aptos"/>
              </a:defRPr>
            </a:pPr>
            <a:r>
              <a:t>IonQ Forte</a:t>
            </a:r>
            <a:br/>
            <a:r>
              <a:t>trapped 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94760"/>
            <a:ext cx="1600200" cy="34747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defRPr sz="1000" b="1">
                <a:solidFill>
                  <a:srgbClr val="1E232A"/>
                </a:solidFill>
                <a:latin typeface="Aptos"/>
              </a:defRPr>
            </a:pPr>
            <a:r>
              <a:t>IBM Heron</a:t>
            </a:r>
            <a:br/>
            <a:r>
              <a:t>superconducting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12680" y="3794760"/>
            <a:ext cx="1600200" cy="34747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defRPr sz="1000" b="1">
                <a:solidFill>
                  <a:srgbClr val="1E232A"/>
                </a:solidFill>
                <a:latin typeface="Aptos"/>
              </a:defRPr>
            </a:pPr>
            <a:r>
              <a:t>Google Willow</a:t>
            </a:r>
            <a:br/>
            <a:r>
              <a:t>superconducting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4572000"/>
            <a:ext cx="4846320" cy="1188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defRPr sz="1500">
                <a:solidFill>
                  <a:srgbClr val="1E232A"/>
                </a:solidFill>
                <a:latin typeface="Aptos"/>
              </a:defRPr>
            </a:pPr>
            <a:r>
              <a:t>Rodeo filtering needs controlled U(t) and a measurable ancilla register.</a:t>
            </a:r>
          </a:p>
          <a:p>
            <a:pPr>
              <a:lnSpc>
                <a:spcPct val="100000"/>
              </a:lnSpc>
              <a:spcAft>
                <a:spcPts val="600"/>
              </a:spcAft>
              <a:defRPr sz="1500">
                <a:solidFill>
                  <a:srgbClr val="1E232A"/>
                </a:solidFill>
                <a:latin typeface="Aptos"/>
              </a:defRPr>
            </a:pPr>
            <a:r>
              <a:t>That places this nuclear-scattering benchmark in the gate-model class.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6510528"/>
            <a:ext cx="11338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78808C"/>
                </a:solidFill>
              </a:defRPr>
            </a:pPr>
            <a:r>
              <a:t>Sources: D-Wave Advantage2 official release; IonQ Forte product page; IBM Quantum hardware page; Google Quantum AI Willow page/spec sheet.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2728"/>
          </a:solidFill>
          <a:ln w="12700">
            <a:solidFill>
              <a:srgbClr val="D6272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94360" y="1929385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66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QPU execution</a:t>
            </a:r>
            <a:endParaRPr lang="en-US" sz="6600" dirty="0"/>
          </a:p>
        </p:txBody>
      </p:sp>
      <p:sp>
        <p:nvSpPr>
          <p:cNvPr id="4" name="Shape 2"/>
          <p:cNvSpPr/>
          <p:nvPr/>
        </p:nvSpPr>
        <p:spPr>
          <a:xfrm>
            <a:off x="594360" y="2697480"/>
            <a:ext cx="2834640" cy="0"/>
          </a:xfrm>
          <a:prstGeom prst="line">
            <a:avLst/>
          </a:prstGeom>
          <a:noFill/>
          <a:ln w="15240">
            <a:solidFill>
              <a:srgbClr val="D6272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594360" y="2999232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Forte-1 raw no-debiasing E₂ rodeo scan is now completed.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94360" y="382219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QPU result:  δEc = −0.568 ± 0.694 keV  •  K/Klocal = 0.548  •  7 circuits × 500 shots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11480" y="6318504"/>
            <a:ext cx="113842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11480" y="6455664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QPU results</a:t>
            </a:r>
            <a:endParaRPr lang="en-US" sz="650" dirty="0"/>
          </a:p>
        </p:txBody>
      </p:sp>
      <p:sp>
        <p:nvSpPr>
          <p:cNvPr id="9" name="Text 7"/>
          <p:cNvSpPr/>
          <p:nvPr/>
        </p:nvSpPr>
        <p:spPr>
          <a:xfrm>
            <a:off x="1138428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6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Forte-1 QPU resolves the E₂ rodeo peak, with strong attenuation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11480" y="768096"/>
            <a:ext cx="113842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" name="Image 0" descr="/mnt/data/e2_rodeo_7point_sc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11339"/>
            <a:ext cx="7360920" cy="46981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028432" y="1078992"/>
            <a:ext cx="3474720" cy="1051560"/>
          </a:xfrm>
          <a:prstGeom prst="rect">
            <a:avLst/>
          </a:prstGeom>
          <a:solidFill>
            <a:srgbClr val="EAF7EA"/>
          </a:solidFill>
          <a:ln w="12700">
            <a:solidFill>
              <a:srgbClr val="2CA02C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fitted center
</a:t>
            </a:r>
            <a:r>
              <a:rPr lang="en-US" sz="22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δEc = −0.568 keV
</a:t>
            </a:r>
            <a:r>
              <a:rPr lang="en-US" sz="9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bootstrap σ = 0.694 keV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8028432" y="2350008"/>
            <a:ext cx="3474720" cy="1005840"/>
          </a:xfrm>
          <a:prstGeom prst="rect">
            <a:avLst/>
          </a:prstGeom>
          <a:solidFill>
            <a:srgbClr val="FFF5E6"/>
          </a:solidFill>
          <a:ln w="12700">
            <a:solidFill>
              <a:srgbClr val="FF7F0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Amplitude monitor
</a:t>
            </a:r>
            <a:r>
              <a:rPr lang="en-US" sz="22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K/Klocal = 0.548
</a:t>
            </a:r>
            <a:r>
              <a:rPr lang="en-US" sz="9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no-debiasing QPU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8028432" y="3547872"/>
            <a:ext cx="3474720" cy="1005840"/>
          </a:xfrm>
          <a:prstGeom prst="rect">
            <a:avLst/>
          </a:prstGeom>
          <a:solidFill>
            <a:srgbClr val="E8F2FF"/>
          </a:solidFill>
          <a:ln w="12700">
            <a:solidFill>
              <a:srgbClr val="1F77B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 quality
</a:t>
            </a:r>
            <a:r>
              <a:rPr lang="en-US" sz="22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χ²/dof = 2.10
</a:t>
            </a:r>
            <a:r>
              <a:rPr lang="en-US" sz="9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 distortion present, center stable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8028432" y="4919472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say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028432" y="5202936"/>
            <a:ext cx="3474720" cy="7132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QPU points are vertically suppressed, but the peak center remains consistent with E₂ within 1σ. This is the favorable noise mode for the trapped-spectrum task.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40080" y="611733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6975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fit uses the fixed-time line shape because the hardware used one archived set of R=10 rodeo times.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411480" y="6318504"/>
            <a:ext cx="113842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9"/>
          <p:cNvSpPr/>
          <p:nvPr/>
        </p:nvSpPr>
        <p:spPr>
          <a:xfrm>
            <a:off x="411480" y="6455664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QPU results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138428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6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Nuclear diagnostic: peak-center bias, not peak height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11480" y="768096"/>
            <a:ext cx="113842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" name="Image 0" descr="/mnt/data/peak_center_bias_fixed_tim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426845"/>
            <a:ext cx="6629400" cy="38671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0" y="1005840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Fixed-time fit summary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315200" y="1389888"/>
            <a:ext cx="2013509" cy="329184"/>
          </a:xfrm>
          <a:prstGeom prst="rect">
            <a:avLst/>
          </a:prstGeom>
          <a:solidFill>
            <a:srgbClr val="143A5A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9345168" y="1389888"/>
            <a:ext cx="1080821" cy="329184"/>
          </a:xfrm>
          <a:prstGeom prst="rect">
            <a:avLst/>
          </a:prstGeom>
          <a:solidFill>
            <a:srgbClr val="143A5A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δEc [keV]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0442448" y="1389888"/>
            <a:ext cx="1099109" cy="329184"/>
          </a:xfrm>
          <a:prstGeom prst="rect">
            <a:avLst/>
          </a:prstGeom>
          <a:solidFill>
            <a:srgbClr val="143A5A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σboot [keV]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315200" y="1735531"/>
            <a:ext cx="20135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Forte-1 QPU raw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9345168" y="1735531"/>
            <a:ext cx="1080821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−0.568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0442448" y="1735531"/>
            <a:ext cx="10991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0.694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7315200" y="2081174"/>
            <a:ext cx="20135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noisy surrogate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9345168" y="2081174"/>
            <a:ext cx="1080821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−0.454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0442448" y="2081174"/>
            <a:ext cx="10991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0.553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315200" y="2426818"/>
            <a:ext cx="20135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sampled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9345168" y="2426818"/>
            <a:ext cx="1080821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−0.044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0442448" y="2426818"/>
            <a:ext cx="1099109" cy="329184"/>
          </a:xfrm>
          <a:prstGeom prst="rect">
            <a:avLst/>
          </a:prstGeom>
          <a:solidFill>
            <a:srgbClr val="FFFFFF"/>
          </a:solidFill>
          <a:ln w="6350">
            <a:solidFill>
              <a:srgbClr val="D0D7DE"/>
            </a:solidFill>
          </a:ln>
        </p:spPr>
        <p:txBody>
          <a:bodyPr wrap="square" lIns="572" tIns="572" rIns="572" bIns="572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0.398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7315200" y="3127248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Validation status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315200" y="3493008"/>
            <a:ext cx="4343400" cy="566928"/>
          </a:xfrm>
          <a:prstGeom prst="rect">
            <a:avLst/>
          </a:prstGeom>
          <a:solidFill>
            <a:srgbClr val="EAF7EA"/>
          </a:solidFill>
          <a:ln w="10160">
            <a:solidFill>
              <a:srgbClr val="2CA02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PASS: |δEc|/σboot = 0.82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7315200" y="4343400"/>
            <a:ext cx="4343400" cy="74980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2B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Interpretation: the QPU peak shape is imperfect, but the extracted trapped level is statistically consistent with the exact OLS E₂ reference.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7315200" y="5330952"/>
            <a:ext cx="4343400" cy="43891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Gaussian cross-check: δEc = −0.523 ± 0.724 keV, giving the same conclusion.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640080" y="611733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6975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Eref = 17.1340393176 MeV; uncertainties from bootstrap resampling of finite-shot probabilities.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411480" y="6318504"/>
            <a:ext cx="113842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1"/>
          <p:cNvSpPr/>
          <p:nvPr/>
        </p:nvSpPr>
        <p:spPr>
          <a:xfrm>
            <a:off x="411480" y="6455664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QPU results</a:t>
            </a:r>
            <a:endParaRPr lang="en-US" sz="650" dirty="0"/>
          </a:p>
        </p:txBody>
      </p:sp>
      <p:sp>
        <p:nvSpPr>
          <p:cNvPr id="25" name="Text 22"/>
          <p:cNvSpPr/>
          <p:nvPr/>
        </p:nvSpPr>
        <p:spPr>
          <a:xfrm>
            <a:off x="1138428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7788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6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777240" y="106984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051560"/>
            <a:ext cx="10469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Trapped spectra make nuclear scattering QPU-accessible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362456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QPU target is a finite positive-energy eigenlevel.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1837944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819656"/>
            <a:ext cx="10469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Noisy simulator primarily attenuates the signal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130552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Forte-1 noisy: K/Kloc = 0.303, Pmax = 0.183, but peak-center bias ≈ 0.51 keV.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260604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587752"/>
            <a:ext cx="10469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SQD can exactly recover the 4×4 result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2898648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because the sampled support spans the full effective space.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337413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55848"/>
            <a:ext cx="10469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Larger diagnostics reveal the limitation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3666744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H-connected configurations can cause MeV-scale SQD bias.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414223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123944"/>
            <a:ext cx="10469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Validation standard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434840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Stable peak center + complete sampled subspace + phase-shift uncertainty propagation.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23</a:t>
            </a:fld>
            <a:endParaRPr lang="en-US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84BEB9E1-023C-91D8-CD02-BA133EA3D6E6}"/>
              </a:ext>
            </a:extLst>
          </p:cNvPr>
          <p:cNvSpPr/>
          <p:nvPr/>
        </p:nvSpPr>
        <p:spPr>
          <a:xfrm>
            <a:off x="532688" y="5029201"/>
            <a:ext cx="111418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quantum-computing task must therefore return a controlled nuclear observable — not just a circuit success signal.</a:t>
            </a:r>
            <a:endParaRPr lang="en-US" sz="2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58952" y="2331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and discussion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77240" y="3657600"/>
            <a:ext cx="6217920" cy="960120"/>
          </a:xfrm>
          <a:prstGeom prst="roundRect">
            <a:avLst/>
          </a:prstGeom>
          <a:solidFill>
            <a:srgbClr val="EAF7EA"/>
          </a:solidFill>
          <a:ln w="1524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941832" y="3785616"/>
            <a:ext cx="5888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diagnostics to remember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41832" y="4096512"/>
            <a:ext cx="588873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center • SQD support • phase-shift uncertainty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82880"/>
            <a:ext cx="23774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900" b="1">
                <a:solidFill>
                  <a:srgbClr val="119BCA"/>
                </a:solidFill>
              </a:defRPr>
            </a:pPr>
            <a:r>
              <a:t>HARDWARE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411480"/>
            <a:ext cx="112928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  <a:defRPr sz="2800" b="1">
                <a:solidFill>
                  <a:srgbClr val="102954"/>
                </a:solidFill>
                <a:latin typeface="Aptos Display"/>
              </a:defRPr>
            </a:pPr>
            <a:r>
              <a:t>Annealer vs gate-model QPU: what is being computed?</a:t>
            </a:r>
          </a:p>
          <a:p>
            <a:pPr>
              <a:spcAft>
                <a:spcPts val="0"/>
              </a:spcAft>
              <a:defRPr sz="1300">
                <a:solidFill>
                  <a:srgbClr val="5F6874"/>
                </a:solidFill>
                <a:latin typeface="Aptos"/>
              </a:defRPr>
            </a:pPr>
            <a:r>
              <a:t>D-Wave is not a worse/better IonQ; it is a different computational model.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143000"/>
            <a:ext cx="5440680" cy="5257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245352" y="1143000"/>
            <a:ext cx="5440680" cy="5257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353312"/>
            <a:ext cx="4937760" cy="32004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>
              <a:defRPr sz="2200" b="1">
                <a:solidFill>
                  <a:srgbClr val="EF8B25"/>
                </a:solidFill>
                <a:latin typeface="Aptos"/>
              </a:defRPr>
            </a:pPr>
            <a:r>
              <a:t>Quantum annealer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672" y="1353312"/>
            <a:ext cx="4937760" cy="32004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>
              <a:defRPr sz="2200" b="1">
                <a:solidFill>
                  <a:srgbClr val="1D5EAA"/>
                </a:solidFill>
                <a:latin typeface="Aptos"/>
              </a:defRPr>
            </a:pPr>
            <a:r>
              <a:t>Gate-model QPU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196596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Native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40280" y="1965960"/>
            <a:ext cx="34747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Energy landscape, usually Ising/QUBO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196596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Native object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82712" y="1965960"/>
            <a:ext cx="342900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Quantum circuit with gates and measurements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292608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Strength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40280" y="2926080"/>
            <a:ext cx="347472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Large combinatorial optimization and hybrid heuristics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9672" y="292608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Strength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82712" y="2926080"/>
            <a:ext cx="342900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Programmable algorithms: U(t), QPE, VQE, QSE, SQD, rodeo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388620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Connectivity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40280" y="3886200"/>
            <a:ext cx="34747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Graph topology optimized for embedding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9672" y="388620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Connectivity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82712" y="3886200"/>
            <a:ext cx="342900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Device dependent; IonQ is all-to-all, superconducting chips are usually local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484632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For this work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40280" y="4846320"/>
            <a:ext cx="347472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Not suitable for the controlled-time-evolution rodeo circuit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9672" y="4846320"/>
            <a:ext cx="14173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100" b="1">
                <a:solidFill>
                  <a:srgbClr val="5F6874"/>
                </a:solidFill>
                <a:latin typeface="Aptos"/>
              </a:defRPr>
            </a:pPr>
            <a:r>
              <a:t>For this work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82712" y="4846320"/>
            <a:ext cx="3429000" cy="50292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1400" b="0">
                <a:solidFill>
                  <a:srgbClr val="1E232A"/>
                </a:solidFill>
                <a:latin typeface="Aptos"/>
              </a:defRPr>
            </a:pPr>
            <a:r>
              <a:t>Required model for ancilla-controlled spectral filtering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05840" y="5715000"/>
            <a:ext cx="10149840" cy="502920"/>
          </a:xfrm>
          <a:prstGeom prst="roundRect">
            <a:avLst/>
          </a:prstGeom>
          <a:solidFill>
            <a:srgbClr val="F2F6FA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234440" y="5815584"/>
            <a:ext cx="9738360" cy="32004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ctr">
              <a:defRPr sz="1400" b="1">
                <a:solidFill>
                  <a:srgbClr val="102954"/>
                </a:solidFill>
                <a:latin typeface="Aptos"/>
              </a:defRPr>
            </a:pPr>
            <a:r>
              <a:t>For the nuclear-scattering benchmark, the deciding requirement is not qubit count; it is the ability to implement controlled e^{-iHt} and scan E_q.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" y="6510528"/>
            <a:ext cx="11338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78808C"/>
                </a:solidFill>
              </a:defRPr>
            </a:pPr>
            <a:r>
              <a:t>D-Wave describes quantum annealing as a process to find low-energy states of an optimization problem; gate-model QPUs execute programmable circuits.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82880"/>
            <a:ext cx="23774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900" b="1">
                <a:solidFill>
                  <a:srgbClr val="119BCA"/>
                </a:solidFill>
              </a:defRPr>
            </a:pPr>
            <a:r>
              <a:t>HARDWARE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411480"/>
            <a:ext cx="575933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  <a:defRPr sz="2800" b="1">
                <a:solidFill>
                  <a:srgbClr val="102954"/>
                </a:solidFill>
                <a:latin typeface="Aptos Display"/>
              </a:defRPr>
            </a:pPr>
            <a:r>
              <a:rPr dirty="0"/>
              <a:t>Representative platforms at a glance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8912" y="1143000"/>
            <a:ext cx="2670048" cy="5166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wave_advantage2_c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" y="1371600"/>
            <a:ext cx="2395728" cy="135331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03503" y="2880360"/>
            <a:ext cx="1325880" cy="256032"/>
          </a:xfrm>
          <a:prstGeom prst="roundRect">
            <a:avLst/>
          </a:prstGeom>
          <a:solidFill>
            <a:srgbClr val="EF8B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03503" y="2916936"/>
            <a:ext cx="13258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 b="1">
                <a:solidFill>
                  <a:srgbClr val="FFFFFF"/>
                </a:solidFill>
              </a:defRPr>
            </a:pPr>
            <a:r>
              <a:t>Annealer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" y="3246120"/>
            <a:ext cx="23317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500" b="1">
                <a:solidFill>
                  <a:srgbClr val="102954"/>
                </a:solidFill>
                <a:latin typeface="Aptos"/>
              </a:defRPr>
            </a:pPr>
            <a:r>
              <a:t>D-Wave Advantage2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3503" y="3657600"/>
            <a:ext cx="2331720" cy="1371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220" b="0">
                <a:solidFill>
                  <a:srgbClr val="1E232A"/>
                </a:solidFill>
                <a:latin typeface="Aptos"/>
              </a:defRPr>
            </a:pPr>
            <a:r>
              <a:t>4,400+ annealing qubits</a:t>
            </a:r>
            <a:br/>
            <a:r>
              <a:t>Zephyr 20-way connectivity</a:t>
            </a:r>
            <a:br/>
            <a:r>
              <a:t>Optimization / QUBO focus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503" y="5349240"/>
            <a:ext cx="23317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950" b="0">
                <a:solidFill>
                  <a:srgbClr val="5F6874"/>
                </a:solidFill>
                <a:latin typeface="Aptos"/>
              </a:defRPr>
            </a:pPr>
            <a:r>
              <a:t>Best comparison axis:</a:t>
            </a:r>
            <a:br/>
            <a:r>
              <a:t>application fit, not raw qubit count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83280" y="1143000"/>
            <a:ext cx="2670048" cy="5166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onq_forte_c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440" y="1371600"/>
            <a:ext cx="2395728" cy="135331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547872" y="2880360"/>
            <a:ext cx="1325880" cy="256032"/>
          </a:xfrm>
          <a:prstGeom prst="roundRect">
            <a:avLst/>
          </a:prstGeom>
          <a:solidFill>
            <a:srgbClr val="1D5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547872" y="2916936"/>
            <a:ext cx="13258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 b="1">
                <a:solidFill>
                  <a:srgbClr val="FFFFFF"/>
                </a:solidFill>
              </a:defRPr>
            </a:pPr>
            <a:r>
              <a:t>Trapped 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47872" y="3246120"/>
            <a:ext cx="23317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500" b="1">
                <a:solidFill>
                  <a:srgbClr val="102954"/>
                </a:solidFill>
                <a:latin typeface="Aptos"/>
              </a:defRPr>
            </a:pPr>
            <a:r>
              <a:t>IonQ Forte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7872" y="3657600"/>
            <a:ext cx="2331720" cy="1371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220" b="0">
                <a:solidFill>
                  <a:srgbClr val="1E232A"/>
                </a:solidFill>
                <a:latin typeface="Aptos"/>
              </a:defRPr>
            </a:pPr>
            <a:r>
              <a:t>36 qubits</a:t>
            </a:r>
            <a:br/>
            <a:r>
              <a:t>all-to-all topology</a:t>
            </a:r>
            <a:br/>
            <a:r>
              <a:t>compact dense circuits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47872" y="5349240"/>
            <a:ext cx="23317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950" b="0">
                <a:solidFill>
                  <a:srgbClr val="5F6874"/>
                </a:solidFill>
                <a:latin typeface="Aptos"/>
              </a:defRPr>
            </a:pPr>
            <a:r>
              <a:t>Best comparison axis:</a:t>
            </a:r>
            <a:br/>
            <a:r>
              <a:t>application fit, not raw qubit count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27648" y="1143000"/>
            <a:ext cx="2670048" cy="5166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bm_heron_chip_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808" y="1371600"/>
            <a:ext cx="2395728" cy="1353312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492240" y="2880360"/>
            <a:ext cx="1325880" cy="256032"/>
          </a:xfrm>
          <a:prstGeom prst="roundRect">
            <a:avLst/>
          </a:prstGeom>
          <a:solidFill>
            <a:srgbClr val="705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92240" y="2916936"/>
            <a:ext cx="13258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 b="1">
                <a:solidFill>
                  <a:srgbClr val="FFFFFF"/>
                </a:solidFill>
              </a:defRPr>
            </a:pPr>
            <a:r>
              <a:t>Superconducting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3246120"/>
            <a:ext cx="23317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500" b="1">
                <a:solidFill>
                  <a:srgbClr val="102954"/>
                </a:solidFill>
                <a:latin typeface="Aptos"/>
              </a:defRPr>
            </a:pPr>
            <a:r>
              <a:t>IBM Heron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3657600"/>
            <a:ext cx="2331720" cy="1371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220" b="0">
                <a:solidFill>
                  <a:srgbClr val="1E232A"/>
                </a:solidFill>
                <a:latin typeface="Aptos"/>
              </a:defRPr>
            </a:pPr>
            <a:r>
              <a:t>133/156 qubits</a:t>
            </a:r>
            <a:br/>
            <a:r>
              <a:t>tunable couplers</a:t>
            </a:r>
            <a:br/>
            <a:r>
              <a:t>fast circuit execution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0" y="5349240"/>
            <a:ext cx="23317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950" b="0">
                <a:solidFill>
                  <a:srgbClr val="5F6874"/>
                </a:solidFill>
                <a:latin typeface="Aptos"/>
              </a:defRPr>
            </a:pPr>
            <a:r>
              <a:t>Best comparison axis:</a:t>
            </a:r>
            <a:br/>
            <a:r>
              <a:t>application fit, not raw qubit count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72016" y="1143000"/>
            <a:ext cx="2670048" cy="5166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google_willow_c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176" y="1371600"/>
            <a:ext cx="2395728" cy="1353312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9436608" y="2880360"/>
            <a:ext cx="1325880" cy="256032"/>
          </a:xfrm>
          <a:prstGeom prst="roundRect">
            <a:avLst/>
          </a:prstGeom>
          <a:solidFill>
            <a:srgbClr val="2D9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436608" y="2916936"/>
            <a:ext cx="13258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 b="1">
                <a:solidFill>
                  <a:srgbClr val="FFFFFF"/>
                </a:solidFill>
              </a:defRPr>
            </a:pPr>
            <a:r>
              <a:t>Superconducting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36608" y="3246120"/>
            <a:ext cx="23317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500" b="1">
                <a:solidFill>
                  <a:srgbClr val="102954"/>
                </a:solidFill>
                <a:latin typeface="Aptos"/>
              </a:defRPr>
            </a:pPr>
            <a:r>
              <a:t>Google Willow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36608" y="3657600"/>
            <a:ext cx="2331720" cy="1371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220" b="0">
                <a:solidFill>
                  <a:srgbClr val="1E232A"/>
                </a:solidFill>
                <a:latin typeface="Aptos"/>
              </a:defRPr>
            </a:pPr>
            <a:r>
              <a:t>105 qubits</a:t>
            </a:r>
            <a:br/>
            <a:r>
              <a:t>QEC benchmark</a:t>
            </a:r>
            <a:br/>
            <a:r>
              <a:t>research processor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436608" y="5349240"/>
            <a:ext cx="23317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950" b="0">
                <a:solidFill>
                  <a:srgbClr val="5F6874"/>
                </a:solidFill>
                <a:latin typeface="Aptos"/>
              </a:defRPr>
            </a:pPr>
            <a:r>
              <a:t>Best comparison axis:</a:t>
            </a:r>
            <a:br/>
            <a:r>
              <a:t>application fit, not raw qubit count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1480" y="6510528"/>
            <a:ext cx="11338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78808C"/>
                </a:solidFill>
              </a:defRPr>
            </a:pPr>
            <a:r>
              <a:t>For this rodeo/SQD workflow, IonQ is attractive because the Hamiltonian is dense and compact; D-Wave is a different model, not an alternative rodeo backend.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433CD36A-99D8-50C0-FB89-AF580F05CC46}"/>
              </a:ext>
            </a:extLst>
          </p:cNvPr>
          <p:cNvSpPr/>
          <p:nvPr/>
        </p:nvSpPr>
        <p:spPr>
          <a:xfrm>
            <a:off x="701040" y="2651760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 QPU Calculations of</a:t>
            </a:r>
            <a:r>
              <a:rPr lang="ko-KR" alt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Nuclear Scattering </a:t>
            </a:r>
            <a:b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via</a:t>
            </a:r>
            <a:br>
              <a:rPr lang="en-US" sz="3400" dirty="0"/>
            </a:br>
            <a:r>
              <a:rPr lang="en-US" sz="3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Trapped Positive-Energy Spectra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45076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one-sentence message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640080" y="114300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near-term QPU calculation of nuclear scattering should be judged by nuclear error diagnostics, not just by whether a circuit runs.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685800" y="2468880"/>
            <a:ext cx="3337560" cy="1188720"/>
          </a:xfrm>
          <a:prstGeom prst="roundRect">
            <a:avLst/>
          </a:prstGeom>
          <a:solidFill>
            <a:srgbClr val="EAF4FF"/>
          </a:solidFill>
          <a:ln w="15240">
            <a:solidFill>
              <a:srgbClr val="1F77B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850392" y="2596896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Peak-center stability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0392" y="2907792"/>
            <a:ext cx="30083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fitted trapped level remain stable?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434840" y="2468880"/>
            <a:ext cx="3337560" cy="1188720"/>
          </a:xfrm>
          <a:prstGeom prst="roundRect">
            <a:avLst/>
          </a:prstGeom>
          <a:solidFill>
            <a:srgbClr val="EAF7EA"/>
          </a:solidFill>
          <a:ln w="1524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4599432" y="2596896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SQD subspace completeness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99432" y="2907792"/>
            <a:ext cx="30083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sampled bitstrings span the Hamiltonian-connected subspace?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183880" y="2468880"/>
            <a:ext cx="3337560" cy="1188720"/>
          </a:xfrm>
          <a:prstGeom prst="roundRect">
            <a:avLst/>
          </a:prstGeom>
          <a:solidFill>
            <a:srgbClr val="FFF2E8"/>
          </a:solidFill>
          <a:ln w="15240">
            <a:solidFill>
              <a:srgbClr val="FF7F0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8348472" y="2596896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Phase-shift uncertainty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348472" y="2907792"/>
            <a:ext cx="30083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ΔE propagate to the scattering observable?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77240" y="470916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talk builds that benchmark for trapped n–p scattering and shows where SQD is powerful — and where it fails.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411480" y="6062472"/>
            <a:ext cx="2011680" cy="219456"/>
          </a:xfrm>
          <a:prstGeom prst="rect">
            <a:avLst/>
          </a:prstGeom>
          <a:solidFill>
            <a:srgbClr val="1F77B4"/>
          </a:solidFill>
          <a:ln w="12700">
            <a:solidFill>
              <a:srgbClr val="1F7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02920" y="6089904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point</a:t>
            </a:r>
            <a:endParaRPr lang="en-US" sz="770" dirty="0"/>
          </a:p>
        </p:txBody>
      </p:sp>
      <p:sp>
        <p:nvSpPr>
          <p:cNvPr id="17" name="Shape 15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Elastic scattering probes the positive-energy Hamiltonian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731520" y="1188720"/>
            <a:ext cx="4800600" cy="1325880"/>
          </a:xfrm>
          <a:prstGeom prst="roundRect">
            <a:avLst/>
          </a:prstGeom>
          <a:solidFill>
            <a:srgbClr val="EAF4FF"/>
          </a:solidFill>
          <a:ln w="15240">
            <a:solidFill>
              <a:srgbClr val="1F77B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896112" y="1316736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 states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96112" y="1627632"/>
            <a:ext cx="4471416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Discrete spectrum; localized wave functions; easier boundary conditions.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0" y="1188720"/>
            <a:ext cx="4800600" cy="1325880"/>
          </a:xfrm>
          <a:prstGeom prst="roundRect">
            <a:avLst/>
          </a:prstGeom>
          <a:solidFill>
            <a:srgbClr val="FFF2E8"/>
          </a:solidFill>
          <a:ln w="15240">
            <a:solidFill>
              <a:srgbClr val="FF7F0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6565392" y="1316736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7F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Scattering states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565392" y="1627632"/>
            <a:ext cx="4471416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Continuum boundary conditions; threshold behavior; phase shifts.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715000" y="1847088"/>
            <a:ext cx="457200" cy="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77240" y="31546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care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68680" y="372160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188720" y="370332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Low-energy cross sections and reaction rates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68680" y="432511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188720" y="4306824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Weakly bound and continuum-coupled nuclear systems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492861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77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188720" y="491032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short-range correlations that shape spectra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09360" y="365760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quantum-computing task must therefore return a controlled nuclear observable — not just a circuit success signal.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Near-term QPUs do not naturally prepare asymptotic waves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822960" y="1325880"/>
            <a:ext cx="2286000" cy="914400"/>
          </a:xfrm>
          <a:prstGeom prst="roundRect">
            <a:avLst/>
          </a:prstGeom>
          <a:solidFill>
            <a:srgbClr val="FFF2E8"/>
          </a:solidFill>
          <a:ln w="15240">
            <a:solidFill>
              <a:srgbClr val="FF7F0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896112" y="1399032"/>
            <a:ext cx="21396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Continuum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scattering state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46120" y="1783080"/>
            <a:ext cx="1325880" cy="0"/>
          </a:xfrm>
          <a:prstGeom prst="line">
            <a:avLst/>
          </a:prstGeom>
          <a:noFill/>
          <a:ln w="21590">
            <a:solidFill>
              <a:srgbClr val="6B7280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4663440" y="1325880"/>
            <a:ext cx="2560320" cy="914400"/>
          </a:xfrm>
          <a:prstGeom prst="roundRect">
            <a:avLst/>
          </a:prstGeom>
          <a:solidFill>
            <a:srgbClr val="FDEAEA"/>
          </a:solidFill>
          <a:ln w="15240">
            <a:solidFill>
              <a:srgbClr val="D6272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736592" y="1399032"/>
            <a:ext cx="241401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Outgoing-wave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boundary condition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60920" y="1783080"/>
            <a:ext cx="1325880" cy="0"/>
          </a:xfrm>
          <a:prstGeom prst="line">
            <a:avLst/>
          </a:prstGeom>
          <a:noFill/>
          <a:ln w="21590">
            <a:solidFill>
              <a:srgbClr val="6B7280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8778240" y="1325880"/>
            <a:ext cx="2011680" cy="914400"/>
          </a:xfrm>
          <a:prstGeom prst="roundRect">
            <a:avLst/>
          </a:prstGeom>
          <a:solidFill>
            <a:srgbClr val="EAF7EA"/>
          </a:solidFill>
          <a:ln w="1524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8851392" y="1399032"/>
            <a:ext cx="186537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shift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δ(E)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8680" y="3063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Difficult on current devices: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60120" y="363016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D627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3611880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direct asymptotic-state preparation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60120" y="423367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D627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280160" y="4215384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Continuum normalization is not a finite-register object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60120" y="483717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D627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0160" y="4818888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Readout gives bitstrings; scattering needs phase shifts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583680" y="30632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Opportunities: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675120" y="363016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995160" y="3611880"/>
            <a:ext cx="4617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evolution is native to quantum algorithms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675120" y="423367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995160" y="4215384"/>
            <a:ext cx="4617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Spectral filtering can locate discrete levels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675120" y="483717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CA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995160" y="4818888"/>
            <a:ext cx="4617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Finite trapped spectra can be mapped back to scattering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80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11384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weak-trap compromise: continuum → finite spectrum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11338560" cy="0"/>
          </a:xfrm>
          <a:prstGeom prst="line">
            <a:avLst/>
          </a:prstGeom>
          <a:noFill/>
          <a:ln w="1143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960" y="1156965"/>
            <a:ext cx="4937760" cy="74931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77240" y="2926080"/>
            <a:ext cx="2194560" cy="868680"/>
          </a:xfrm>
          <a:prstGeom prst="roundRect">
            <a:avLst/>
          </a:prstGeom>
          <a:solidFill>
            <a:srgbClr val="FFF2E8"/>
          </a:solidFill>
          <a:ln w="15240">
            <a:solidFill>
              <a:srgbClr val="FF7F0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3"/>
          <p:cNvSpPr/>
          <p:nvPr/>
        </p:nvSpPr>
        <p:spPr>
          <a:xfrm>
            <a:off x="850392" y="2999232"/>
            <a:ext cx="204825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Free-space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scattering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063240" y="3355848"/>
            <a:ext cx="1097280" cy="0"/>
          </a:xfrm>
          <a:prstGeom prst="line">
            <a:avLst/>
          </a:prstGeom>
          <a:noFill/>
          <a:ln w="22860">
            <a:solidFill>
              <a:srgbClr val="6B7280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5"/>
          <p:cNvSpPr/>
          <p:nvPr/>
        </p:nvSpPr>
        <p:spPr>
          <a:xfrm>
            <a:off x="4297680" y="2926080"/>
            <a:ext cx="2377440" cy="868680"/>
          </a:xfrm>
          <a:prstGeom prst="roundRect">
            <a:avLst/>
          </a:prstGeom>
          <a:solidFill>
            <a:srgbClr val="EAF4FF"/>
          </a:solidFill>
          <a:ln w="15240">
            <a:solidFill>
              <a:srgbClr val="1F77B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6"/>
          <p:cNvSpPr/>
          <p:nvPr/>
        </p:nvSpPr>
        <p:spPr>
          <a:xfrm>
            <a:off x="4370832" y="2999232"/>
            <a:ext cx="223113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harmonic trap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784848" y="3355848"/>
            <a:ext cx="1097280" cy="0"/>
          </a:xfrm>
          <a:prstGeom prst="line">
            <a:avLst/>
          </a:prstGeom>
          <a:noFill/>
          <a:ln w="22860">
            <a:solidFill>
              <a:srgbClr val="6B7280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8"/>
          <p:cNvSpPr/>
          <p:nvPr/>
        </p:nvSpPr>
        <p:spPr>
          <a:xfrm>
            <a:off x="8046720" y="2926080"/>
            <a:ext cx="2834640" cy="868680"/>
          </a:xfrm>
          <a:prstGeom prst="roundRect">
            <a:avLst/>
          </a:prstGeom>
          <a:solidFill>
            <a:srgbClr val="EAF7EA"/>
          </a:solidFill>
          <a:ln w="15240">
            <a:solidFill>
              <a:srgbClr val="2CA02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9"/>
          <p:cNvSpPr/>
          <p:nvPr/>
        </p:nvSpPr>
        <p:spPr>
          <a:xfrm>
            <a:off x="8119872" y="2999232"/>
            <a:ext cx="268833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Discrete positive-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levels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68680" y="475488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QPU target is now a finite spectral task: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868680" y="516636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the trapped positive-energy eigenlevel accurately enough to infer the phase shift.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411480" y="6419088"/>
            <a:ext cx="11338560" cy="0"/>
          </a:xfrm>
          <a:prstGeom prst="line">
            <a:avLst/>
          </a:prstGeom>
          <a:noFill/>
          <a:ln w="8890">
            <a:solidFill>
              <a:srgbClr val="D9DEE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3"/>
          <p:cNvSpPr/>
          <p:nvPr/>
        </p:nvSpPr>
        <p:spPr>
          <a:xfrm>
            <a:off x="411480" y="64739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A8A8A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2512</Words>
  <Application>Microsoft Office PowerPoint</Application>
  <PresentationFormat>와이드스크린</PresentationFormat>
  <Paragraphs>315</Paragraphs>
  <Slides>24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Liberation Sans</vt:lpstr>
      <vt:lpstr>Roboto</vt:lpstr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Soongsil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 QPU Calculations of Nuclear Scattering via Trapped Positive-Energy Spectra</dc:title>
  <dc:subject>QPU-ready trapped-spectrum nuclear scattering benchmark with SQD</dc:subject>
  <dc:creator>Jubin Park</dc:creator>
  <cp:lastModifiedBy>Jubin Park</cp:lastModifiedBy>
  <cp:revision>45</cp:revision>
  <dcterms:created xsi:type="dcterms:W3CDTF">2026-07-07T11:11:33Z</dcterms:created>
  <dcterms:modified xsi:type="dcterms:W3CDTF">2026-07-24T05:50:15Z</dcterms:modified>
</cp:coreProperties>
</file>