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sldIdLst>
    <p:sldId id="267" r:id="rId2"/>
    <p:sldId id="266" r:id="rId3"/>
    <p:sldId id="256" r:id="rId4"/>
    <p:sldId id="257" r:id="rId5"/>
    <p:sldId id="265" r:id="rId6"/>
    <p:sldId id="258" r:id="rId7"/>
    <p:sldId id="269" r:id="rId8"/>
    <p:sldId id="273" r:id="rId9"/>
    <p:sldId id="270" r:id="rId10"/>
    <p:sldId id="275" r:id="rId11"/>
    <p:sldId id="276" r:id="rId12"/>
    <p:sldId id="259" r:id="rId13"/>
    <p:sldId id="274" r:id="rId14"/>
    <p:sldId id="261" r:id="rId15"/>
    <p:sldId id="277" r:id="rId16"/>
    <p:sldId id="279" r:id="rId17"/>
    <p:sldId id="278" r:id="rId18"/>
    <p:sldId id="271" r:id="rId1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BD02BB-084C-412F-B392-B1A5F7EAE26A}" v="1492" dt="2026-07-13T05:24:01.2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16" autoAdjust="0"/>
    <p:restoredTop sz="94660"/>
  </p:normalViewPr>
  <p:slideViewPr>
    <p:cSldViewPr snapToGrid="0">
      <p:cViewPr>
        <p:scale>
          <a:sx n="96" d="100"/>
          <a:sy n="96" d="100"/>
        </p:scale>
        <p:origin x="95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경수 허" userId="2ef16017e5d933a1" providerId="LiveId" clId="{208D2281-E804-4761-80B5-200955F490BD}"/>
    <pc:docChg chg="undo custSel addSld modSld">
      <pc:chgData name="경수 허" userId="2ef16017e5d933a1" providerId="LiveId" clId="{208D2281-E804-4761-80B5-200955F490BD}" dt="2026-07-13T05:28:09.107" v="787" actId="1035"/>
      <pc:docMkLst>
        <pc:docMk/>
      </pc:docMkLst>
      <pc:sldChg chg="addSp delSp modSp mod">
        <pc:chgData name="경수 허" userId="2ef16017e5d933a1" providerId="LiveId" clId="{208D2281-E804-4761-80B5-200955F490BD}" dt="2026-07-13T05:01:04.540" v="757" actId="207"/>
        <pc:sldMkLst>
          <pc:docMk/>
          <pc:sldMk cId="681185036" sldId="257"/>
        </pc:sldMkLst>
        <pc:spChg chg="add mod">
          <ac:chgData name="경수 허" userId="2ef16017e5d933a1" providerId="LiveId" clId="{208D2281-E804-4761-80B5-200955F490BD}" dt="2026-07-13T05:01:04.540" v="757" actId="207"/>
          <ac:spMkLst>
            <pc:docMk/>
            <pc:sldMk cId="681185036" sldId="257"/>
            <ac:spMk id="29" creationId="{90A2C31C-BF93-B475-87CB-1DD3B30E334E}"/>
          </ac:spMkLst>
        </pc:spChg>
        <pc:cxnChg chg="add del mod">
          <ac:chgData name="경수 허" userId="2ef16017e5d933a1" providerId="LiveId" clId="{208D2281-E804-4761-80B5-200955F490BD}" dt="2026-07-13T00:55:17.297" v="268" actId="478"/>
          <ac:cxnSpMkLst>
            <pc:docMk/>
            <pc:sldMk cId="681185036" sldId="257"/>
            <ac:cxnSpMk id="27" creationId="{B8EB6F2C-BACC-F72A-F3AD-ADCBF3DC29B6}"/>
          </ac:cxnSpMkLst>
        </pc:cxnChg>
      </pc:sldChg>
      <pc:sldChg chg="addSp delSp modSp mod">
        <pc:chgData name="경수 허" userId="2ef16017e5d933a1" providerId="LiveId" clId="{208D2281-E804-4761-80B5-200955F490BD}" dt="2026-07-13T04:26:32.789" v="716" actId="478"/>
        <pc:sldMkLst>
          <pc:docMk/>
          <pc:sldMk cId="7975202" sldId="259"/>
        </pc:sldMkLst>
        <pc:spChg chg="mod">
          <ac:chgData name="경수 허" userId="2ef16017e5d933a1" providerId="LiveId" clId="{208D2281-E804-4761-80B5-200955F490BD}" dt="2026-07-13T03:07:32.342" v="483" actId="1076"/>
          <ac:spMkLst>
            <pc:docMk/>
            <pc:sldMk cId="7975202" sldId="259"/>
            <ac:spMk id="3" creationId="{2A2F7756-D03B-A728-55E1-05767D97AA6E}"/>
          </ac:spMkLst>
        </pc:spChg>
        <pc:spChg chg="add del mod">
          <ac:chgData name="경수 허" userId="2ef16017e5d933a1" providerId="LiveId" clId="{208D2281-E804-4761-80B5-200955F490BD}" dt="2026-07-13T04:26:32.789" v="716" actId="478"/>
          <ac:spMkLst>
            <pc:docMk/>
            <pc:sldMk cId="7975202" sldId="259"/>
            <ac:spMk id="6" creationId="{69C761AF-4F27-CEB3-B6B1-54CBFDCEB570}"/>
          </ac:spMkLst>
        </pc:spChg>
        <pc:spChg chg="mod">
          <ac:chgData name="경수 허" userId="2ef16017e5d933a1" providerId="LiveId" clId="{208D2281-E804-4761-80B5-200955F490BD}" dt="2026-07-13T03:08:02.165" v="501" actId="1036"/>
          <ac:spMkLst>
            <pc:docMk/>
            <pc:sldMk cId="7975202" sldId="259"/>
            <ac:spMk id="7" creationId="{3974A97F-07B7-3BEA-E752-600C5CAF793D}"/>
          </ac:spMkLst>
        </pc:spChg>
        <pc:spChg chg="mod">
          <ac:chgData name="경수 허" userId="2ef16017e5d933a1" providerId="LiveId" clId="{208D2281-E804-4761-80B5-200955F490BD}" dt="2026-07-13T03:07:35.472" v="484" actId="1076"/>
          <ac:spMkLst>
            <pc:docMk/>
            <pc:sldMk cId="7975202" sldId="259"/>
            <ac:spMk id="8" creationId="{CC950623-74A2-DC24-D43A-EC1EA22C13C2}"/>
          </ac:spMkLst>
        </pc:spChg>
        <pc:spChg chg="mod">
          <ac:chgData name="경수 허" userId="2ef16017e5d933a1" providerId="LiveId" clId="{208D2281-E804-4761-80B5-200955F490BD}" dt="2026-07-13T03:07:38.271" v="485" actId="1076"/>
          <ac:spMkLst>
            <pc:docMk/>
            <pc:sldMk cId="7975202" sldId="259"/>
            <ac:spMk id="10" creationId="{3A2614F2-9CC3-499A-C8ED-5949022AE95E}"/>
          </ac:spMkLst>
        </pc:spChg>
        <pc:spChg chg="add mod">
          <ac:chgData name="경수 허" userId="2ef16017e5d933a1" providerId="LiveId" clId="{208D2281-E804-4761-80B5-200955F490BD}" dt="2026-07-13T04:26:01.336" v="704" actId="1076"/>
          <ac:spMkLst>
            <pc:docMk/>
            <pc:sldMk cId="7975202" sldId="259"/>
            <ac:spMk id="11" creationId="{66290EB1-A868-25EF-9413-726A25DADE1F}"/>
          </ac:spMkLst>
        </pc:spChg>
        <pc:spChg chg="mod">
          <ac:chgData name="경수 허" userId="2ef16017e5d933a1" providerId="LiveId" clId="{208D2281-E804-4761-80B5-200955F490BD}" dt="2026-07-13T03:08:11.773" v="512" actId="20577"/>
          <ac:spMkLst>
            <pc:docMk/>
            <pc:sldMk cId="7975202" sldId="259"/>
            <ac:spMk id="12" creationId="{90533167-06B1-9FD6-16C5-DD1427DBE9A5}"/>
          </ac:spMkLst>
        </pc:spChg>
        <pc:spChg chg="add mod">
          <ac:chgData name="경수 허" userId="2ef16017e5d933a1" providerId="LiveId" clId="{208D2281-E804-4761-80B5-200955F490BD}" dt="2026-07-13T04:26:25.302" v="714" actId="20577"/>
          <ac:spMkLst>
            <pc:docMk/>
            <pc:sldMk cId="7975202" sldId="259"/>
            <ac:spMk id="15" creationId="{57731202-1E62-63A6-68CF-76398C7E5587}"/>
          </ac:spMkLst>
        </pc:spChg>
        <pc:spChg chg="add mod">
          <ac:chgData name="경수 허" userId="2ef16017e5d933a1" providerId="LiveId" clId="{208D2281-E804-4761-80B5-200955F490BD}" dt="2026-07-13T04:26:18.463" v="710" actId="20577"/>
          <ac:spMkLst>
            <pc:docMk/>
            <pc:sldMk cId="7975202" sldId="259"/>
            <ac:spMk id="18" creationId="{A0222058-AFF7-AB19-7719-1DBFF0A7B791}"/>
          </ac:spMkLst>
        </pc:spChg>
      </pc:sldChg>
      <pc:sldChg chg="addSp delSp modSp mod">
        <pc:chgData name="경수 허" userId="2ef16017e5d933a1" providerId="LiveId" clId="{208D2281-E804-4761-80B5-200955F490BD}" dt="2026-07-13T05:15:04.331" v="759" actId="5793"/>
        <pc:sldMkLst>
          <pc:docMk/>
          <pc:sldMk cId="3649145860" sldId="261"/>
        </pc:sldMkLst>
        <pc:spChg chg="mod">
          <ac:chgData name="경수 허" userId="2ef16017e5d933a1" providerId="LiveId" clId="{208D2281-E804-4761-80B5-200955F490BD}" dt="2026-07-13T04:51:15.123" v="752" actId="20577"/>
          <ac:spMkLst>
            <pc:docMk/>
            <pc:sldMk cId="3649145860" sldId="261"/>
            <ac:spMk id="3" creationId="{522A32A1-D601-A63C-E120-F67D7E69826F}"/>
          </ac:spMkLst>
        </pc:spChg>
        <pc:spChg chg="del">
          <ac:chgData name="경수 허" userId="2ef16017e5d933a1" providerId="LiveId" clId="{208D2281-E804-4761-80B5-200955F490BD}" dt="2026-07-12T08:05:23.669" v="0" actId="478"/>
          <ac:spMkLst>
            <pc:docMk/>
            <pc:sldMk cId="3649145860" sldId="261"/>
            <ac:spMk id="4" creationId="{CA76D449-A854-48CE-7D37-D9A93DDF8C70}"/>
          </ac:spMkLst>
        </pc:spChg>
        <pc:spChg chg="del">
          <ac:chgData name="경수 허" userId="2ef16017e5d933a1" providerId="LiveId" clId="{208D2281-E804-4761-80B5-200955F490BD}" dt="2026-07-12T08:05:28.119" v="1" actId="478"/>
          <ac:spMkLst>
            <pc:docMk/>
            <pc:sldMk cId="3649145860" sldId="261"/>
            <ac:spMk id="5" creationId="{3E1E1A59-1838-C3F5-3B59-8FC5EDE0CDA1}"/>
          </ac:spMkLst>
        </pc:spChg>
        <pc:spChg chg="del">
          <ac:chgData name="경수 허" userId="2ef16017e5d933a1" providerId="LiveId" clId="{208D2281-E804-4761-80B5-200955F490BD}" dt="2026-07-12T08:07:17.121" v="42" actId="478"/>
          <ac:spMkLst>
            <pc:docMk/>
            <pc:sldMk cId="3649145860" sldId="261"/>
            <ac:spMk id="9" creationId="{D7693476-7A5B-AE8F-03C5-32A759E954CB}"/>
          </ac:spMkLst>
        </pc:spChg>
        <pc:spChg chg="del">
          <ac:chgData name="경수 허" userId="2ef16017e5d933a1" providerId="LiveId" clId="{208D2281-E804-4761-80B5-200955F490BD}" dt="2026-07-12T08:05:28.119" v="1" actId="478"/>
          <ac:spMkLst>
            <pc:docMk/>
            <pc:sldMk cId="3649145860" sldId="261"/>
            <ac:spMk id="11" creationId="{556EB1D9-948E-96EC-873A-4B95F7244B13}"/>
          </ac:spMkLst>
        </pc:spChg>
        <pc:spChg chg="add mod">
          <ac:chgData name="경수 허" userId="2ef16017e5d933a1" providerId="LiveId" clId="{208D2281-E804-4761-80B5-200955F490BD}" dt="2026-07-13T05:15:04.331" v="759" actId="5793"/>
          <ac:spMkLst>
            <pc:docMk/>
            <pc:sldMk cId="3649145860" sldId="261"/>
            <ac:spMk id="13" creationId="{30B052C2-5FBD-EE04-AD65-91DD3C50315E}"/>
          </ac:spMkLst>
        </pc:spChg>
        <pc:spChg chg="add mod">
          <ac:chgData name="경수 허" userId="2ef16017e5d933a1" providerId="LiveId" clId="{208D2281-E804-4761-80B5-200955F490BD}" dt="2026-07-13T01:02:59.689" v="328" actId="1076"/>
          <ac:spMkLst>
            <pc:docMk/>
            <pc:sldMk cId="3649145860" sldId="261"/>
            <ac:spMk id="15" creationId="{EFF66C78-DCD9-405D-509A-13BE1B4B0FC2}"/>
          </ac:spMkLst>
        </pc:spChg>
        <pc:picChg chg="del">
          <ac:chgData name="경수 허" userId="2ef16017e5d933a1" providerId="LiveId" clId="{208D2281-E804-4761-80B5-200955F490BD}" dt="2026-07-12T08:07:13.795" v="41" actId="478"/>
          <ac:picMkLst>
            <pc:docMk/>
            <pc:sldMk cId="3649145860" sldId="261"/>
            <ac:picMk id="6" creationId="{E552DF1F-2F26-3266-EF48-B07DA1E8890F}"/>
          </ac:picMkLst>
        </pc:picChg>
        <pc:picChg chg="del">
          <ac:chgData name="경수 허" userId="2ef16017e5d933a1" providerId="LiveId" clId="{208D2281-E804-4761-80B5-200955F490BD}" dt="2026-07-12T08:07:09.414" v="40" actId="478"/>
          <ac:picMkLst>
            <pc:docMk/>
            <pc:sldMk cId="3649145860" sldId="261"/>
            <ac:picMk id="7" creationId="{AB74BAD3-05F9-90F7-0B9A-1E18B3D67273}"/>
          </ac:picMkLst>
        </pc:picChg>
        <pc:cxnChg chg="del">
          <ac:chgData name="경수 허" userId="2ef16017e5d933a1" providerId="LiveId" clId="{208D2281-E804-4761-80B5-200955F490BD}" dt="2026-07-12T08:07:17.121" v="42" actId="478"/>
          <ac:cxnSpMkLst>
            <pc:docMk/>
            <pc:sldMk cId="3649145860" sldId="261"/>
            <ac:cxnSpMk id="8" creationId="{48AA15D8-8042-9F60-B96D-0E9BEE896DDA}"/>
          </ac:cxnSpMkLst>
        </pc:cxnChg>
        <pc:cxnChg chg="del">
          <ac:chgData name="경수 허" userId="2ef16017e5d933a1" providerId="LiveId" clId="{208D2281-E804-4761-80B5-200955F490BD}" dt="2026-07-12T08:05:28.119" v="1" actId="478"/>
          <ac:cxnSpMkLst>
            <pc:docMk/>
            <pc:sldMk cId="3649145860" sldId="261"/>
            <ac:cxnSpMk id="10" creationId="{02DCC2E0-271D-EE71-5786-33AF25A0A5B2}"/>
          </ac:cxnSpMkLst>
        </pc:cxnChg>
      </pc:sldChg>
      <pc:sldChg chg="modSp mod">
        <pc:chgData name="경수 허" userId="2ef16017e5d933a1" providerId="LiveId" clId="{208D2281-E804-4761-80B5-200955F490BD}" dt="2026-07-13T01:08:39.761" v="423" actId="1076"/>
        <pc:sldMkLst>
          <pc:docMk/>
          <pc:sldMk cId="2514703158" sldId="265"/>
        </pc:sldMkLst>
        <pc:spChg chg="mod">
          <ac:chgData name="경수 허" userId="2ef16017e5d933a1" providerId="LiveId" clId="{208D2281-E804-4761-80B5-200955F490BD}" dt="2026-07-13T01:08:17.732" v="421" actId="20577"/>
          <ac:spMkLst>
            <pc:docMk/>
            <pc:sldMk cId="2514703158" sldId="265"/>
            <ac:spMk id="10" creationId="{5EAC4FB3-59EF-53DB-2760-7BB4BD24A455}"/>
          </ac:spMkLst>
        </pc:spChg>
        <pc:spChg chg="mod">
          <ac:chgData name="경수 허" userId="2ef16017e5d933a1" providerId="LiveId" clId="{208D2281-E804-4761-80B5-200955F490BD}" dt="2026-07-13T01:08:29.339" v="422" actId="1076"/>
          <ac:spMkLst>
            <pc:docMk/>
            <pc:sldMk cId="2514703158" sldId="265"/>
            <ac:spMk id="11" creationId="{BB9516EF-BF02-9B60-65F6-A447BA144824}"/>
          </ac:spMkLst>
        </pc:spChg>
        <pc:spChg chg="mod">
          <ac:chgData name="경수 허" userId="2ef16017e5d933a1" providerId="LiveId" clId="{208D2281-E804-4761-80B5-200955F490BD}" dt="2026-07-13T01:08:39.761" v="423" actId="1076"/>
          <ac:spMkLst>
            <pc:docMk/>
            <pc:sldMk cId="2514703158" sldId="265"/>
            <ac:spMk id="20" creationId="{5E71441C-5212-B634-61ED-D979A7B5CF27}"/>
          </ac:spMkLst>
        </pc:spChg>
      </pc:sldChg>
      <pc:sldChg chg="addSp modSp mod">
        <pc:chgData name="경수 허" userId="2ef16017e5d933a1" providerId="LiveId" clId="{208D2281-E804-4761-80B5-200955F490BD}" dt="2026-07-13T05:28:09.107" v="787" actId="1035"/>
        <pc:sldMkLst>
          <pc:docMk/>
          <pc:sldMk cId="461116886" sldId="266"/>
        </pc:sldMkLst>
        <pc:spChg chg="add mod">
          <ac:chgData name="경수 허" userId="2ef16017e5d933a1" providerId="LiveId" clId="{208D2281-E804-4761-80B5-200955F490BD}" dt="2026-07-13T03:57:32.273" v="616" actId="1076"/>
          <ac:spMkLst>
            <pc:docMk/>
            <pc:sldMk cId="461116886" sldId="266"/>
            <ac:spMk id="3" creationId="{43999C07-EAA4-4B67-036D-7B1B9F46C4A9}"/>
          </ac:spMkLst>
        </pc:spChg>
        <pc:spChg chg="add mod">
          <ac:chgData name="경수 허" userId="2ef16017e5d933a1" providerId="LiveId" clId="{208D2281-E804-4761-80B5-200955F490BD}" dt="2026-07-13T05:28:09.107" v="787" actId="1035"/>
          <ac:spMkLst>
            <pc:docMk/>
            <pc:sldMk cId="461116886" sldId="266"/>
            <ac:spMk id="6" creationId="{B2382DE3-0006-7C8D-BAB0-40B6CAB529DF}"/>
          </ac:spMkLst>
        </pc:spChg>
        <pc:spChg chg="add mod">
          <ac:chgData name="경수 허" userId="2ef16017e5d933a1" providerId="LiveId" clId="{208D2281-E804-4761-80B5-200955F490BD}" dt="2026-07-13T03:58:22.803" v="666" actId="14100"/>
          <ac:spMkLst>
            <pc:docMk/>
            <pc:sldMk cId="461116886" sldId="266"/>
            <ac:spMk id="10" creationId="{3513FEA8-05AC-AA37-4EF7-DB6B524783C8}"/>
          </ac:spMkLst>
        </pc:spChg>
      </pc:sldChg>
      <pc:sldChg chg="addSp modSp mod">
        <pc:chgData name="경수 허" userId="2ef16017e5d933a1" providerId="LiveId" clId="{208D2281-E804-4761-80B5-200955F490BD}" dt="2026-07-13T00:56:19.504" v="274" actId="207"/>
        <pc:sldMkLst>
          <pc:docMk/>
          <pc:sldMk cId="2440565325" sldId="267"/>
        </pc:sldMkLst>
        <pc:spChg chg="add mod">
          <ac:chgData name="경수 허" userId="2ef16017e5d933a1" providerId="LiveId" clId="{208D2281-E804-4761-80B5-200955F490BD}" dt="2026-07-13T00:56:19.504" v="274" actId="207"/>
          <ac:spMkLst>
            <pc:docMk/>
            <pc:sldMk cId="2440565325" sldId="267"/>
            <ac:spMk id="3" creationId="{469C2BDC-72F2-CCEB-FB49-E39115806352}"/>
          </ac:spMkLst>
        </pc:spChg>
      </pc:sldChg>
      <pc:sldChg chg="modSp">
        <pc:chgData name="경수 허" userId="2ef16017e5d933a1" providerId="LiveId" clId="{208D2281-E804-4761-80B5-200955F490BD}" dt="2026-07-13T05:24:01.288" v="760" actId="207"/>
        <pc:sldMkLst>
          <pc:docMk/>
          <pc:sldMk cId="2117492133" sldId="269"/>
        </pc:sldMkLst>
        <pc:spChg chg="mod">
          <ac:chgData name="경수 허" userId="2ef16017e5d933a1" providerId="LiveId" clId="{208D2281-E804-4761-80B5-200955F490BD}" dt="2026-07-13T05:24:01.288" v="760" actId="207"/>
          <ac:spMkLst>
            <pc:docMk/>
            <pc:sldMk cId="2117492133" sldId="269"/>
            <ac:spMk id="18" creationId="{A437DD13-B2DF-F23C-8740-816985CA904F}"/>
          </ac:spMkLst>
        </pc:spChg>
      </pc:sldChg>
      <pc:sldChg chg="addSp delSp modSp mod">
        <pc:chgData name="경수 허" userId="2ef16017e5d933a1" providerId="LiveId" clId="{208D2281-E804-4761-80B5-200955F490BD}" dt="2026-07-13T04:32:20.714" v="736" actId="403"/>
        <pc:sldMkLst>
          <pc:docMk/>
          <pc:sldMk cId="1192900008" sldId="274"/>
        </pc:sldMkLst>
        <pc:spChg chg="del">
          <ac:chgData name="경수 허" userId="2ef16017e5d933a1" providerId="LiveId" clId="{208D2281-E804-4761-80B5-200955F490BD}" dt="2026-07-13T00:56:04.270" v="270" actId="21"/>
          <ac:spMkLst>
            <pc:docMk/>
            <pc:sldMk cId="1192900008" sldId="274"/>
            <ac:spMk id="10" creationId="{C1C42575-1AB5-B33E-5763-A91375041780}"/>
          </ac:spMkLst>
        </pc:spChg>
        <pc:spChg chg="mod">
          <ac:chgData name="경수 허" userId="2ef16017e5d933a1" providerId="LiveId" clId="{208D2281-E804-4761-80B5-200955F490BD}" dt="2026-07-13T01:32:12.087" v="443" actId="1076"/>
          <ac:spMkLst>
            <pc:docMk/>
            <pc:sldMk cId="1192900008" sldId="274"/>
            <ac:spMk id="14" creationId="{A6BC0519-A52D-0C2E-D690-36086B061741}"/>
          </ac:spMkLst>
        </pc:spChg>
        <pc:spChg chg="add mod">
          <ac:chgData name="경수 허" userId="2ef16017e5d933a1" providerId="LiveId" clId="{208D2281-E804-4761-80B5-200955F490BD}" dt="2026-07-13T04:32:20.714" v="736" actId="403"/>
          <ac:spMkLst>
            <pc:docMk/>
            <pc:sldMk cId="1192900008" sldId="274"/>
            <ac:spMk id="22" creationId="{76300521-1266-515C-6CF7-98DDE980F140}"/>
          </ac:spMkLst>
        </pc:spChg>
        <pc:grpChg chg="add mod">
          <ac:chgData name="경수 허" userId="2ef16017e5d933a1" providerId="LiveId" clId="{208D2281-E804-4761-80B5-200955F490BD}" dt="2026-07-13T01:43:55.108" v="445" actId="1076"/>
          <ac:grpSpMkLst>
            <pc:docMk/>
            <pc:sldMk cId="1192900008" sldId="274"/>
            <ac:grpSpMk id="21" creationId="{0D20E164-6DD3-ECE8-1997-F1F920B0FF10}"/>
          </ac:grpSpMkLst>
        </pc:grpChg>
        <pc:picChg chg="mod">
          <ac:chgData name="경수 허" userId="2ef16017e5d933a1" providerId="LiveId" clId="{208D2281-E804-4761-80B5-200955F490BD}" dt="2026-07-13T01:32:01.029" v="441" actId="1076"/>
          <ac:picMkLst>
            <pc:docMk/>
            <pc:sldMk cId="1192900008" sldId="274"/>
            <ac:picMk id="3" creationId="{89BFB1A0-260E-54A4-5D5F-BC04292C543E}"/>
          </ac:picMkLst>
        </pc:picChg>
        <pc:picChg chg="del">
          <ac:chgData name="경수 허" userId="2ef16017e5d933a1" providerId="LiveId" clId="{208D2281-E804-4761-80B5-200955F490BD}" dt="2026-07-13T01:29:44.540" v="424" actId="478"/>
          <ac:picMkLst>
            <pc:docMk/>
            <pc:sldMk cId="1192900008" sldId="274"/>
            <ac:picMk id="9" creationId="{BFBCC77D-B165-1237-D421-040B536AA9C5}"/>
          </ac:picMkLst>
        </pc:picChg>
        <pc:picChg chg="add mod modCrop">
          <ac:chgData name="경수 허" userId="2ef16017e5d933a1" providerId="LiveId" clId="{208D2281-E804-4761-80B5-200955F490BD}" dt="2026-07-13T01:31:41.833" v="435" actId="164"/>
          <ac:picMkLst>
            <pc:docMk/>
            <pc:sldMk cId="1192900008" sldId="274"/>
            <ac:picMk id="18" creationId="{84121F96-5E52-CE8E-6EDC-D59EDA0B6A4E}"/>
          </ac:picMkLst>
        </pc:picChg>
        <pc:picChg chg="add mod modCrop">
          <ac:chgData name="경수 허" userId="2ef16017e5d933a1" providerId="LiveId" clId="{208D2281-E804-4761-80B5-200955F490BD}" dt="2026-07-13T01:31:41.833" v="435" actId="164"/>
          <ac:picMkLst>
            <pc:docMk/>
            <pc:sldMk cId="1192900008" sldId="274"/>
            <ac:picMk id="20" creationId="{B05D8460-7E18-D67A-913F-A137880E679C}"/>
          </ac:picMkLst>
        </pc:picChg>
      </pc:sldChg>
      <pc:sldChg chg="addSp modSp mod">
        <pc:chgData name="경수 허" userId="2ef16017e5d933a1" providerId="LiveId" clId="{208D2281-E804-4761-80B5-200955F490BD}" dt="2026-07-13T04:14:16.843" v="681" actId="20577"/>
        <pc:sldMkLst>
          <pc:docMk/>
          <pc:sldMk cId="3573903955" sldId="275"/>
        </pc:sldMkLst>
        <pc:spChg chg="mod">
          <ac:chgData name="경수 허" userId="2ef16017e5d933a1" providerId="LiveId" clId="{208D2281-E804-4761-80B5-200955F490BD}" dt="2026-07-13T03:19:11.491" v="597" actId="1036"/>
          <ac:spMkLst>
            <pc:docMk/>
            <pc:sldMk cId="3573903955" sldId="275"/>
            <ac:spMk id="49" creationId="{667462AE-6122-665F-7550-A597F6CD4BF6}"/>
          </ac:spMkLst>
        </pc:spChg>
        <pc:spChg chg="mod">
          <ac:chgData name="경수 허" userId="2ef16017e5d933a1" providerId="LiveId" clId="{208D2281-E804-4761-80B5-200955F490BD}" dt="2026-07-13T03:19:11.491" v="597" actId="1036"/>
          <ac:spMkLst>
            <pc:docMk/>
            <pc:sldMk cId="3573903955" sldId="275"/>
            <ac:spMk id="51" creationId="{01BB2E4E-F1E6-E55D-D520-971D6AB94FCB}"/>
          </ac:spMkLst>
        </pc:spChg>
        <pc:spChg chg="mod">
          <ac:chgData name="경수 허" userId="2ef16017e5d933a1" providerId="LiveId" clId="{208D2281-E804-4761-80B5-200955F490BD}" dt="2026-07-13T03:19:11.491" v="597" actId="1036"/>
          <ac:spMkLst>
            <pc:docMk/>
            <pc:sldMk cId="3573903955" sldId="275"/>
            <ac:spMk id="65" creationId="{C985FF39-4BD6-647C-8643-1061770CBFDF}"/>
          </ac:spMkLst>
        </pc:spChg>
        <pc:spChg chg="mod">
          <ac:chgData name="경수 허" userId="2ef16017e5d933a1" providerId="LiveId" clId="{208D2281-E804-4761-80B5-200955F490BD}" dt="2026-07-13T03:19:11.491" v="597" actId="1036"/>
          <ac:spMkLst>
            <pc:docMk/>
            <pc:sldMk cId="3573903955" sldId="275"/>
            <ac:spMk id="67" creationId="{56AE979C-CF03-2F96-8CA3-99B80D1DBCB7}"/>
          </ac:spMkLst>
        </pc:spChg>
        <pc:spChg chg="mod">
          <ac:chgData name="경수 허" userId="2ef16017e5d933a1" providerId="LiveId" clId="{208D2281-E804-4761-80B5-200955F490BD}" dt="2026-07-13T04:14:16.843" v="681" actId="20577"/>
          <ac:spMkLst>
            <pc:docMk/>
            <pc:sldMk cId="3573903955" sldId="275"/>
            <ac:spMk id="68" creationId="{E029894E-D0D0-C78C-013B-360EF58ACDB1}"/>
          </ac:spMkLst>
        </pc:spChg>
        <pc:spChg chg="mod">
          <ac:chgData name="경수 허" userId="2ef16017e5d933a1" providerId="LiveId" clId="{208D2281-E804-4761-80B5-200955F490BD}" dt="2026-07-13T04:14:14.392" v="680" actId="20577"/>
          <ac:spMkLst>
            <pc:docMk/>
            <pc:sldMk cId="3573903955" sldId="275"/>
            <ac:spMk id="70" creationId="{E233F655-81BE-5AE3-3F1B-4FC764A49A69}"/>
          </ac:spMkLst>
        </pc:spChg>
        <pc:spChg chg="mod">
          <ac:chgData name="경수 허" userId="2ef16017e5d933a1" providerId="LiveId" clId="{208D2281-E804-4761-80B5-200955F490BD}" dt="2026-07-13T00:43:17.843" v="145" actId="1076"/>
          <ac:spMkLst>
            <pc:docMk/>
            <pc:sldMk cId="3573903955" sldId="275"/>
            <ac:spMk id="72" creationId="{577E487E-616A-AF9C-938E-7BA9827A2826}"/>
          </ac:spMkLst>
        </pc:spChg>
        <pc:spChg chg="mod">
          <ac:chgData name="경수 허" userId="2ef16017e5d933a1" providerId="LiveId" clId="{208D2281-E804-4761-80B5-200955F490BD}" dt="2026-07-13T00:43:17.843" v="145" actId="1076"/>
          <ac:spMkLst>
            <pc:docMk/>
            <pc:sldMk cId="3573903955" sldId="275"/>
            <ac:spMk id="74" creationId="{DD07EED4-5D45-5484-64E6-78C1969071DE}"/>
          </ac:spMkLst>
        </pc:spChg>
        <pc:spChg chg="add mod">
          <ac:chgData name="경수 허" userId="2ef16017e5d933a1" providerId="LiveId" clId="{208D2281-E804-4761-80B5-200955F490BD}" dt="2026-07-13T03:30:04.332" v="604" actId="2711"/>
          <ac:spMkLst>
            <pc:docMk/>
            <pc:sldMk cId="3573903955" sldId="275"/>
            <ac:spMk id="78" creationId="{2899B8C5-894D-24A2-D7F4-9274752649C8}"/>
          </ac:spMkLst>
        </pc:spChg>
        <pc:spChg chg="add mod">
          <ac:chgData name="경수 허" userId="2ef16017e5d933a1" providerId="LiveId" clId="{208D2281-E804-4761-80B5-200955F490BD}" dt="2026-07-13T03:19:27.362" v="601" actId="1076"/>
          <ac:spMkLst>
            <pc:docMk/>
            <pc:sldMk cId="3573903955" sldId="275"/>
            <ac:spMk id="80" creationId="{AAE4EE8B-EE98-C545-FE03-762BCF2454A3}"/>
          </ac:spMkLst>
        </pc:spChg>
        <pc:grpChg chg="mod">
          <ac:chgData name="경수 허" userId="2ef16017e5d933a1" providerId="LiveId" clId="{208D2281-E804-4761-80B5-200955F490BD}" dt="2026-07-13T03:19:11.491" v="597" actId="1036"/>
          <ac:grpSpMkLst>
            <pc:docMk/>
            <pc:sldMk cId="3573903955" sldId="275"/>
            <ac:grpSpMk id="7" creationId="{C6333C1C-12FB-3C14-FFB1-60272040FA9A}"/>
          </ac:grpSpMkLst>
        </pc:grpChg>
        <pc:grpChg chg="mod">
          <ac:chgData name="경수 허" userId="2ef16017e5d933a1" providerId="LiveId" clId="{208D2281-E804-4761-80B5-200955F490BD}" dt="2026-07-13T03:19:11.491" v="597" actId="1036"/>
          <ac:grpSpMkLst>
            <pc:docMk/>
            <pc:sldMk cId="3573903955" sldId="275"/>
            <ac:grpSpMk id="52" creationId="{46133BC3-EFF1-54B2-F525-D19E812657CB}"/>
          </ac:grpSpMkLst>
        </pc:grpChg>
      </pc:sldChg>
      <pc:sldChg chg="modSp mod">
        <pc:chgData name="경수 허" userId="2ef16017e5d933a1" providerId="LiveId" clId="{208D2281-E804-4761-80B5-200955F490BD}" dt="2026-07-13T04:22:50.539" v="697" actId="20577"/>
        <pc:sldMkLst>
          <pc:docMk/>
          <pc:sldMk cId="2924998655" sldId="276"/>
        </pc:sldMkLst>
        <pc:spChg chg="mod">
          <ac:chgData name="경수 허" userId="2ef16017e5d933a1" providerId="LiveId" clId="{208D2281-E804-4761-80B5-200955F490BD}" dt="2026-07-13T03:05:01.076" v="460" actId="20577"/>
          <ac:spMkLst>
            <pc:docMk/>
            <pc:sldMk cId="2924998655" sldId="276"/>
            <ac:spMk id="6" creationId="{215EA89B-9F02-0222-ED3F-03047039EF74}"/>
          </ac:spMkLst>
        </pc:spChg>
        <pc:spChg chg="mod">
          <ac:chgData name="경수 허" userId="2ef16017e5d933a1" providerId="LiveId" clId="{208D2281-E804-4761-80B5-200955F490BD}" dt="2026-07-13T04:22:50.539" v="697" actId="20577"/>
          <ac:spMkLst>
            <pc:docMk/>
            <pc:sldMk cId="2924998655" sldId="276"/>
            <ac:spMk id="49" creationId="{86C753A0-0ABB-AB6F-1739-4B85B0C14F2E}"/>
          </ac:spMkLst>
        </pc:spChg>
      </pc:sldChg>
      <pc:sldChg chg="addSp delSp modSp mod">
        <pc:chgData name="경수 허" userId="2ef16017e5d933a1" providerId="LiveId" clId="{208D2281-E804-4761-80B5-200955F490BD}" dt="2026-07-13T04:52:14.231" v="755" actId="27614"/>
        <pc:sldMkLst>
          <pc:docMk/>
          <pc:sldMk cId="3352318479" sldId="277"/>
        </pc:sldMkLst>
        <pc:spChg chg="del">
          <ac:chgData name="경수 허" userId="2ef16017e5d933a1" providerId="LiveId" clId="{208D2281-E804-4761-80B5-200955F490BD}" dt="2026-07-13T04:52:03.086" v="753" actId="478"/>
          <ac:spMkLst>
            <pc:docMk/>
            <pc:sldMk cId="3352318479" sldId="277"/>
            <ac:spMk id="2" creationId="{4BEC50A2-46CD-5F24-8BC0-ACEBAD4E3F73}"/>
          </ac:spMkLst>
        </pc:spChg>
        <pc:spChg chg="del">
          <ac:chgData name="경수 허" userId="2ef16017e5d933a1" providerId="LiveId" clId="{208D2281-E804-4761-80B5-200955F490BD}" dt="2026-07-13T04:52:03.086" v="753" actId="478"/>
          <ac:spMkLst>
            <pc:docMk/>
            <pc:sldMk cId="3352318479" sldId="277"/>
            <ac:spMk id="3" creationId="{720C295C-0FA6-9DA1-573E-35AB26420DDE}"/>
          </ac:spMkLst>
        </pc:spChg>
        <pc:spChg chg="add">
          <ac:chgData name="경수 허" userId="2ef16017e5d933a1" providerId="LiveId" clId="{208D2281-E804-4761-80B5-200955F490BD}" dt="2026-07-13T04:52:03.403" v="754" actId="22"/>
          <ac:spMkLst>
            <pc:docMk/>
            <pc:sldMk cId="3352318479" sldId="277"/>
            <ac:spMk id="7" creationId="{3EEEB5AB-BB58-E44F-E2AF-AF51B15EEE63}"/>
          </ac:spMkLst>
        </pc:spChg>
        <pc:picChg chg="add mod">
          <ac:chgData name="경수 허" userId="2ef16017e5d933a1" providerId="LiveId" clId="{208D2281-E804-4761-80B5-200955F490BD}" dt="2026-07-13T04:52:14.231" v="755" actId="27614"/>
          <ac:picMkLst>
            <pc:docMk/>
            <pc:sldMk cId="3352318479" sldId="277"/>
            <ac:picMk id="5" creationId="{3D437821-DFE4-CF4E-4071-A5D3ED400C33}"/>
          </ac:picMkLst>
        </pc:picChg>
      </pc:sldChg>
      <pc:sldChg chg="addSp modSp mod">
        <pc:chgData name="경수 허" userId="2ef16017e5d933a1" providerId="LiveId" clId="{208D2281-E804-4761-80B5-200955F490BD}" dt="2026-07-12T08:35:11.409" v="141" actId="962"/>
        <pc:sldMkLst>
          <pc:docMk/>
          <pc:sldMk cId="3300970149" sldId="278"/>
        </pc:sldMkLst>
        <pc:picChg chg="add mod">
          <ac:chgData name="경수 허" userId="2ef16017e5d933a1" providerId="LiveId" clId="{208D2281-E804-4761-80B5-200955F490BD}" dt="2026-07-12T08:35:11.409" v="141" actId="962"/>
          <ac:picMkLst>
            <pc:docMk/>
            <pc:sldMk cId="3300970149" sldId="278"/>
            <ac:picMk id="5" creationId="{F5EC0FB1-7168-8764-5277-918AEA8FF6AD}"/>
          </ac:picMkLst>
        </pc:picChg>
      </pc:sldChg>
      <pc:sldChg chg="addSp delSp modSp new mod">
        <pc:chgData name="경수 허" userId="2ef16017e5d933a1" providerId="LiveId" clId="{208D2281-E804-4761-80B5-200955F490BD}" dt="2026-07-13T03:09:54.526" v="519" actId="27614"/>
        <pc:sldMkLst>
          <pc:docMk/>
          <pc:sldMk cId="1912828010" sldId="279"/>
        </pc:sldMkLst>
        <pc:spChg chg="del">
          <ac:chgData name="경수 허" userId="2ef16017e5d933a1" providerId="LiveId" clId="{208D2281-E804-4761-80B5-200955F490BD}" dt="2026-07-13T03:09:42.031" v="514" actId="478"/>
          <ac:spMkLst>
            <pc:docMk/>
            <pc:sldMk cId="1912828010" sldId="279"/>
            <ac:spMk id="2" creationId="{4AE17288-B45F-0839-5BBD-C211F2650950}"/>
          </ac:spMkLst>
        </pc:spChg>
        <pc:spChg chg="del">
          <ac:chgData name="경수 허" userId="2ef16017e5d933a1" providerId="LiveId" clId="{208D2281-E804-4761-80B5-200955F490BD}" dt="2026-07-13T03:09:42.031" v="514" actId="478"/>
          <ac:spMkLst>
            <pc:docMk/>
            <pc:sldMk cId="1912828010" sldId="279"/>
            <ac:spMk id="3" creationId="{BB4FFC14-73D8-EC2E-F291-1DC84671F807}"/>
          </ac:spMkLst>
        </pc:spChg>
        <pc:picChg chg="add mod">
          <ac:chgData name="경수 허" userId="2ef16017e5d933a1" providerId="LiveId" clId="{208D2281-E804-4761-80B5-200955F490BD}" dt="2026-07-13T03:09:54.526" v="519" actId="27614"/>
          <ac:picMkLst>
            <pc:docMk/>
            <pc:sldMk cId="1912828010" sldId="279"/>
            <ac:picMk id="5" creationId="{2B061315-EDD8-3565-73AC-3024D48C307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65AD44-DA63-4B4A-854C-749564923638}" type="datetimeFigureOut">
              <a:rPr lang="ko-KR" altLang="en-US" smtClean="0"/>
              <a:t>2026-07-13</a:t>
            </a:fld>
            <a:endParaRPr lang="ko-KR" altLang="en-US"/>
          </a:p>
        </p:txBody>
      </p:sp>
      <p:sp>
        <p:nvSpPr>
          <p:cNvPr id="4" name="슬라이드 이미지 개체 틀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388B57-AD1C-4ADB-97BE-8D6BD70395E6}" type="slidenum">
              <a:rPr lang="ko-KR" altLang="en-US" smtClean="0"/>
              <a:t>‹#›</a:t>
            </a:fld>
            <a:endParaRPr lang="ko-KR" altLang="en-US"/>
          </a:p>
        </p:txBody>
      </p:sp>
    </p:spTree>
    <p:extLst>
      <p:ext uri="{BB962C8B-B14F-4D97-AF65-F5344CB8AC3E}">
        <p14:creationId xmlns:p14="http://schemas.microsoft.com/office/powerpoint/2010/main" val="293952967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5"/>
          </p:nvPr>
        </p:nvSpPr>
        <p:spPr/>
        <p:txBody>
          <a:bodyPr/>
          <a:lstStyle/>
          <a:p>
            <a:fld id="{B9388B57-AD1C-4ADB-97BE-8D6BD70395E6}" type="slidenum">
              <a:rPr lang="ko-KR" altLang="en-US" smtClean="0"/>
              <a:t>2</a:t>
            </a:fld>
            <a:endParaRPr lang="ko-KR" altLang="en-US"/>
          </a:p>
        </p:txBody>
      </p:sp>
    </p:spTree>
    <p:extLst>
      <p:ext uri="{BB962C8B-B14F-4D97-AF65-F5344CB8AC3E}">
        <p14:creationId xmlns:p14="http://schemas.microsoft.com/office/powerpoint/2010/main" val="8316127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ko-KR" altLang="en-US"/>
              <a:t>마스터 제목 스타일 편집</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ko-KR" altLang="en-US"/>
              <a:t>클릭하여 마스터 부제목 스타일 편집</a:t>
            </a:r>
            <a:endParaRPr lang="en-US" dirty="0"/>
          </a:p>
        </p:txBody>
      </p:sp>
      <p:sp>
        <p:nvSpPr>
          <p:cNvPr id="4" name="Date Placeholder 3"/>
          <p:cNvSpPr>
            <a:spLocks noGrp="1"/>
          </p:cNvSpPr>
          <p:nvPr>
            <p:ph type="dt" sz="half" idx="10"/>
          </p:nvPr>
        </p:nvSpPr>
        <p:spPr/>
        <p:txBody>
          <a:bodyPr/>
          <a:lstStyle/>
          <a:p>
            <a:fld id="{61E2BEA2-BF9A-4455-A1F8-9806C2CCC3D7}" type="datetimeFigureOut">
              <a:rPr lang="ko-KR" altLang="en-US" smtClean="0"/>
              <a:t>2026-07-12</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83D353F1-D8D4-43D6-99F8-420379EEA03F}" type="slidenum">
              <a:rPr lang="ko-KR" altLang="en-US" smtClean="0"/>
              <a:t>‹#›</a:t>
            </a:fld>
            <a:endParaRPr lang="ko-KR" altLang="en-US"/>
          </a:p>
        </p:txBody>
      </p:sp>
    </p:spTree>
    <p:extLst>
      <p:ext uri="{BB962C8B-B14F-4D97-AF65-F5344CB8AC3E}">
        <p14:creationId xmlns:p14="http://schemas.microsoft.com/office/powerpoint/2010/main" val="18800908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61E2BEA2-BF9A-4455-A1F8-9806C2CCC3D7}" type="datetimeFigureOut">
              <a:rPr lang="ko-KR" altLang="en-US" smtClean="0"/>
              <a:t>2026-07-12</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83D353F1-D8D4-43D6-99F8-420379EEA03F}" type="slidenum">
              <a:rPr lang="ko-KR" altLang="en-US" smtClean="0"/>
              <a:t>‹#›</a:t>
            </a:fld>
            <a:endParaRPr lang="ko-KR" altLang="en-US"/>
          </a:p>
        </p:txBody>
      </p:sp>
    </p:spTree>
    <p:extLst>
      <p:ext uri="{BB962C8B-B14F-4D97-AF65-F5344CB8AC3E}">
        <p14:creationId xmlns:p14="http://schemas.microsoft.com/office/powerpoint/2010/main" val="1430913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ko-KR" altLang="en-US"/>
              <a:t>마스터 제목 스타일 편집</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61E2BEA2-BF9A-4455-A1F8-9806C2CCC3D7}" type="datetimeFigureOut">
              <a:rPr lang="ko-KR" altLang="en-US" smtClean="0"/>
              <a:t>2026-07-12</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83D353F1-D8D4-43D6-99F8-420379EEA03F}" type="slidenum">
              <a:rPr lang="ko-KR" altLang="en-US" smtClean="0"/>
              <a:t>‹#›</a:t>
            </a:fld>
            <a:endParaRPr lang="ko-KR" altLang="en-US"/>
          </a:p>
        </p:txBody>
      </p:sp>
    </p:spTree>
    <p:extLst>
      <p:ext uri="{BB962C8B-B14F-4D97-AF65-F5344CB8AC3E}">
        <p14:creationId xmlns:p14="http://schemas.microsoft.com/office/powerpoint/2010/main" val="2610876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idx="1"/>
          </p:nvPr>
        </p:nvSpPr>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10"/>
          </p:nvPr>
        </p:nvSpPr>
        <p:spPr/>
        <p:txBody>
          <a:bodyPr/>
          <a:lstStyle/>
          <a:p>
            <a:fld id="{61E2BEA2-BF9A-4455-A1F8-9806C2CCC3D7}" type="datetimeFigureOut">
              <a:rPr lang="ko-KR" altLang="en-US" smtClean="0"/>
              <a:t>2026-07-12</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83D353F1-D8D4-43D6-99F8-420379EEA03F}" type="slidenum">
              <a:rPr lang="ko-KR" altLang="en-US" smtClean="0"/>
              <a:t>‹#›</a:t>
            </a:fld>
            <a:endParaRPr lang="ko-KR" altLang="en-US"/>
          </a:p>
        </p:txBody>
      </p:sp>
    </p:spTree>
    <p:extLst>
      <p:ext uri="{BB962C8B-B14F-4D97-AF65-F5344CB8AC3E}">
        <p14:creationId xmlns:p14="http://schemas.microsoft.com/office/powerpoint/2010/main" val="1931077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ko-KR" altLang="en-US"/>
              <a:t>마스터 제목 스타일 편집</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ko-KR" altLang="en-US"/>
              <a:t>마스터 텍스트 스타일을 편집하려면 클릭</a:t>
            </a:r>
          </a:p>
        </p:txBody>
      </p:sp>
      <p:sp>
        <p:nvSpPr>
          <p:cNvPr id="4" name="Date Placeholder 3"/>
          <p:cNvSpPr>
            <a:spLocks noGrp="1"/>
          </p:cNvSpPr>
          <p:nvPr>
            <p:ph type="dt" sz="half" idx="10"/>
          </p:nvPr>
        </p:nvSpPr>
        <p:spPr/>
        <p:txBody>
          <a:bodyPr/>
          <a:lstStyle/>
          <a:p>
            <a:fld id="{61E2BEA2-BF9A-4455-A1F8-9806C2CCC3D7}" type="datetimeFigureOut">
              <a:rPr lang="ko-KR" altLang="en-US" smtClean="0"/>
              <a:t>2026-07-12</a:t>
            </a:fld>
            <a:endParaRPr lang="ko-KR" altLang="en-US"/>
          </a:p>
        </p:txBody>
      </p:sp>
      <p:sp>
        <p:nvSpPr>
          <p:cNvPr id="5" name="Footer Placeholder 4"/>
          <p:cNvSpPr>
            <a:spLocks noGrp="1"/>
          </p:cNvSpPr>
          <p:nvPr>
            <p:ph type="ftr" sz="quarter" idx="11"/>
          </p:nvPr>
        </p:nvSpPr>
        <p:spPr/>
        <p:txBody>
          <a:bodyPr/>
          <a:lstStyle/>
          <a:p>
            <a:endParaRPr lang="ko-KR" altLang="en-US"/>
          </a:p>
        </p:txBody>
      </p:sp>
      <p:sp>
        <p:nvSpPr>
          <p:cNvPr id="6" name="Slide Number Placeholder 5"/>
          <p:cNvSpPr>
            <a:spLocks noGrp="1"/>
          </p:cNvSpPr>
          <p:nvPr>
            <p:ph type="sldNum" sz="quarter" idx="12"/>
          </p:nvPr>
        </p:nvSpPr>
        <p:spPr/>
        <p:txBody>
          <a:bodyPr/>
          <a:lstStyle/>
          <a:p>
            <a:fld id="{83D353F1-D8D4-43D6-99F8-420379EEA03F}" type="slidenum">
              <a:rPr lang="ko-KR" altLang="en-US" smtClean="0"/>
              <a:t>‹#›</a:t>
            </a:fld>
            <a:endParaRPr lang="ko-KR" altLang="en-US"/>
          </a:p>
        </p:txBody>
      </p:sp>
    </p:spTree>
    <p:extLst>
      <p:ext uri="{BB962C8B-B14F-4D97-AF65-F5344CB8AC3E}">
        <p14:creationId xmlns:p14="http://schemas.microsoft.com/office/powerpoint/2010/main" val="194606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Date Placeholder 4"/>
          <p:cNvSpPr>
            <a:spLocks noGrp="1"/>
          </p:cNvSpPr>
          <p:nvPr>
            <p:ph type="dt" sz="half" idx="10"/>
          </p:nvPr>
        </p:nvSpPr>
        <p:spPr/>
        <p:txBody>
          <a:bodyPr/>
          <a:lstStyle/>
          <a:p>
            <a:fld id="{61E2BEA2-BF9A-4455-A1F8-9806C2CCC3D7}" type="datetimeFigureOut">
              <a:rPr lang="ko-KR" altLang="en-US" smtClean="0"/>
              <a:t>2026-07-12</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83D353F1-D8D4-43D6-99F8-420379EEA03F}" type="slidenum">
              <a:rPr lang="ko-KR" altLang="en-US" smtClean="0"/>
              <a:t>‹#›</a:t>
            </a:fld>
            <a:endParaRPr lang="ko-KR" altLang="en-US"/>
          </a:p>
        </p:txBody>
      </p:sp>
    </p:spTree>
    <p:extLst>
      <p:ext uri="{BB962C8B-B14F-4D97-AF65-F5344CB8AC3E}">
        <p14:creationId xmlns:p14="http://schemas.microsoft.com/office/powerpoint/2010/main" val="1228411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ko-KR" altLang="en-US"/>
              <a:t>마스터 제목 스타일 편집</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4" name="Content Placeholder 3"/>
          <p:cNvSpPr>
            <a:spLocks noGrp="1"/>
          </p:cNvSpPr>
          <p:nvPr>
            <p:ph sz="half" idx="2"/>
          </p:nvPr>
        </p:nvSpPr>
        <p:spPr>
          <a:xfrm>
            <a:off x="629842" y="2505075"/>
            <a:ext cx="3868340"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a:t>마스터 텍스트 스타일을 편집하려면 클릭</a:t>
            </a:r>
          </a:p>
        </p:txBody>
      </p:sp>
      <p:sp>
        <p:nvSpPr>
          <p:cNvPr id="6" name="Content Placeholder 5"/>
          <p:cNvSpPr>
            <a:spLocks noGrp="1"/>
          </p:cNvSpPr>
          <p:nvPr>
            <p:ph sz="quarter" idx="4"/>
          </p:nvPr>
        </p:nvSpPr>
        <p:spPr>
          <a:xfrm>
            <a:off x="4629150" y="2505075"/>
            <a:ext cx="3887391" cy="3684588"/>
          </a:xfrm>
        </p:spPr>
        <p:txBody>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7" name="Date Placeholder 6"/>
          <p:cNvSpPr>
            <a:spLocks noGrp="1"/>
          </p:cNvSpPr>
          <p:nvPr>
            <p:ph type="dt" sz="half" idx="10"/>
          </p:nvPr>
        </p:nvSpPr>
        <p:spPr/>
        <p:txBody>
          <a:bodyPr/>
          <a:lstStyle/>
          <a:p>
            <a:fld id="{61E2BEA2-BF9A-4455-A1F8-9806C2CCC3D7}" type="datetimeFigureOut">
              <a:rPr lang="ko-KR" altLang="en-US" smtClean="0"/>
              <a:t>2026-07-12</a:t>
            </a:fld>
            <a:endParaRPr lang="ko-KR" altLang="en-US"/>
          </a:p>
        </p:txBody>
      </p:sp>
      <p:sp>
        <p:nvSpPr>
          <p:cNvPr id="8" name="Footer Placeholder 7"/>
          <p:cNvSpPr>
            <a:spLocks noGrp="1"/>
          </p:cNvSpPr>
          <p:nvPr>
            <p:ph type="ftr" sz="quarter" idx="11"/>
          </p:nvPr>
        </p:nvSpPr>
        <p:spPr/>
        <p:txBody>
          <a:bodyPr/>
          <a:lstStyle/>
          <a:p>
            <a:endParaRPr lang="ko-KR" altLang="en-US"/>
          </a:p>
        </p:txBody>
      </p:sp>
      <p:sp>
        <p:nvSpPr>
          <p:cNvPr id="9" name="Slide Number Placeholder 8"/>
          <p:cNvSpPr>
            <a:spLocks noGrp="1"/>
          </p:cNvSpPr>
          <p:nvPr>
            <p:ph type="sldNum" sz="quarter" idx="12"/>
          </p:nvPr>
        </p:nvSpPr>
        <p:spPr/>
        <p:txBody>
          <a:bodyPr/>
          <a:lstStyle/>
          <a:p>
            <a:fld id="{83D353F1-D8D4-43D6-99F8-420379EEA03F}" type="slidenum">
              <a:rPr lang="ko-KR" altLang="en-US" smtClean="0"/>
              <a:t>‹#›</a:t>
            </a:fld>
            <a:endParaRPr lang="ko-KR" altLang="en-US"/>
          </a:p>
        </p:txBody>
      </p:sp>
    </p:spTree>
    <p:extLst>
      <p:ext uri="{BB962C8B-B14F-4D97-AF65-F5344CB8AC3E}">
        <p14:creationId xmlns:p14="http://schemas.microsoft.com/office/powerpoint/2010/main" val="1852480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a:t>마스터 제목 스타일 편집</a:t>
            </a:r>
            <a:endParaRPr lang="en-US" dirty="0"/>
          </a:p>
        </p:txBody>
      </p:sp>
      <p:sp>
        <p:nvSpPr>
          <p:cNvPr id="3" name="Date Placeholder 2"/>
          <p:cNvSpPr>
            <a:spLocks noGrp="1"/>
          </p:cNvSpPr>
          <p:nvPr>
            <p:ph type="dt" sz="half" idx="10"/>
          </p:nvPr>
        </p:nvSpPr>
        <p:spPr/>
        <p:txBody>
          <a:bodyPr/>
          <a:lstStyle/>
          <a:p>
            <a:fld id="{61E2BEA2-BF9A-4455-A1F8-9806C2CCC3D7}" type="datetimeFigureOut">
              <a:rPr lang="ko-KR" altLang="en-US" smtClean="0"/>
              <a:t>2026-07-12</a:t>
            </a:fld>
            <a:endParaRPr lang="ko-KR" altLang="en-US"/>
          </a:p>
        </p:txBody>
      </p:sp>
      <p:sp>
        <p:nvSpPr>
          <p:cNvPr id="4" name="Footer Placeholder 3"/>
          <p:cNvSpPr>
            <a:spLocks noGrp="1"/>
          </p:cNvSpPr>
          <p:nvPr>
            <p:ph type="ftr" sz="quarter" idx="11"/>
          </p:nvPr>
        </p:nvSpPr>
        <p:spPr/>
        <p:txBody>
          <a:bodyPr/>
          <a:lstStyle/>
          <a:p>
            <a:endParaRPr lang="ko-KR" altLang="en-US"/>
          </a:p>
        </p:txBody>
      </p:sp>
      <p:sp>
        <p:nvSpPr>
          <p:cNvPr id="5" name="Slide Number Placeholder 4"/>
          <p:cNvSpPr>
            <a:spLocks noGrp="1"/>
          </p:cNvSpPr>
          <p:nvPr>
            <p:ph type="sldNum" sz="quarter" idx="12"/>
          </p:nvPr>
        </p:nvSpPr>
        <p:spPr/>
        <p:txBody>
          <a:bodyPr/>
          <a:lstStyle/>
          <a:p>
            <a:fld id="{83D353F1-D8D4-43D6-99F8-420379EEA03F}" type="slidenum">
              <a:rPr lang="ko-KR" altLang="en-US" smtClean="0"/>
              <a:t>‹#›</a:t>
            </a:fld>
            <a:endParaRPr lang="ko-KR" altLang="en-US"/>
          </a:p>
        </p:txBody>
      </p:sp>
    </p:spTree>
    <p:extLst>
      <p:ext uri="{BB962C8B-B14F-4D97-AF65-F5344CB8AC3E}">
        <p14:creationId xmlns:p14="http://schemas.microsoft.com/office/powerpoint/2010/main" val="2683564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E2BEA2-BF9A-4455-A1F8-9806C2CCC3D7}" type="datetimeFigureOut">
              <a:rPr lang="ko-KR" altLang="en-US" smtClean="0"/>
              <a:t>2026-07-12</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83D353F1-D8D4-43D6-99F8-420379EEA03F}" type="slidenum">
              <a:rPr lang="ko-KR" altLang="en-US" smtClean="0"/>
              <a:t>‹#›</a:t>
            </a:fld>
            <a:endParaRPr lang="ko-KR" altLang="en-US"/>
          </a:p>
        </p:txBody>
      </p:sp>
    </p:spTree>
    <p:extLst>
      <p:ext uri="{BB962C8B-B14F-4D97-AF65-F5344CB8AC3E}">
        <p14:creationId xmlns:p14="http://schemas.microsoft.com/office/powerpoint/2010/main" val="21981826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a:t>마스터 제목 스타일 편집</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61E2BEA2-BF9A-4455-A1F8-9806C2CCC3D7}" type="datetimeFigureOut">
              <a:rPr lang="ko-KR" altLang="en-US" smtClean="0"/>
              <a:t>2026-07-12</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83D353F1-D8D4-43D6-99F8-420379EEA03F}" type="slidenum">
              <a:rPr lang="ko-KR" altLang="en-US" smtClean="0"/>
              <a:t>‹#›</a:t>
            </a:fld>
            <a:endParaRPr lang="ko-KR" altLang="en-US"/>
          </a:p>
        </p:txBody>
      </p:sp>
    </p:spTree>
    <p:extLst>
      <p:ext uri="{BB962C8B-B14F-4D97-AF65-F5344CB8AC3E}">
        <p14:creationId xmlns:p14="http://schemas.microsoft.com/office/powerpoint/2010/main" val="6476959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ko-KR" altLang="en-US"/>
              <a:t>마스터 제목 스타일 편집</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a:t>그림을 추가하려면 아이콘을 클릭하십시오</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ko-KR" altLang="en-US"/>
              <a:t>마스터 텍스트 스타일을 편집하려면 클릭</a:t>
            </a:r>
          </a:p>
        </p:txBody>
      </p:sp>
      <p:sp>
        <p:nvSpPr>
          <p:cNvPr id="5" name="Date Placeholder 4"/>
          <p:cNvSpPr>
            <a:spLocks noGrp="1"/>
          </p:cNvSpPr>
          <p:nvPr>
            <p:ph type="dt" sz="half" idx="10"/>
          </p:nvPr>
        </p:nvSpPr>
        <p:spPr/>
        <p:txBody>
          <a:bodyPr/>
          <a:lstStyle/>
          <a:p>
            <a:fld id="{61E2BEA2-BF9A-4455-A1F8-9806C2CCC3D7}" type="datetimeFigureOut">
              <a:rPr lang="ko-KR" altLang="en-US" smtClean="0"/>
              <a:t>2026-07-12</a:t>
            </a:fld>
            <a:endParaRPr lang="ko-KR" altLang="en-US"/>
          </a:p>
        </p:txBody>
      </p:sp>
      <p:sp>
        <p:nvSpPr>
          <p:cNvPr id="6" name="Footer Placeholder 5"/>
          <p:cNvSpPr>
            <a:spLocks noGrp="1"/>
          </p:cNvSpPr>
          <p:nvPr>
            <p:ph type="ftr" sz="quarter" idx="11"/>
          </p:nvPr>
        </p:nvSpPr>
        <p:spPr/>
        <p:txBody>
          <a:bodyPr/>
          <a:lstStyle/>
          <a:p>
            <a:endParaRPr lang="ko-KR" altLang="en-US"/>
          </a:p>
        </p:txBody>
      </p:sp>
      <p:sp>
        <p:nvSpPr>
          <p:cNvPr id="7" name="Slide Number Placeholder 6"/>
          <p:cNvSpPr>
            <a:spLocks noGrp="1"/>
          </p:cNvSpPr>
          <p:nvPr>
            <p:ph type="sldNum" sz="quarter" idx="12"/>
          </p:nvPr>
        </p:nvSpPr>
        <p:spPr/>
        <p:txBody>
          <a:bodyPr/>
          <a:lstStyle/>
          <a:p>
            <a:fld id="{83D353F1-D8D4-43D6-99F8-420379EEA03F}" type="slidenum">
              <a:rPr lang="ko-KR" altLang="en-US" smtClean="0"/>
              <a:t>‹#›</a:t>
            </a:fld>
            <a:endParaRPr lang="ko-KR" altLang="en-US"/>
          </a:p>
        </p:txBody>
      </p:sp>
    </p:spTree>
    <p:extLst>
      <p:ext uri="{BB962C8B-B14F-4D97-AF65-F5344CB8AC3E}">
        <p14:creationId xmlns:p14="http://schemas.microsoft.com/office/powerpoint/2010/main" val="917288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ko-KR" altLang="en-US"/>
              <a:t>마스터 텍스트 스타일을 편집하려면 클릭</a:t>
            </a:r>
          </a:p>
          <a:p>
            <a:pPr lvl="1"/>
            <a:r>
              <a:rPr lang="ko-KR" altLang="en-US"/>
              <a:t>두 번째 수준</a:t>
            </a:r>
          </a:p>
          <a:p>
            <a:pPr lvl="2"/>
            <a:r>
              <a:rPr lang="ko-KR" altLang="en-US"/>
              <a:t>세 번째 수준</a:t>
            </a:r>
          </a:p>
          <a:p>
            <a:pPr lvl="3"/>
            <a:r>
              <a:rPr lang="ko-KR" altLang="en-US"/>
              <a:t>네 번째 수준</a:t>
            </a:r>
          </a:p>
          <a:p>
            <a:pPr lvl="4"/>
            <a:r>
              <a:rPr lang="ko-KR" altLang="en-US"/>
              <a:t>다섯 번째 수준</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E2BEA2-BF9A-4455-A1F8-9806C2CCC3D7}" type="datetimeFigureOut">
              <a:rPr lang="ko-KR" altLang="en-US" smtClean="0"/>
              <a:t>2026-07-12</a:t>
            </a:fld>
            <a:endParaRPr lang="ko-KR"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ko-KR"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3D353F1-D8D4-43D6-99F8-420379EEA03F}" type="slidenum">
              <a:rPr lang="ko-KR" altLang="en-US" smtClean="0"/>
              <a:t>‹#›</a:t>
            </a:fld>
            <a:endParaRPr lang="ko-KR" altLang="en-US"/>
          </a:p>
        </p:txBody>
      </p:sp>
    </p:spTree>
    <p:extLst>
      <p:ext uri="{BB962C8B-B14F-4D97-AF65-F5344CB8AC3E}">
        <p14:creationId xmlns:p14="http://schemas.microsoft.com/office/powerpoint/2010/main" val="31932502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png"/><Relationship Id="rId7" Type="http://schemas.openxmlformats.org/officeDocument/2006/relationships/image" Target="../media/image44.png"/><Relationship Id="rId12" Type="http://schemas.openxmlformats.org/officeDocument/2006/relationships/image" Target="../media/image49.png"/><Relationship Id="rId2" Type="http://schemas.openxmlformats.org/officeDocument/2006/relationships/image" Target="../media/image39.png"/><Relationship Id="rId1" Type="http://schemas.openxmlformats.org/officeDocument/2006/relationships/slideLayout" Target="../slideLayouts/slideLayout2.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11.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58.png"/><Relationship Id="rId3" Type="http://schemas.openxmlformats.org/officeDocument/2006/relationships/image" Target="../media/image52.png"/><Relationship Id="rId7" Type="http://schemas.openxmlformats.org/officeDocument/2006/relationships/image" Target="../media/image440.png"/><Relationship Id="rId12" Type="http://schemas.openxmlformats.org/officeDocument/2006/relationships/image" Target="../media/image57.png"/><Relationship Id="rId2" Type="http://schemas.openxmlformats.org/officeDocument/2006/relationships/image" Target="../media/image51.png"/><Relationship Id="rId1" Type="http://schemas.openxmlformats.org/officeDocument/2006/relationships/slideLayout" Target="../slideLayouts/slideLayout2.xml"/><Relationship Id="rId6" Type="http://schemas.openxmlformats.org/officeDocument/2006/relationships/image" Target="../media/image430.png"/><Relationship Id="rId11" Type="http://schemas.openxmlformats.org/officeDocument/2006/relationships/image" Target="../media/image56.png"/><Relationship Id="rId5" Type="http://schemas.openxmlformats.org/officeDocument/2006/relationships/image" Target="../media/image420.png"/><Relationship Id="rId10" Type="http://schemas.openxmlformats.org/officeDocument/2006/relationships/image" Target="../media/image55.png"/><Relationship Id="rId4" Type="http://schemas.openxmlformats.org/officeDocument/2006/relationships/image" Target="../media/image410.png"/><Relationship Id="rId9" Type="http://schemas.openxmlformats.org/officeDocument/2006/relationships/image" Target="../media/image54.png"/><Relationship Id="rId14" Type="http://schemas.openxmlformats.org/officeDocument/2006/relationships/image" Target="../media/image59.png"/></Relationships>
</file>

<file path=ppt/slides/_rels/slide1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1.png"/><Relationship Id="rId7" Type="http://schemas.openxmlformats.org/officeDocument/2006/relationships/image" Target="../media/image64.png"/><Relationship Id="rId2" Type="http://schemas.openxmlformats.org/officeDocument/2006/relationships/image" Target="../media/image60.png"/><Relationship Id="rId1" Type="http://schemas.openxmlformats.org/officeDocument/2006/relationships/slideLayout" Target="../slideLayouts/slideLayout1.xml"/><Relationship Id="rId6" Type="http://schemas.openxmlformats.org/officeDocument/2006/relationships/image" Target="../media/image360.png"/><Relationship Id="rId5" Type="http://schemas.openxmlformats.org/officeDocument/2006/relationships/image" Target="../media/image63.png"/><Relationship Id="rId10" Type="http://schemas.openxmlformats.org/officeDocument/2006/relationships/image" Target="../media/image67.png"/><Relationship Id="rId4" Type="http://schemas.openxmlformats.org/officeDocument/2006/relationships/image" Target="../media/image62.png"/><Relationship Id="rId9" Type="http://schemas.openxmlformats.org/officeDocument/2006/relationships/image" Target="../media/image66.png"/></Relationships>
</file>

<file path=ppt/slides/_rels/slide1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37.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540.png"/><Relationship Id="rId9" Type="http://schemas.openxmlformats.org/officeDocument/2006/relationships/image" Target="../media/image72.png"/></Relationships>
</file>

<file path=ppt/slides/_rels/slide14.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00.pn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image" Target="../media/image390.png"/><Relationship Id="rId5" Type="http://schemas.openxmlformats.org/officeDocument/2006/relationships/image" Target="../media/image78.png"/><Relationship Id="rId4" Type="http://schemas.openxmlformats.org/officeDocument/2006/relationships/image" Target="../media/image77.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1.png"/><Relationship Id="rId3" Type="http://schemas.openxmlformats.org/officeDocument/2006/relationships/tags" Target="../tags/tag3.xml"/><Relationship Id="rId7" Type="http://schemas.openxmlformats.org/officeDocument/2006/relationships/slideLayout" Target="../slideLayouts/slideLayout1.xml"/><Relationship Id="rId12" Type="http://schemas.openxmlformats.org/officeDocument/2006/relationships/image" Target="../media/image3400.png"/><Relationship Id="rId2" Type="http://schemas.openxmlformats.org/officeDocument/2006/relationships/tags" Target="../tags/tag2.xml"/><Relationship Id="rId16" Type="http://schemas.openxmlformats.org/officeDocument/2006/relationships/image" Target="../media/image14.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image" Target="../media/image10.png"/><Relationship Id="rId5" Type="http://schemas.openxmlformats.org/officeDocument/2006/relationships/tags" Target="../tags/tag5.xml"/><Relationship Id="rId15" Type="http://schemas.openxmlformats.org/officeDocument/2006/relationships/image" Target="../media/image13.png"/><Relationship Id="rId10" Type="http://schemas.openxmlformats.org/officeDocument/2006/relationships/image" Target="../media/image9.png"/><Relationship Id="rId4" Type="http://schemas.openxmlformats.org/officeDocument/2006/relationships/tags" Target="../tags/tag4.xml"/><Relationship Id="rId9" Type="http://schemas.openxmlformats.org/officeDocument/2006/relationships/image" Target="../media/image8.png"/><Relationship Id="rId1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40.png"/><Relationship Id="rId7" Type="http://schemas.openxmlformats.org/officeDocument/2006/relationships/image" Target="../media/image18.png"/><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9.png"/><Relationship Id="rId7" Type="http://schemas.openxmlformats.org/officeDocument/2006/relationships/image" Target="../media/image22.png"/><Relationship Id="rId2" Type="http://schemas.openxmlformats.org/officeDocument/2006/relationships/slideLayout" Target="../slideLayouts/slideLayout1.xml"/><Relationship Id="rId1" Type="http://schemas.openxmlformats.org/officeDocument/2006/relationships/tags" Target="../tags/tag8.xml"/><Relationship Id="rId6" Type="http://schemas.openxmlformats.org/officeDocument/2006/relationships/image" Target="../media/image21.png"/><Relationship Id="rId5" Type="http://schemas.openxmlformats.org/officeDocument/2006/relationships/image" Target="../media/image7.png"/><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27.png"/><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tags" Target="../tags/tag13.xml"/><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slideLayout" Target="../slideLayouts/slideLayout2.xml"/><Relationship Id="rId10" Type="http://schemas.openxmlformats.org/officeDocument/2006/relationships/image" Target="../media/image32.png"/><Relationship Id="rId4" Type="http://schemas.openxmlformats.org/officeDocument/2006/relationships/tags" Target="../tags/tag14.xml"/><Relationship Id="rId9"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 name="그림 27" descr="Nb-93&#10;&#10;AI 생성 콘텐츠는 정확하지 않을 수 있습니다.">
            <a:extLst>
              <a:ext uri="{FF2B5EF4-FFF2-40B4-BE49-F238E27FC236}">
                <a16:creationId xmlns:a16="http://schemas.microsoft.com/office/drawing/2014/main" id="{9FED0BD9-64D3-F31A-3C06-5B5D7D752258}"/>
              </a:ext>
            </a:extLst>
          </p:cNvPr>
          <p:cNvPicPr preferRelativeResize="0">
            <a:picLocks/>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3"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143" y="0"/>
            <a:ext cx="9141714"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그림 6" descr="Origin of Matter and Evolution of Galaxies,&#10;&#10;AI 생성 콘텐츠는 정확하지 않을 수 있습니다.">
            <a:extLst>
              <a:ext uri="{FF2B5EF4-FFF2-40B4-BE49-F238E27FC236}">
                <a16:creationId xmlns:a16="http://schemas.microsoft.com/office/drawing/2014/main" id="{FF01A928-9E0B-9103-C964-A6E3C48469C3}"/>
              </a:ext>
            </a:extLst>
          </p:cNvPr>
          <p:cNvPicPr>
            <a:picLocks noChangeAspect="1"/>
          </p:cNvPicPr>
          <p:nvPr/>
        </p:nvPicPr>
        <p:blipFill>
          <a:blip r:embed="rId3"/>
          <a:stretch>
            <a:fillRect/>
          </a:stretch>
        </p:blipFill>
        <p:spPr>
          <a:xfrm>
            <a:off x="104440" y="5798913"/>
            <a:ext cx="3231484" cy="999915"/>
          </a:xfrm>
          <a:prstGeom prst="rect">
            <a:avLst/>
          </a:prstGeom>
        </p:spPr>
      </p:pic>
      <p:sp>
        <p:nvSpPr>
          <p:cNvPr id="13" name="TextBox 12">
            <a:extLst>
              <a:ext uri="{FF2B5EF4-FFF2-40B4-BE49-F238E27FC236}">
                <a16:creationId xmlns:a16="http://schemas.microsoft.com/office/drawing/2014/main" id="{D13711F9-ECBC-CC5D-AE47-8807102E586E}"/>
              </a:ext>
            </a:extLst>
          </p:cNvPr>
          <p:cNvSpPr txBox="1"/>
          <p:nvPr/>
        </p:nvSpPr>
        <p:spPr>
          <a:xfrm>
            <a:off x="59509" y="150567"/>
            <a:ext cx="9024982" cy="2554545"/>
          </a:xfrm>
          <a:prstGeom prst="rect">
            <a:avLst/>
          </a:prstGeom>
          <a:noFill/>
        </p:spPr>
        <p:txBody>
          <a:bodyPr wrap="square" rtlCol="0">
            <a:spAutoFit/>
          </a:bodyPr>
          <a:lstStyle/>
          <a:p>
            <a:pPr lvl="0" algn="r" defTabSz="914377" latinLnBrk="1">
              <a:defRPr/>
            </a:pPr>
            <a:r>
              <a:rPr lang="en-US" altLang="ko" sz="4000" b="1" u="sng" dirty="0">
                <a:ln w="17780" cmpd="sng">
                  <a:solidFill>
                    <a:srgbClr val="FFFFFF"/>
                  </a:solidFill>
                  <a:prstDash val="solid"/>
                  <a:miter lim="800000"/>
                </a:ln>
                <a:solidFill>
                  <a:srgbClr val="FF0000"/>
                </a:solidFill>
                <a:effectLst>
                  <a:outerShdw blurRad="50800" algn="tl" rotWithShape="0">
                    <a:srgbClr val="000000"/>
                  </a:outerShdw>
                </a:effectLst>
                <a:latin typeface="Helvetica LT Std Cond Blk" panose="020B0806030502050204" pitchFamily="34" charset="0"/>
                <a:ea typeface="맑은 고딕" panose="020B0503020000020004" pitchFamily="50" charset="-127"/>
              </a:rPr>
              <a:t>Spin-dependent </a:t>
            </a:r>
            <a:r>
              <a:rPr lang="en-US" altLang="ko" sz="4000" b="1" u="sng" dirty="0">
                <a:ln w="17780" cmpd="sng">
                  <a:solidFill>
                    <a:srgbClr val="FFFFFF"/>
                  </a:solidFill>
                  <a:prstDash val="solid"/>
                  <a:miter lim="800000"/>
                </a:ln>
                <a:effectLst>
                  <a:outerShdw blurRad="50800" algn="tl" rotWithShape="0">
                    <a:srgbClr val="000000"/>
                  </a:outerShdw>
                </a:effectLst>
                <a:latin typeface="Helvetica LT Std Cond Blk" panose="020B0806030502050204" pitchFamily="34" charset="0"/>
                <a:ea typeface="맑은 고딕" panose="020B0503020000020004" pitchFamily="50" charset="-127"/>
              </a:rPr>
              <a:t>nucleon-nucleus </a:t>
            </a:r>
          </a:p>
          <a:p>
            <a:pPr lvl="0" algn="r" defTabSz="914377" latinLnBrk="1">
              <a:defRPr/>
            </a:pPr>
            <a:r>
              <a:rPr lang="en-US" altLang="ko" sz="4000" b="1" u="sng" dirty="0">
                <a:ln w="17780" cmpd="sng">
                  <a:solidFill>
                    <a:srgbClr val="FFFFFF"/>
                  </a:solidFill>
                  <a:prstDash val="solid"/>
                  <a:miter lim="800000"/>
                </a:ln>
                <a:effectLst>
                  <a:outerShdw blurRad="50800" algn="tl" rotWithShape="0">
                    <a:srgbClr val="000000"/>
                  </a:outerShdw>
                </a:effectLst>
                <a:latin typeface="Helvetica LT Std Cond Blk" panose="020B0806030502050204" pitchFamily="34" charset="0"/>
                <a:ea typeface="맑은 고딕" panose="020B0503020000020004" pitchFamily="50" charset="-127"/>
              </a:rPr>
              <a:t>interactions constrained by neutron observables and their impact on </a:t>
            </a:r>
          </a:p>
          <a:p>
            <a:pPr lvl="0" algn="r" defTabSz="914377" latinLnBrk="1">
              <a:defRPr/>
            </a:pPr>
            <a:r>
              <a:rPr lang="en-US" altLang="ko" sz="4000" b="1" u="sng" dirty="0">
                <a:ln w="17780" cmpd="sng">
                  <a:solidFill>
                    <a:srgbClr val="FFFFFF"/>
                  </a:solidFill>
                  <a:prstDash val="solid"/>
                  <a:miter lim="800000"/>
                </a:ln>
                <a:effectLst>
                  <a:outerShdw blurRad="50800" algn="tl" rotWithShape="0">
                    <a:srgbClr val="000000"/>
                  </a:outerShdw>
                </a:effectLst>
                <a:latin typeface="Helvetica LT Std Cond Blk" panose="020B0806030502050204" pitchFamily="34" charset="0"/>
                <a:ea typeface="맑은 고딕" panose="020B0503020000020004" pitchFamily="50" charset="-127"/>
              </a:rPr>
              <a:t>near-barrier </a:t>
            </a:r>
            <a:r>
              <a:rPr lang="en-US" altLang="ko" sz="4000" b="1" u="sng" dirty="0">
                <a:ln w="17780" cmpd="sng">
                  <a:solidFill>
                    <a:srgbClr val="FFFFFF"/>
                  </a:solidFill>
                  <a:prstDash val="solid"/>
                  <a:miter lim="800000"/>
                </a:ln>
                <a:solidFill>
                  <a:srgbClr val="FF0000"/>
                </a:solidFill>
                <a:effectLst>
                  <a:outerShdw blurRad="50800" algn="tl" rotWithShape="0">
                    <a:srgbClr val="000000"/>
                  </a:outerShdw>
                </a:effectLst>
                <a:latin typeface="Helvetica LT Std Cond Blk" panose="020B0806030502050204" pitchFamily="34" charset="0"/>
                <a:ea typeface="맑은 고딕" panose="020B0503020000020004" pitchFamily="50" charset="-127"/>
              </a:rPr>
              <a:t>proton fusion</a:t>
            </a:r>
          </a:p>
        </p:txBody>
      </p:sp>
      <p:sp>
        <p:nvSpPr>
          <p:cNvPr id="17" name="TextBox 16">
            <a:extLst>
              <a:ext uri="{FF2B5EF4-FFF2-40B4-BE49-F238E27FC236}">
                <a16:creationId xmlns:a16="http://schemas.microsoft.com/office/drawing/2014/main" id="{C79A338A-F03E-44A2-A904-090781FDBD92}"/>
              </a:ext>
            </a:extLst>
          </p:cNvPr>
          <p:cNvSpPr txBox="1"/>
          <p:nvPr/>
        </p:nvSpPr>
        <p:spPr>
          <a:xfrm>
            <a:off x="4811320" y="5192685"/>
            <a:ext cx="4105701" cy="1815882"/>
          </a:xfrm>
          <a:prstGeom prst="rect">
            <a:avLst/>
          </a:prstGeom>
          <a:noFill/>
        </p:spPr>
        <p:txBody>
          <a:bodyPr wrap="square" rtlCol="0">
            <a:spAutoFit/>
          </a:bodyPr>
          <a:lstStyle/>
          <a:p>
            <a:pPr marL="0" marR="0" lvl="0" indent="0" algn="r" defTabSz="914377" rtl="0" eaLnBrk="1" fontAlgn="auto" latinLnBrk="1" hangingPunct="1">
              <a:lnSpc>
                <a:spcPct val="100000"/>
              </a:lnSpc>
              <a:spcBef>
                <a:spcPts val="0"/>
              </a:spcBef>
              <a:spcAft>
                <a:spcPts val="0"/>
              </a:spcAft>
              <a:buClrTx/>
              <a:buSzTx/>
              <a:buFontTx/>
              <a:buNone/>
              <a:tabLst/>
              <a:defRPr/>
            </a:pPr>
            <a:r>
              <a:rPr kumimoji="0" lang="en-US" altLang="ko-KR" sz="2400" b="1" i="0" u="none" strike="noStrike" kern="1200" cap="none" spc="0" normalizeH="0" baseline="0" noProof="0" dirty="0" err="1">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rPr>
              <a:t>Kyoungsu</a:t>
            </a:r>
            <a:r>
              <a:rPr kumimoji="0" lang="en-US" altLang="ko-KR" sz="2400" b="1" i="0" u="none" strike="noStrike" kern="1200" cap="none" spc="0" normalizeH="0" baseline="0" noProof="0" dirty="0">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rPr>
              <a:t> Heo </a:t>
            </a:r>
            <a:r>
              <a:rPr kumimoji="0" lang="en-US" altLang="ko-KR" sz="2000" b="1" i="0" u="none" strike="noStrike" kern="1200" cap="none" spc="0" normalizeH="0" baseline="0" noProof="0" dirty="0">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rPr>
              <a:t>(</a:t>
            </a:r>
            <a:r>
              <a:rPr kumimoji="0" lang="en-US" altLang="ko-KR" sz="2000" b="1" i="0" u="none" strike="noStrike" kern="1200" cap="none" spc="0" normalizeH="0" baseline="0" noProof="0" dirty="0" err="1">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rPr>
              <a:t>Soongsil</a:t>
            </a:r>
            <a:r>
              <a:rPr kumimoji="0" lang="en-US" altLang="ko-KR" sz="2000" b="1" i="0" u="none" strike="noStrike" kern="1200" cap="none" spc="0" normalizeH="0" baseline="0" noProof="0" dirty="0">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rPr>
              <a:t> Univ.)</a:t>
            </a:r>
            <a:endParaRPr kumimoji="0" lang="en-US" altLang="ko-KR" sz="2400" b="1" i="0" u="none" strike="noStrike" kern="1200" cap="none" spc="0" normalizeH="0" baseline="0" noProof="0" dirty="0">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endParaRPr>
          </a:p>
          <a:p>
            <a:pPr marL="0" marR="0" lvl="0" indent="0" algn="r" defTabSz="914377" rtl="0" eaLnBrk="1" fontAlgn="auto" latinLnBrk="1" hangingPunct="1">
              <a:lnSpc>
                <a:spcPct val="100000"/>
              </a:lnSpc>
              <a:spcBef>
                <a:spcPts val="0"/>
              </a:spcBef>
              <a:spcAft>
                <a:spcPts val="0"/>
              </a:spcAft>
              <a:buClrTx/>
              <a:buSzTx/>
              <a:buFontTx/>
              <a:buNone/>
              <a:tabLst/>
              <a:defRPr/>
            </a:pPr>
            <a:r>
              <a:rPr kumimoji="0" lang="ko-KR" altLang="en-US" sz="1800" b="0" i="0" u="none" strike="noStrike" kern="1200" cap="none" spc="0" normalizeH="0" baseline="0" noProof="0" dirty="0">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rPr>
              <a:t>     炅修          許</a:t>
            </a:r>
            <a:endParaRPr kumimoji="0" lang="en-US" altLang="ko-KR" sz="1800" b="0" i="0" u="none" strike="noStrike" kern="1200" cap="none" spc="0" normalizeH="0" baseline="0" noProof="0" dirty="0">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endParaRPr>
          </a:p>
          <a:p>
            <a:pPr marL="0" marR="0" lvl="0" indent="0" algn="r" defTabSz="914377" rtl="0" eaLnBrk="1" fontAlgn="auto" latinLnBrk="1" hangingPunct="1">
              <a:lnSpc>
                <a:spcPct val="100000"/>
              </a:lnSpc>
              <a:spcBef>
                <a:spcPts val="0"/>
              </a:spcBef>
              <a:spcAft>
                <a:spcPts val="0"/>
              </a:spcAft>
              <a:buClrTx/>
              <a:buSzTx/>
              <a:buFontTx/>
              <a:buNone/>
              <a:tabLst/>
              <a:defRPr/>
            </a:pPr>
            <a:r>
              <a:rPr kumimoji="0" lang="en-US" altLang="ko-KR" sz="1800" b="1" i="0" u="none" strike="noStrike" kern="1200" cap="none" spc="0" normalizeH="0" baseline="0" noProof="0" dirty="0">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rPr>
              <a:t>Collaborator:</a:t>
            </a:r>
          </a:p>
          <a:p>
            <a:pPr marL="0" marR="0" lvl="0" indent="0" algn="r" defTabSz="914377" rtl="0" eaLnBrk="1" fontAlgn="auto" latinLnBrk="1" hangingPunct="1">
              <a:lnSpc>
                <a:spcPct val="100000"/>
              </a:lnSpc>
              <a:spcBef>
                <a:spcPts val="0"/>
              </a:spcBef>
              <a:spcAft>
                <a:spcPts val="0"/>
              </a:spcAft>
              <a:buClrTx/>
              <a:buSzTx/>
              <a:buFontTx/>
              <a:buNone/>
              <a:tabLst/>
              <a:defRPr/>
            </a:pPr>
            <a:r>
              <a:rPr kumimoji="0" lang="en-US" altLang="ko-KR" sz="1700" b="0" i="0" u="none" strike="noStrike" kern="1200" cap="none" spc="0" normalizeH="0" baseline="0" noProof="0" dirty="0">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rPr>
              <a:t>Prof. M. K. </a:t>
            </a:r>
            <a:r>
              <a:rPr kumimoji="0" lang="en-US" altLang="ko-KR" sz="1700" b="0" i="0" u="none" strike="noStrike" kern="1200" cap="none" spc="0" normalizeH="0" baseline="0" noProof="0" dirty="0" err="1">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rPr>
              <a:t>Cheoun</a:t>
            </a:r>
            <a:r>
              <a:rPr kumimoji="0" lang="en-US" altLang="ko-KR" sz="1700" b="0" i="0" u="none" strike="noStrike" kern="1200" cap="none" spc="0" normalizeH="0" baseline="0" noProof="0" dirty="0">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rPr>
              <a:t> (</a:t>
            </a:r>
            <a:r>
              <a:rPr kumimoji="0" lang="en-US" altLang="ko-KR" sz="1700" b="0" i="0" u="none" strike="noStrike" kern="1200" cap="none" spc="0" normalizeH="0" baseline="0" noProof="0" dirty="0" err="1">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rPr>
              <a:t>Soongsil</a:t>
            </a:r>
            <a:r>
              <a:rPr lang="en-US" altLang="ko-KR" sz="1700" dirty="0">
                <a:solidFill>
                  <a:schemeClr val="bg1"/>
                </a:solidFill>
                <a:latin typeface="Times New Roman" panose="02020603050405020304" pitchFamily="18" charset="0"/>
                <a:ea typeface="맑은 고딕" panose="020B0503020000020004" pitchFamily="50" charset="-127"/>
                <a:cs typeface="Times New Roman" panose="02020603050405020304" pitchFamily="18" charset="0"/>
              </a:rPr>
              <a:t> Univ.)</a:t>
            </a:r>
            <a:endParaRPr kumimoji="0" lang="en-US" altLang="ko-KR" sz="1700" b="0" i="0" u="none" strike="noStrike" kern="1200" cap="none" spc="0" normalizeH="0" baseline="0" noProof="0" dirty="0">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endParaRPr>
          </a:p>
          <a:p>
            <a:pPr algn="r" defTabSz="914377" latinLnBrk="1">
              <a:defRPr/>
            </a:pPr>
            <a:r>
              <a:rPr kumimoji="0" lang="en-US" altLang="ko-KR" sz="1700" b="0" i="0" u="none" strike="noStrike" kern="1200" cap="none" spc="0" normalizeH="0" baseline="0" noProof="0" dirty="0">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rPr>
              <a:t>Prof. K. </a:t>
            </a:r>
            <a:r>
              <a:rPr lang="en-US" altLang="ko-KR" sz="1700" dirty="0">
                <a:solidFill>
                  <a:schemeClr val="bg1"/>
                </a:solidFill>
                <a:latin typeface="Times New Roman" panose="02020603050405020304" pitchFamily="18" charset="0"/>
                <a:ea typeface="맑은 고딕" panose="020B0503020000020004" pitchFamily="50" charset="-127"/>
                <a:cs typeface="Times New Roman" panose="02020603050405020304" pitchFamily="18" charset="0"/>
              </a:rPr>
              <a:t>Hagino (Kyoto Univ.)</a:t>
            </a:r>
            <a:endParaRPr kumimoji="0" lang="en-US" altLang="ko-KR" sz="1800" b="0" i="0" u="none" strike="noStrike" kern="1200" cap="none" spc="0" normalizeH="0" baseline="0" noProof="0" dirty="0">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endParaRPr>
          </a:p>
          <a:p>
            <a:pPr marL="0" marR="0" lvl="0" indent="0" algn="r" defTabSz="914377" rtl="0" eaLnBrk="1" fontAlgn="auto" latinLnBrk="1"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dirty="0">
              <a:ln>
                <a:noFill/>
              </a:ln>
              <a:solidFill>
                <a:schemeClr val="bg1"/>
              </a:solidFill>
              <a:effectLst/>
              <a:uLnTx/>
              <a:uFillTx/>
              <a:latin typeface="Times New Roman" panose="02020603050405020304" pitchFamily="18" charset="0"/>
              <a:ea typeface="맑은 고딕" panose="020B0503020000020004" pitchFamily="50" charset="-127"/>
              <a:cs typeface="Times New Roman" panose="02020603050405020304" pitchFamily="18" charset="0"/>
            </a:endParaRPr>
          </a:p>
        </p:txBody>
      </p:sp>
      <p:sp>
        <p:nvSpPr>
          <p:cNvPr id="3" name="TextBox 2">
            <a:extLst>
              <a:ext uri="{FF2B5EF4-FFF2-40B4-BE49-F238E27FC236}">
                <a16:creationId xmlns:a16="http://schemas.microsoft.com/office/drawing/2014/main" id="{469C2BDC-72F2-CCEB-FB49-E39115806352}"/>
              </a:ext>
            </a:extLst>
          </p:cNvPr>
          <p:cNvSpPr txBox="1"/>
          <p:nvPr/>
        </p:nvSpPr>
        <p:spPr>
          <a:xfrm>
            <a:off x="4641047" y="2686402"/>
            <a:ext cx="4444016" cy="338554"/>
          </a:xfrm>
          <a:prstGeom prst="rect">
            <a:avLst/>
          </a:prstGeom>
          <a:noFill/>
        </p:spPr>
        <p:txBody>
          <a:bodyPr wrap="square" rtlCol="0">
            <a:spAutoFit/>
          </a:bodyPr>
          <a:lstStyle/>
          <a:p>
            <a:r>
              <a:rPr lang="en-US" altLang="ko-KR" sz="1600" dirty="0" err="1">
                <a:solidFill>
                  <a:schemeClr val="bg1"/>
                </a:solidFill>
                <a:latin typeface="Times New Roman" panose="02020603050405020304" pitchFamily="18" charset="0"/>
                <a:cs typeface="Times New Roman" panose="02020603050405020304" pitchFamily="18" charset="0"/>
              </a:rPr>
              <a:t>Kyoungsu</a:t>
            </a:r>
            <a:r>
              <a:rPr lang="en-US" altLang="ko-KR" sz="1600" dirty="0">
                <a:solidFill>
                  <a:schemeClr val="bg1"/>
                </a:solidFill>
                <a:latin typeface="Times New Roman" panose="02020603050405020304" pitchFamily="18" charset="0"/>
                <a:cs typeface="Times New Roman" panose="02020603050405020304" pitchFamily="18" charset="0"/>
              </a:rPr>
              <a:t> Heo, et al.	arXiv:2605.26561 [</a:t>
            </a:r>
            <a:r>
              <a:rPr lang="en-US" altLang="ko-KR" sz="1600" dirty="0" err="1">
                <a:solidFill>
                  <a:schemeClr val="bg1"/>
                </a:solidFill>
                <a:latin typeface="Times New Roman" panose="02020603050405020304" pitchFamily="18" charset="0"/>
                <a:cs typeface="Times New Roman" panose="02020603050405020304" pitchFamily="18" charset="0"/>
              </a:rPr>
              <a:t>nucl-th</a:t>
            </a:r>
            <a:r>
              <a:rPr lang="en-US" altLang="ko-KR" sz="1600" dirty="0">
                <a:solidFill>
                  <a:schemeClr val="bg1"/>
                </a:solidFill>
                <a:latin typeface="Times New Roman" panose="02020603050405020304" pitchFamily="18" charset="0"/>
                <a:cs typeface="Times New Roman" panose="02020603050405020304" pitchFamily="18" charset="0"/>
              </a:rPr>
              <a:t>]</a:t>
            </a:r>
            <a:endParaRPr lang="ko-KR" altLang="en-US" sz="16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05653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1FE45-D14D-BCCD-7370-22C64B224B37}"/>
            </a:ext>
          </a:extLst>
        </p:cNvPr>
        <p:cNvGrpSpPr/>
        <p:nvPr/>
      </p:nvGrpSpPr>
      <p:grpSpPr>
        <a:xfrm>
          <a:off x="0" y="0"/>
          <a:ext cx="0" cy="0"/>
          <a:chOff x="0" y="0"/>
          <a:chExt cx="0" cy="0"/>
        </a:xfrm>
      </p:grpSpPr>
      <p:sp>
        <p:nvSpPr>
          <p:cNvPr id="5" name="직사각형 4">
            <a:extLst>
              <a:ext uri="{FF2B5EF4-FFF2-40B4-BE49-F238E27FC236}">
                <a16:creationId xmlns:a16="http://schemas.microsoft.com/office/drawing/2014/main" id="{96F893AA-A538-E802-3E81-7DE9029CE423}"/>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dirty="0">
                <a:latin typeface="Times New Roman" panose="02020603050405020304" pitchFamily="18" charset="0"/>
                <a:ea typeface="MingLiU" pitchFamily="49" charset="-120"/>
                <a:cs typeface="Times New Roman" panose="02020603050405020304" pitchFamily="18" charset="0"/>
              </a:rPr>
              <a:t>Parallel and antiparallel spin configuration</a:t>
            </a:r>
            <a:endParaRPr lang="ko-KR" altLang="en-US" dirty="0">
              <a:latin typeface="Times New Roman" panose="02020603050405020304" pitchFamily="18" charset="0"/>
              <a:cs typeface="Times New Roman" panose="02020603050405020304" pitchFamily="18" charset="0"/>
            </a:endParaRPr>
          </a:p>
        </p:txBody>
      </p:sp>
      <p:grpSp>
        <p:nvGrpSpPr>
          <p:cNvPr id="7" name="그룹 6">
            <a:extLst>
              <a:ext uri="{FF2B5EF4-FFF2-40B4-BE49-F238E27FC236}">
                <a16:creationId xmlns:a16="http://schemas.microsoft.com/office/drawing/2014/main" id="{C6333C1C-12FB-3C14-FFB1-60272040FA9A}"/>
              </a:ext>
            </a:extLst>
          </p:cNvPr>
          <p:cNvGrpSpPr/>
          <p:nvPr/>
        </p:nvGrpSpPr>
        <p:grpSpPr>
          <a:xfrm>
            <a:off x="324797" y="2494595"/>
            <a:ext cx="5237549" cy="1436211"/>
            <a:chOff x="548640" y="2265086"/>
            <a:chExt cx="4615812" cy="1005272"/>
          </a:xfrm>
        </p:grpSpPr>
        <p:cxnSp>
          <p:nvCxnSpPr>
            <p:cNvPr id="8" name="직선 연결선 7">
              <a:extLst>
                <a:ext uri="{FF2B5EF4-FFF2-40B4-BE49-F238E27FC236}">
                  <a16:creationId xmlns:a16="http://schemas.microsoft.com/office/drawing/2014/main" id="{8C1465B7-4F20-525E-16DE-1D649677218F}"/>
                </a:ext>
              </a:extLst>
            </p:cNvPr>
            <p:cNvCxnSpPr>
              <a:cxnSpLocks/>
            </p:cNvCxnSpPr>
            <p:nvPr/>
          </p:nvCxnSpPr>
          <p:spPr>
            <a:xfrm>
              <a:off x="548640" y="2751710"/>
              <a:ext cx="4540885" cy="0"/>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직선 화살표 연결선 8">
              <a:extLst>
                <a:ext uri="{FF2B5EF4-FFF2-40B4-BE49-F238E27FC236}">
                  <a16:creationId xmlns:a16="http://schemas.microsoft.com/office/drawing/2014/main" id="{0EB2DF3A-1CED-D108-F55B-949041739DC3}"/>
                </a:ext>
              </a:extLst>
            </p:cNvPr>
            <p:cNvCxnSpPr>
              <a:cxnSpLocks/>
            </p:cNvCxnSpPr>
            <p:nvPr/>
          </p:nvCxnSpPr>
          <p:spPr>
            <a:xfrm flipV="1">
              <a:off x="872489" y="2505330"/>
              <a:ext cx="0" cy="4911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직선 화살표 연결선 9">
              <a:extLst>
                <a:ext uri="{FF2B5EF4-FFF2-40B4-BE49-F238E27FC236}">
                  <a16:creationId xmlns:a16="http://schemas.microsoft.com/office/drawing/2014/main" id="{A7ADB13C-A4DC-213B-31DC-522A0B86E7B0}"/>
                </a:ext>
              </a:extLst>
            </p:cNvPr>
            <p:cNvCxnSpPr>
              <a:cxnSpLocks/>
            </p:cNvCxnSpPr>
            <p:nvPr/>
          </p:nvCxnSpPr>
          <p:spPr>
            <a:xfrm>
              <a:off x="2219325" y="2751710"/>
              <a:ext cx="70485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1" name="그룹 10">
              <a:extLst>
                <a:ext uri="{FF2B5EF4-FFF2-40B4-BE49-F238E27FC236}">
                  <a16:creationId xmlns:a16="http://schemas.microsoft.com/office/drawing/2014/main" id="{5BBFF355-98A0-51A9-E5E8-0D3C6A0D794F}"/>
                </a:ext>
              </a:extLst>
            </p:cNvPr>
            <p:cNvGrpSpPr/>
            <p:nvPr/>
          </p:nvGrpSpPr>
          <p:grpSpPr>
            <a:xfrm>
              <a:off x="4089400" y="2346580"/>
              <a:ext cx="482600" cy="812800"/>
              <a:chOff x="4089400" y="2346580"/>
              <a:chExt cx="482600" cy="812800"/>
            </a:xfrm>
          </p:grpSpPr>
          <p:cxnSp>
            <p:nvCxnSpPr>
              <p:cNvPr id="14" name="직선 화살표 연결선 13">
                <a:extLst>
                  <a:ext uri="{FF2B5EF4-FFF2-40B4-BE49-F238E27FC236}">
                    <a16:creationId xmlns:a16="http://schemas.microsoft.com/office/drawing/2014/main" id="{74C4E93D-3EDC-3C72-B6DC-B4CDEC913387}"/>
                  </a:ext>
                </a:extLst>
              </p:cNvPr>
              <p:cNvCxnSpPr>
                <a:cxnSpLocks/>
              </p:cNvCxnSpPr>
              <p:nvPr/>
            </p:nvCxnSpPr>
            <p:spPr>
              <a:xfrm flipV="1">
                <a:off x="4332606" y="2350390"/>
                <a:ext cx="0" cy="729615"/>
              </a:xfrm>
              <a:prstGeom prst="straightConnector1">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sp>
            <p:nvSpPr>
              <p:cNvPr id="15" name="타원 14">
                <a:extLst>
                  <a:ext uri="{FF2B5EF4-FFF2-40B4-BE49-F238E27FC236}">
                    <a16:creationId xmlns:a16="http://schemas.microsoft.com/office/drawing/2014/main" id="{25D102E6-6B34-68DD-375B-887ADEF3A5BC}"/>
                  </a:ext>
                </a:extLst>
              </p:cNvPr>
              <p:cNvSpPr/>
              <p:nvPr/>
            </p:nvSpPr>
            <p:spPr>
              <a:xfrm rot="16200000">
                <a:off x="4251325" y="2838705"/>
                <a:ext cx="158750" cy="482599"/>
              </a:xfrm>
              <a:prstGeom prst="ellipse">
                <a:avLst/>
              </a:prstGeom>
              <a:noFill/>
              <a:ln>
                <a:solidFill>
                  <a:srgbClr val="15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anose="02020603050405020304" pitchFamily="18" charset="0"/>
                  <a:cs typeface="Times New Roman" panose="02020603050405020304" pitchFamily="18" charset="0"/>
                </a:endParaRPr>
              </a:p>
            </p:txBody>
          </p:sp>
          <p:sp>
            <p:nvSpPr>
              <p:cNvPr id="16" name="타원 15">
                <a:extLst>
                  <a:ext uri="{FF2B5EF4-FFF2-40B4-BE49-F238E27FC236}">
                    <a16:creationId xmlns:a16="http://schemas.microsoft.com/office/drawing/2014/main" id="{05651110-4FE1-88EB-6C05-58F7F2D94260}"/>
                  </a:ext>
                </a:extLst>
              </p:cNvPr>
              <p:cNvSpPr/>
              <p:nvPr/>
            </p:nvSpPr>
            <p:spPr>
              <a:xfrm rot="16200000">
                <a:off x="4251325" y="2184655"/>
                <a:ext cx="158750" cy="482599"/>
              </a:xfrm>
              <a:prstGeom prst="ellipse">
                <a:avLst/>
              </a:prstGeom>
              <a:noFill/>
              <a:ln>
                <a:solidFill>
                  <a:srgbClr val="15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anose="02020603050405020304" pitchFamily="18" charset="0"/>
                  <a:cs typeface="Times New Roman" panose="02020603050405020304" pitchFamily="18" charset="0"/>
                </a:endParaRPr>
              </a:p>
            </p:txBody>
          </p:sp>
          <p:cxnSp>
            <p:nvCxnSpPr>
              <p:cNvPr id="17" name="직선 연결선 16">
                <a:extLst>
                  <a:ext uri="{FF2B5EF4-FFF2-40B4-BE49-F238E27FC236}">
                    <a16:creationId xmlns:a16="http://schemas.microsoft.com/office/drawing/2014/main" id="{15CC71A4-ED03-75C2-077D-DA4C7E8B6747}"/>
                  </a:ext>
                </a:extLst>
              </p:cNvPr>
              <p:cNvCxnSpPr>
                <a:cxnSpLocks/>
                <a:stCxn id="15" idx="0"/>
                <a:endCxn id="16" idx="0"/>
              </p:cNvCxnSpPr>
              <p:nvPr/>
            </p:nvCxnSpPr>
            <p:spPr>
              <a:xfrm rot="16200000">
                <a:off x="3762376" y="2752980"/>
                <a:ext cx="65405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직선 연결선 17">
                <a:extLst>
                  <a:ext uri="{FF2B5EF4-FFF2-40B4-BE49-F238E27FC236}">
                    <a16:creationId xmlns:a16="http://schemas.microsoft.com/office/drawing/2014/main" id="{69E22857-9E95-811C-D32D-5A4AA93BF4AA}"/>
                  </a:ext>
                </a:extLst>
              </p:cNvPr>
              <p:cNvCxnSpPr>
                <a:cxnSpLocks/>
              </p:cNvCxnSpPr>
              <p:nvPr/>
            </p:nvCxnSpPr>
            <p:spPr>
              <a:xfrm rot="16200000">
                <a:off x="4244975" y="2734565"/>
                <a:ext cx="654050" cy="0"/>
              </a:xfrm>
              <a:prstGeom prst="line">
                <a:avLst/>
              </a:prstGeom>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58221992-252A-3BCA-CA40-10EB939AD2F6}"/>
                    </a:ext>
                  </a:extLst>
                </p:cNvPr>
                <p:cNvSpPr txBox="1"/>
                <p:nvPr/>
              </p:nvSpPr>
              <p:spPr>
                <a:xfrm>
                  <a:off x="623243" y="2996855"/>
                  <a:ext cx="498493" cy="2735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rgbClr val="FF0000"/>
                                </a:solidFill>
                                <a:latin typeface="Cambria Math" panose="02040503050406030204" pitchFamily="18" charset="0"/>
                              </a:rPr>
                            </m:ctrlPr>
                          </m:sSubPr>
                          <m:e>
                            <m:acc>
                              <m:accPr>
                                <m:chr m:val="̂"/>
                                <m:ctrlPr>
                                  <a:rPr lang="en-US" altLang="ko-KR" b="0" i="1" smtClean="0">
                                    <a:solidFill>
                                      <a:srgbClr val="FF0000"/>
                                    </a:solidFill>
                                    <a:latin typeface="Cambria Math" panose="02040503050406030204" pitchFamily="18" charset="0"/>
                                  </a:rPr>
                                </m:ctrlPr>
                              </m:accPr>
                              <m:e>
                                <m:r>
                                  <a:rPr lang="en-US" altLang="ko-KR" b="0" i="1" smtClean="0">
                                    <a:solidFill>
                                      <a:srgbClr val="FF0000"/>
                                    </a:solidFill>
                                    <a:latin typeface="Cambria Math" panose="02040503050406030204" pitchFamily="18" charset="0"/>
                                  </a:rPr>
                                  <m:t>𝑠</m:t>
                                </m:r>
                              </m:e>
                            </m:acc>
                          </m:e>
                          <m:sub>
                            <m:r>
                              <a:rPr lang="en-US" altLang="ko-KR" b="0" i="1" smtClean="0">
                                <a:solidFill>
                                  <a:srgbClr val="FF0000"/>
                                </a:solidFill>
                                <a:latin typeface="Cambria Math" panose="02040503050406030204" pitchFamily="18" charset="0"/>
                              </a:rPr>
                              <m:t>𝑝</m:t>
                            </m:r>
                          </m:sub>
                        </m:sSub>
                      </m:oMath>
                    </m:oMathPara>
                  </a14:m>
                  <a:endParaRPr lang="ko-KR" altLang="en-US" dirty="0">
                    <a:solidFill>
                      <a:srgbClr val="FF0000"/>
                    </a:solidFill>
                    <a:latin typeface="Times New Roman" panose="02020603050405020304" pitchFamily="18" charset="0"/>
                    <a:cs typeface="Times New Roman" panose="02020603050405020304" pitchFamily="18" charset="0"/>
                  </a:endParaRPr>
                </a:p>
              </p:txBody>
            </p:sp>
          </mc:Choice>
          <mc:Fallback>
            <p:sp>
              <p:nvSpPr>
                <p:cNvPr id="12" name="TextBox 11">
                  <a:extLst>
                    <a:ext uri="{FF2B5EF4-FFF2-40B4-BE49-F238E27FC236}">
                      <a16:creationId xmlns:a16="http://schemas.microsoft.com/office/drawing/2014/main" id="{58221992-252A-3BCA-CA40-10EB939AD2F6}"/>
                    </a:ext>
                  </a:extLst>
                </p:cNvPr>
                <p:cNvSpPr txBox="1">
                  <a:spLocks noRot="1" noChangeAspect="1" noMove="1" noResize="1" noEditPoints="1" noAdjustHandles="1" noChangeArrowheads="1" noChangeShapeType="1" noTextEdit="1"/>
                </p:cNvSpPr>
                <p:nvPr/>
              </p:nvSpPr>
              <p:spPr>
                <a:xfrm>
                  <a:off x="623243" y="2996855"/>
                  <a:ext cx="498493" cy="273503"/>
                </a:xfrm>
                <a:prstGeom prst="rect">
                  <a:avLst/>
                </a:prstGeom>
                <a:blipFill>
                  <a:blip r:embed="rId2"/>
                  <a:stretch>
                    <a:fillRect t="-4688" r="-11828" b="-3125"/>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A98C80E8-EACF-4DAE-17BF-13F61E6227B6}"/>
                    </a:ext>
                  </a:extLst>
                </p:cNvPr>
                <p:cNvSpPr txBox="1"/>
                <p:nvPr/>
              </p:nvSpPr>
              <p:spPr>
                <a:xfrm>
                  <a:off x="4665959" y="2265086"/>
                  <a:ext cx="498493" cy="26380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altLang="ko-KR" b="0" i="1" smtClean="0">
                                <a:solidFill>
                                  <a:srgbClr val="0070C0"/>
                                </a:solidFill>
                                <a:latin typeface="Cambria Math" panose="02040503050406030204" pitchFamily="18" charset="0"/>
                              </a:rPr>
                            </m:ctrlPr>
                          </m:accPr>
                          <m:e>
                            <m:r>
                              <a:rPr lang="en-US" altLang="ko-KR" b="0" i="1" smtClean="0">
                                <a:solidFill>
                                  <a:srgbClr val="0070C0"/>
                                </a:solidFill>
                                <a:latin typeface="Cambria Math" panose="02040503050406030204" pitchFamily="18" charset="0"/>
                              </a:rPr>
                              <m:t>𝐼</m:t>
                            </m:r>
                          </m:e>
                        </m:acc>
                      </m:oMath>
                    </m:oMathPara>
                  </a14:m>
                  <a:endParaRPr lang="ko-KR" altLang="en-US" dirty="0">
                    <a:solidFill>
                      <a:srgbClr val="0070C0"/>
                    </a:solidFill>
                    <a:latin typeface="Times New Roman" panose="02020603050405020304" pitchFamily="18" charset="0"/>
                    <a:cs typeface="Times New Roman" panose="02020603050405020304" pitchFamily="18" charset="0"/>
                  </a:endParaRPr>
                </a:p>
              </p:txBody>
            </p:sp>
          </mc:Choice>
          <mc:Fallback>
            <p:sp>
              <p:nvSpPr>
                <p:cNvPr id="13" name="TextBox 12">
                  <a:extLst>
                    <a:ext uri="{FF2B5EF4-FFF2-40B4-BE49-F238E27FC236}">
                      <a16:creationId xmlns:a16="http://schemas.microsoft.com/office/drawing/2014/main" id="{A98C80E8-EACF-4DAE-17BF-13F61E6227B6}"/>
                    </a:ext>
                  </a:extLst>
                </p:cNvPr>
                <p:cNvSpPr txBox="1">
                  <a:spLocks noRot="1" noChangeAspect="1" noMove="1" noResize="1" noEditPoints="1" noAdjustHandles="1" noChangeArrowheads="1" noChangeShapeType="1" noTextEdit="1"/>
                </p:cNvSpPr>
                <p:nvPr/>
              </p:nvSpPr>
              <p:spPr>
                <a:xfrm>
                  <a:off x="4665959" y="2265086"/>
                  <a:ext cx="498493" cy="263809"/>
                </a:xfrm>
                <a:prstGeom prst="rect">
                  <a:avLst/>
                </a:prstGeom>
                <a:blipFill>
                  <a:blip r:embed="rId3"/>
                  <a:stretch>
                    <a:fillRect t="-6452" r="-14130"/>
                  </a:stretch>
                </a:blipFill>
              </p:spPr>
              <p:txBody>
                <a:bodyPr/>
                <a:lstStyle/>
                <a:p>
                  <a:r>
                    <a:rPr lang="ko-KR" altLang="en-US">
                      <a:noFill/>
                    </a:rPr>
                    <a:t> </a:t>
                  </a:r>
                </a:p>
              </p:txBody>
            </p:sp>
          </mc:Fallback>
        </mc:AlternateContent>
      </p:grpSp>
      <p:sp>
        <p:nvSpPr>
          <p:cNvPr id="49" name="TextBox 48">
            <a:extLst>
              <a:ext uri="{FF2B5EF4-FFF2-40B4-BE49-F238E27FC236}">
                <a16:creationId xmlns:a16="http://schemas.microsoft.com/office/drawing/2014/main" id="{667462AE-6122-665F-7550-A597F6CD4BF6}"/>
              </a:ext>
            </a:extLst>
          </p:cNvPr>
          <p:cNvSpPr txBox="1"/>
          <p:nvPr/>
        </p:nvSpPr>
        <p:spPr>
          <a:xfrm>
            <a:off x="2043971" y="3462718"/>
            <a:ext cx="1229633" cy="369332"/>
          </a:xfrm>
          <a:prstGeom prst="rect">
            <a:avLst/>
          </a:prstGeom>
          <a:noFill/>
        </p:spPr>
        <p:txBody>
          <a:bodyPr wrap="square" rtlCol="0">
            <a:spAutoFit/>
          </a:bodyPr>
          <a:lstStyle/>
          <a:p>
            <a:r>
              <a:rPr lang="en-US" altLang="ko-KR" dirty="0">
                <a:latin typeface="Times New Roman" panose="02020603050405020304" pitchFamily="18" charset="0"/>
                <a:cs typeface="Times New Roman" panose="02020603050405020304" pitchFamily="18" charset="0"/>
              </a:rPr>
              <a:t>&lt;parallel&gt;</a:t>
            </a:r>
            <a:endParaRPr lang="ko-KR" altLang="en-US" dirty="0">
              <a:latin typeface="Times New Roman" panose="02020603050405020304" pitchFamily="18" charset="0"/>
              <a:cs typeface="Times New Roman" panose="02020603050405020304" pitchFamily="18" charset="0"/>
            </a:endParaRPr>
          </a:p>
        </p:txBody>
      </p:sp>
      <p:sp>
        <p:nvSpPr>
          <p:cNvPr id="51" name="TextBox 50">
            <a:extLst>
              <a:ext uri="{FF2B5EF4-FFF2-40B4-BE49-F238E27FC236}">
                <a16:creationId xmlns:a16="http://schemas.microsoft.com/office/drawing/2014/main" id="{01BB2E4E-F1E6-E55D-D520-971D6AB94FCB}"/>
              </a:ext>
            </a:extLst>
          </p:cNvPr>
          <p:cNvSpPr txBox="1"/>
          <p:nvPr/>
        </p:nvSpPr>
        <p:spPr>
          <a:xfrm>
            <a:off x="1863209" y="4925907"/>
            <a:ext cx="1591156" cy="369332"/>
          </a:xfrm>
          <a:prstGeom prst="rect">
            <a:avLst/>
          </a:prstGeom>
          <a:noFill/>
        </p:spPr>
        <p:txBody>
          <a:bodyPr wrap="square" rtlCol="0">
            <a:spAutoFit/>
          </a:bodyPr>
          <a:lstStyle/>
          <a:p>
            <a:r>
              <a:rPr lang="en-US" altLang="ko-KR" dirty="0">
                <a:latin typeface="Times New Roman" panose="02020603050405020304" pitchFamily="18" charset="0"/>
                <a:cs typeface="Times New Roman" panose="02020603050405020304" pitchFamily="18" charset="0"/>
              </a:rPr>
              <a:t>&lt;antiparallel&gt;</a:t>
            </a:r>
            <a:endParaRPr lang="ko-KR" altLang="en-US" dirty="0">
              <a:latin typeface="Times New Roman" panose="02020603050405020304" pitchFamily="18" charset="0"/>
              <a:cs typeface="Times New Roman" panose="02020603050405020304" pitchFamily="18" charset="0"/>
            </a:endParaRPr>
          </a:p>
        </p:txBody>
      </p:sp>
      <p:grpSp>
        <p:nvGrpSpPr>
          <p:cNvPr id="52" name="그룹 51">
            <a:extLst>
              <a:ext uri="{FF2B5EF4-FFF2-40B4-BE49-F238E27FC236}">
                <a16:creationId xmlns:a16="http://schemas.microsoft.com/office/drawing/2014/main" id="{46133BC3-EFF1-54B2-F525-D19E812657CB}"/>
              </a:ext>
            </a:extLst>
          </p:cNvPr>
          <p:cNvGrpSpPr/>
          <p:nvPr/>
        </p:nvGrpSpPr>
        <p:grpSpPr>
          <a:xfrm>
            <a:off x="324797" y="4031172"/>
            <a:ext cx="5237549" cy="1436211"/>
            <a:chOff x="548640" y="2265086"/>
            <a:chExt cx="4615812" cy="1005272"/>
          </a:xfrm>
        </p:grpSpPr>
        <p:cxnSp>
          <p:nvCxnSpPr>
            <p:cNvPr id="53" name="직선 연결선 52">
              <a:extLst>
                <a:ext uri="{FF2B5EF4-FFF2-40B4-BE49-F238E27FC236}">
                  <a16:creationId xmlns:a16="http://schemas.microsoft.com/office/drawing/2014/main" id="{7EEEBA09-42E5-7E7C-0592-060100B26CB1}"/>
                </a:ext>
              </a:extLst>
            </p:cNvPr>
            <p:cNvCxnSpPr>
              <a:cxnSpLocks/>
            </p:cNvCxnSpPr>
            <p:nvPr/>
          </p:nvCxnSpPr>
          <p:spPr>
            <a:xfrm>
              <a:off x="548640" y="2751710"/>
              <a:ext cx="4540885" cy="0"/>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54" name="직선 화살표 연결선 53">
              <a:extLst>
                <a:ext uri="{FF2B5EF4-FFF2-40B4-BE49-F238E27FC236}">
                  <a16:creationId xmlns:a16="http://schemas.microsoft.com/office/drawing/2014/main" id="{266797F5-2B2C-4100-D557-9144E8BA15F0}"/>
                </a:ext>
              </a:extLst>
            </p:cNvPr>
            <p:cNvCxnSpPr>
              <a:cxnSpLocks/>
            </p:cNvCxnSpPr>
            <p:nvPr/>
          </p:nvCxnSpPr>
          <p:spPr>
            <a:xfrm>
              <a:off x="872489" y="2505330"/>
              <a:ext cx="0" cy="4911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55" name="직선 화살표 연결선 54">
              <a:extLst>
                <a:ext uri="{FF2B5EF4-FFF2-40B4-BE49-F238E27FC236}">
                  <a16:creationId xmlns:a16="http://schemas.microsoft.com/office/drawing/2014/main" id="{565C596A-1726-E8E9-7AFA-B516F64AA67E}"/>
                </a:ext>
              </a:extLst>
            </p:cNvPr>
            <p:cNvCxnSpPr>
              <a:cxnSpLocks/>
            </p:cNvCxnSpPr>
            <p:nvPr/>
          </p:nvCxnSpPr>
          <p:spPr>
            <a:xfrm>
              <a:off x="2219325" y="2751710"/>
              <a:ext cx="70485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56" name="그룹 55">
              <a:extLst>
                <a:ext uri="{FF2B5EF4-FFF2-40B4-BE49-F238E27FC236}">
                  <a16:creationId xmlns:a16="http://schemas.microsoft.com/office/drawing/2014/main" id="{99BB87EA-31D5-ECA8-201C-43E1B0B73603}"/>
                </a:ext>
              </a:extLst>
            </p:cNvPr>
            <p:cNvGrpSpPr/>
            <p:nvPr/>
          </p:nvGrpSpPr>
          <p:grpSpPr>
            <a:xfrm>
              <a:off x="4089400" y="2346580"/>
              <a:ext cx="482600" cy="812800"/>
              <a:chOff x="4089400" y="2346580"/>
              <a:chExt cx="482600" cy="812800"/>
            </a:xfrm>
          </p:grpSpPr>
          <p:cxnSp>
            <p:nvCxnSpPr>
              <p:cNvPr id="59" name="직선 화살표 연결선 58">
                <a:extLst>
                  <a:ext uri="{FF2B5EF4-FFF2-40B4-BE49-F238E27FC236}">
                    <a16:creationId xmlns:a16="http://schemas.microsoft.com/office/drawing/2014/main" id="{89309303-AEDC-568A-8112-7782697FC519}"/>
                  </a:ext>
                </a:extLst>
              </p:cNvPr>
              <p:cNvCxnSpPr>
                <a:cxnSpLocks/>
              </p:cNvCxnSpPr>
              <p:nvPr/>
            </p:nvCxnSpPr>
            <p:spPr>
              <a:xfrm flipV="1">
                <a:off x="4332606" y="2350390"/>
                <a:ext cx="0" cy="729615"/>
              </a:xfrm>
              <a:prstGeom prst="straightConnector1">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sp>
            <p:nvSpPr>
              <p:cNvPr id="60" name="타원 59">
                <a:extLst>
                  <a:ext uri="{FF2B5EF4-FFF2-40B4-BE49-F238E27FC236}">
                    <a16:creationId xmlns:a16="http://schemas.microsoft.com/office/drawing/2014/main" id="{232D64FA-6DF9-7E6D-1280-60F997FE9DCB}"/>
                  </a:ext>
                </a:extLst>
              </p:cNvPr>
              <p:cNvSpPr/>
              <p:nvPr/>
            </p:nvSpPr>
            <p:spPr>
              <a:xfrm rot="16200000">
                <a:off x="4251325" y="2838705"/>
                <a:ext cx="158750" cy="482599"/>
              </a:xfrm>
              <a:prstGeom prst="ellipse">
                <a:avLst/>
              </a:prstGeom>
              <a:noFill/>
              <a:ln>
                <a:solidFill>
                  <a:srgbClr val="15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anose="02020603050405020304" pitchFamily="18" charset="0"/>
                  <a:cs typeface="Times New Roman" panose="02020603050405020304" pitchFamily="18" charset="0"/>
                </a:endParaRPr>
              </a:p>
            </p:txBody>
          </p:sp>
          <p:sp>
            <p:nvSpPr>
              <p:cNvPr id="61" name="타원 60">
                <a:extLst>
                  <a:ext uri="{FF2B5EF4-FFF2-40B4-BE49-F238E27FC236}">
                    <a16:creationId xmlns:a16="http://schemas.microsoft.com/office/drawing/2014/main" id="{42D1352C-FEFA-3A88-652B-E9C5F9BD1630}"/>
                  </a:ext>
                </a:extLst>
              </p:cNvPr>
              <p:cNvSpPr/>
              <p:nvPr/>
            </p:nvSpPr>
            <p:spPr>
              <a:xfrm rot="16200000">
                <a:off x="4251325" y="2184655"/>
                <a:ext cx="158750" cy="482599"/>
              </a:xfrm>
              <a:prstGeom prst="ellipse">
                <a:avLst/>
              </a:prstGeom>
              <a:noFill/>
              <a:ln>
                <a:solidFill>
                  <a:srgbClr val="15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anose="02020603050405020304" pitchFamily="18" charset="0"/>
                  <a:cs typeface="Times New Roman" panose="02020603050405020304" pitchFamily="18" charset="0"/>
                </a:endParaRPr>
              </a:p>
            </p:txBody>
          </p:sp>
          <p:cxnSp>
            <p:nvCxnSpPr>
              <p:cNvPr id="62" name="직선 연결선 61">
                <a:extLst>
                  <a:ext uri="{FF2B5EF4-FFF2-40B4-BE49-F238E27FC236}">
                    <a16:creationId xmlns:a16="http://schemas.microsoft.com/office/drawing/2014/main" id="{B0E6D760-3F85-DD50-42C6-13EF80A67A3C}"/>
                  </a:ext>
                </a:extLst>
              </p:cNvPr>
              <p:cNvCxnSpPr>
                <a:cxnSpLocks/>
                <a:stCxn id="60" idx="0"/>
                <a:endCxn id="61" idx="0"/>
              </p:cNvCxnSpPr>
              <p:nvPr/>
            </p:nvCxnSpPr>
            <p:spPr>
              <a:xfrm rot="16200000">
                <a:off x="3762376" y="2752980"/>
                <a:ext cx="65405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3" name="직선 연결선 62">
                <a:extLst>
                  <a:ext uri="{FF2B5EF4-FFF2-40B4-BE49-F238E27FC236}">
                    <a16:creationId xmlns:a16="http://schemas.microsoft.com/office/drawing/2014/main" id="{148B680E-A01C-99EE-8908-3342CC87A552}"/>
                  </a:ext>
                </a:extLst>
              </p:cNvPr>
              <p:cNvCxnSpPr>
                <a:cxnSpLocks/>
              </p:cNvCxnSpPr>
              <p:nvPr/>
            </p:nvCxnSpPr>
            <p:spPr>
              <a:xfrm rot="16200000">
                <a:off x="4244975" y="2734565"/>
                <a:ext cx="654050" cy="0"/>
              </a:xfrm>
              <a:prstGeom prst="line">
                <a:avLst/>
              </a:prstGeom>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mc:Choice xmlns:a14="http://schemas.microsoft.com/office/drawing/2010/main" Requires="a14">
            <p:sp>
              <p:nvSpPr>
                <p:cNvPr id="57" name="TextBox 56">
                  <a:extLst>
                    <a:ext uri="{FF2B5EF4-FFF2-40B4-BE49-F238E27FC236}">
                      <a16:creationId xmlns:a16="http://schemas.microsoft.com/office/drawing/2014/main" id="{FA802D1B-CA4D-E055-38EE-B2E9DC170486}"/>
                    </a:ext>
                  </a:extLst>
                </p:cNvPr>
                <p:cNvSpPr txBox="1"/>
                <p:nvPr/>
              </p:nvSpPr>
              <p:spPr>
                <a:xfrm>
                  <a:off x="623243" y="2996855"/>
                  <a:ext cx="498493" cy="273503"/>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rgbClr val="FF0000"/>
                                </a:solidFill>
                                <a:latin typeface="Cambria Math" panose="02040503050406030204" pitchFamily="18" charset="0"/>
                              </a:rPr>
                            </m:ctrlPr>
                          </m:sSubPr>
                          <m:e>
                            <m:acc>
                              <m:accPr>
                                <m:chr m:val="̂"/>
                                <m:ctrlPr>
                                  <a:rPr lang="en-US" altLang="ko-KR" b="0" i="1" smtClean="0">
                                    <a:solidFill>
                                      <a:srgbClr val="FF0000"/>
                                    </a:solidFill>
                                    <a:latin typeface="Cambria Math" panose="02040503050406030204" pitchFamily="18" charset="0"/>
                                  </a:rPr>
                                </m:ctrlPr>
                              </m:accPr>
                              <m:e>
                                <m:r>
                                  <a:rPr lang="en-US" altLang="ko-KR" b="0" i="1" smtClean="0">
                                    <a:solidFill>
                                      <a:srgbClr val="FF0000"/>
                                    </a:solidFill>
                                    <a:latin typeface="Cambria Math" panose="02040503050406030204" pitchFamily="18" charset="0"/>
                                  </a:rPr>
                                  <m:t>𝑠</m:t>
                                </m:r>
                              </m:e>
                            </m:acc>
                          </m:e>
                          <m:sub>
                            <m:r>
                              <a:rPr lang="en-US" altLang="ko-KR" b="0" i="1" smtClean="0">
                                <a:solidFill>
                                  <a:srgbClr val="FF0000"/>
                                </a:solidFill>
                                <a:latin typeface="Cambria Math" panose="02040503050406030204" pitchFamily="18" charset="0"/>
                              </a:rPr>
                              <m:t>𝑝</m:t>
                            </m:r>
                          </m:sub>
                        </m:sSub>
                      </m:oMath>
                    </m:oMathPara>
                  </a14:m>
                  <a:endParaRPr lang="ko-KR" altLang="en-US" dirty="0">
                    <a:solidFill>
                      <a:srgbClr val="FF0000"/>
                    </a:solidFill>
                    <a:latin typeface="Times New Roman" panose="02020603050405020304" pitchFamily="18" charset="0"/>
                    <a:cs typeface="Times New Roman" panose="02020603050405020304" pitchFamily="18" charset="0"/>
                  </a:endParaRPr>
                </a:p>
              </p:txBody>
            </p:sp>
          </mc:Choice>
          <mc:Fallback>
            <p:sp>
              <p:nvSpPr>
                <p:cNvPr id="57" name="TextBox 56">
                  <a:extLst>
                    <a:ext uri="{FF2B5EF4-FFF2-40B4-BE49-F238E27FC236}">
                      <a16:creationId xmlns:a16="http://schemas.microsoft.com/office/drawing/2014/main" id="{FA802D1B-CA4D-E055-38EE-B2E9DC170486}"/>
                    </a:ext>
                  </a:extLst>
                </p:cNvPr>
                <p:cNvSpPr txBox="1">
                  <a:spLocks noRot="1" noChangeAspect="1" noMove="1" noResize="1" noEditPoints="1" noAdjustHandles="1" noChangeArrowheads="1" noChangeShapeType="1" noTextEdit="1"/>
                </p:cNvSpPr>
                <p:nvPr/>
              </p:nvSpPr>
              <p:spPr>
                <a:xfrm>
                  <a:off x="623243" y="2996855"/>
                  <a:ext cx="498493" cy="273503"/>
                </a:xfrm>
                <a:prstGeom prst="rect">
                  <a:avLst/>
                </a:prstGeom>
                <a:blipFill>
                  <a:blip r:embed="rId4"/>
                  <a:stretch>
                    <a:fillRect t="-4688" r="-11828" b="-3125"/>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58" name="TextBox 57">
                  <a:extLst>
                    <a:ext uri="{FF2B5EF4-FFF2-40B4-BE49-F238E27FC236}">
                      <a16:creationId xmlns:a16="http://schemas.microsoft.com/office/drawing/2014/main" id="{CF83884B-8A03-D981-C245-7A76C25FD1FA}"/>
                    </a:ext>
                  </a:extLst>
                </p:cNvPr>
                <p:cNvSpPr txBox="1"/>
                <p:nvPr/>
              </p:nvSpPr>
              <p:spPr>
                <a:xfrm>
                  <a:off x="4665959" y="2265086"/>
                  <a:ext cx="498493" cy="263809"/>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altLang="ko-KR" b="0" i="1" smtClean="0">
                                <a:solidFill>
                                  <a:srgbClr val="0070C0"/>
                                </a:solidFill>
                                <a:latin typeface="Cambria Math" panose="02040503050406030204" pitchFamily="18" charset="0"/>
                              </a:rPr>
                            </m:ctrlPr>
                          </m:accPr>
                          <m:e>
                            <m:r>
                              <a:rPr lang="en-US" altLang="ko-KR" b="0" i="1" smtClean="0">
                                <a:solidFill>
                                  <a:srgbClr val="0070C0"/>
                                </a:solidFill>
                                <a:latin typeface="Cambria Math" panose="02040503050406030204" pitchFamily="18" charset="0"/>
                              </a:rPr>
                              <m:t>𝐼</m:t>
                            </m:r>
                          </m:e>
                        </m:acc>
                      </m:oMath>
                    </m:oMathPara>
                  </a14:m>
                  <a:endParaRPr lang="ko-KR" altLang="en-US">
                    <a:solidFill>
                      <a:srgbClr val="0070C0"/>
                    </a:solidFill>
                    <a:latin typeface="Times New Roman" panose="02020603050405020304" pitchFamily="18" charset="0"/>
                    <a:cs typeface="Times New Roman" panose="02020603050405020304" pitchFamily="18" charset="0"/>
                  </a:endParaRPr>
                </a:p>
              </p:txBody>
            </p:sp>
          </mc:Choice>
          <mc:Fallback>
            <p:sp>
              <p:nvSpPr>
                <p:cNvPr id="58" name="TextBox 57">
                  <a:extLst>
                    <a:ext uri="{FF2B5EF4-FFF2-40B4-BE49-F238E27FC236}">
                      <a16:creationId xmlns:a16="http://schemas.microsoft.com/office/drawing/2014/main" id="{CF83884B-8A03-D981-C245-7A76C25FD1FA}"/>
                    </a:ext>
                  </a:extLst>
                </p:cNvPr>
                <p:cNvSpPr txBox="1">
                  <a:spLocks noRot="1" noChangeAspect="1" noMove="1" noResize="1" noEditPoints="1" noAdjustHandles="1" noChangeArrowheads="1" noChangeShapeType="1" noTextEdit="1"/>
                </p:cNvSpPr>
                <p:nvPr/>
              </p:nvSpPr>
              <p:spPr>
                <a:xfrm>
                  <a:off x="4665959" y="2265086"/>
                  <a:ext cx="498493" cy="263809"/>
                </a:xfrm>
                <a:prstGeom prst="rect">
                  <a:avLst/>
                </a:prstGeom>
                <a:blipFill>
                  <a:blip r:embed="rId5"/>
                  <a:stretch>
                    <a:fillRect t="-6452" r="-14130"/>
                  </a:stretch>
                </a:blipFill>
              </p:spPr>
              <p:txBody>
                <a:bodyPr/>
                <a:lstStyle/>
                <a:p>
                  <a:r>
                    <a:rPr lang="ko-KR" altLang="en-US">
                      <a:noFill/>
                    </a:rPr>
                    <a:t> </a:t>
                  </a:r>
                </a:p>
              </p:txBody>
            </p:sp>
          </mc:Fallback>
        </mc:AlternateContent>
      </p:grpSp>
      <mc:AlternateContent xmlns:mc="http://schemas.openxmlformats.org/markup-compatibility/2006">
        <mc:Choice xmlns:a14="http://schemas.microsoft.com/office/drawing/2010/main" Requires="a14">
          <p:sp>
            <p:nvSpPr>
              <p:cNvPr id="65" name="TextBox 64">
                <a:extLst>
                  <a:ext uri="{FF2B5EF4-FFF2-40B4-BE49-F238E27FC236}">
                    <a16:creationId xmlns:a16="http://schemas.microsoft.com/office/drawing/2014/main" id="{C985FF39-4BD6-647C-8643-1061770CBFDF}"/>
                  </a:ext>
                </a:extLst>
              </p:cNvPr>
              <p:cNvSpPr txBox="1"/>
              <p:nvPr/>
            </p:nvSpPr>
            <p:spPr>
              <a:xfrm>
                <a:off x="2317294" y="2739007"/>
                <a:ext cx="565639" cy="38414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altLang="ko-KR" b="0" i="1" smtClean="0">
                              <a:solidFill>
                                <a:schemeClr val="tx1"/>
                              </a:solidFill>
                              <a:latin typeface="Cambria Math" panose="02040503050406030204" pitchFamily="18" charset="0"/>
                            </a:rPr>
                          </m:ctrlPr>
                        </m:accPr>
                        <m:e>
                          <m:r>
                            <a:rPr lang="en-US" altLang="ko-KR" b="0" i="1" smtClean="0">
                              <a:solidFill>
                                <a:schemeClr val="tx1"/>
                              </a:solidFill>
                              <a:latin typeface="Cambria Math" panose="02040503050406030204" pitchFamily="18" charset="0"/>
                            </a:rPr>
                            <m:t>𝑘</m:t>
                          </m:r>
                        </m:e>
                      </m:acc>
                    </m:oMath>
                  </m:oMathPara>
                </a14:m>
                <a:endParaRPr lang="ko-KR" altLang="en-US" dirty="0">
                  <a:solidFill>
                    <a:srgbClr val="0070C0"/>
                  </a:solidFill>
                  <a:latin typeface="Times New Roman" panose="02020603050405020304" pitchFamily="18" charset="0"/>
                  <a:cs typeface="Times New Roman" panose="02020603050405020304" pitchFamily="18" charset="0"/>
                </a:endParaRPr>
              </a:p>
            </p:txBody>
          </p:sp>
        </mc:Choice>
        <mc:Fallback>
          <p:sp>
            <p:nvSpPr>
              <p:cNvPr id="65" name="TextBox 64">
                <a:extLst>
                  <a:ext uri="{FF2B5EF4-FFF2-40B4-BE49-F238E27FC236}">
                    <a16:creationId xmlns:a16="http://schemas.microsoft.com/office/drawing/2014/main" id="{C985FF39-4BD6-647C-8643-1061770CBFDF}"/>
                  </a:ext>
                </a:extLst>
              </p:cNvPr>
              <p:cNvSpPr txBox="1">
                <a:spLocks noRot="1" noChangeAspect="1" noMove="1" noResize="1" noEditPoints="1" noAdjustHandles="1" noChangeArrowheads="1" noChangeShapeType="1" noTextEdit="1"/>
              </p:cNvSpPr>
              <p:nvPr/>
            </p:nvSpPr>
            <p:spPr>
              <a:xfrm>
                <a:off x="2317294" y="2739007"/>
                <a:ext cx="565639" cy="384144"/>
              </a:xfrm>
              <a:prstGeom prst="rect">
                <a:avLst/>
              </a:prstGeom>
              <a:blipFill>
                <a:blip r:embed="rId6"/>
                <a:stretch>
                  <a:fillRect r="-22581"/>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67" name="TextBox 66">
                <a:extLst>
                  <a:ext uri="{FF2B5EF4-FFF2-40B4-BE49-F238E27FC236}">
                    <a16:creationId xmlns:a16="http://schemas.microsoft.com/office/drawing/2014/main" id="{56AE979C-CF03-2F96-8CA3-99B80D1DBCB7}"/>
                  </a:ext>
                </a:extLst>
              </p:cNvPr>
              <p:cNvSpPr txBox="1"/>
              <p:nvPr/>
            </p:nvSpPr>
            <p:spPr>
              <a:xfrm>
                <a:off x="2307671" y="4366412"/>
                <a:ext cx="565639" cy="38414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altLang="ko-KR" b="0" i="1" smtClean="0">
                              <a:solidFill>
                                <a:schemeClr val="tx1"/>
                              </a:solidFill>
                              <a:latin typeface="Cambria Math" panose="02040503050406030204" pitchFamily="18" charset="0"/>
                            </a:rPr>
                          </m:ctrlPr>
                        </m:accPr>
                        <m:e>
                          <m:r>
                            <a:rPr lang="en-US" altLang="ko-KR" b="0" i="1" smtClean="0">
                              <a:solidFill>
                                <a:schemeClr val="tx1"/>
                              </a:solidFill>
                              <a:latin typeface="Cambria Math" panose="02040503050406030204" pitchFamily="18" charset="0"/>
                            </a:rPr>
                            <m:t>𝑘</m:t>
                          </m:r>
                        </m:e>
                      </m:acc>
                    </m:oMath>
                  </m:oMathPara>
                </a14:m>
                <a:endParaRPr lang="ko-KR" altLang="en-US" dirty="0">
                  <a:solidFill>
                    <a:srgbClr val="0070C0"/>
                  </a:solidFill>
                  <a:latin typeface="Times New Roman" panose="02020603050405020304" pitchFamily="18" charset="0"/>
                  <a:cs typeface="Times New Roman" panose="02020603050405020304" pitchFamily="18" charset="0"/>
                </a:endParaRPr>
              </a:p>
            </p:txBody>
          </p:sp>
        </mc:Choice>
        <mc:Fallback>
          <p:sp>
            <p:nvSpPr>
              <p:cNvPr id="67" name="TextBox 66">
                <a:extLst>
                  <a:ext uri="{FF2B5EF4-FFF2-40B4-BE49-F238E27FC236}">
                    <a16:creationId xmlns:a16="http://schemas.microsoft.com/office/drawing/2014/main" id="{56AE979C-CF03-2F96-8CA3-99B80D1DBCB7}"/>
                  </a:ext>
                </a:extLst>
              </p:cNvPr>
              <p:cNvSpPr txBox="1">
                <a:spLocks noRot="1" noChangeAspect="1" noMove="1" noResize="1" noEditPoints="1" noAdjustHandles="1" noChangeArrowheads="1" noChangeShapeType="1" noTextEdit="1"/>
              </p:cNvSpPr>
              <p:nvPr/>
            </p:nvSpPr>
            <p:spPr>
              <a:xfrm>
                <a:off x="2307671" y="4366412"/>
                <a:ext cx="565639" cy="384144"/>
              </a:xfrm>
              <a:prstGeom prst="rect">
                <a:avLst/>
              </a:prstGeom>
              <a:blipFill>
                <a:blip r:embed="rId7"/>
                <a:stretch>
                  <a:fillRect r="-22826"/>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68" name="TextBox 67">
                <a:extLst>
                  <a:ext uri="{FF2B5EF4-FFF2-40B4-BE49-F238E27FC236}">
                    <a16:creationId xmlns:a16="http://schemas.microsoft.com/office/drawing/2014/main" id="{E029894E-D0D0-C78C-013B-360EF58ACDB1}"/>
                  </a:ext>
                </a:extLst>
              </p:cNvPr>
              <p:cNvSpPr txBox="1"/>
              <p:nvPr/>
            </p:nvSpPr>
            <p:spPr>
              <a:xfrm>
                <a:off x="6144611" y="2931079"/>
                <a:ext cx="2621581" cy="461665"/>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sSub>
                        <m:sSubPr>
                          <m:ctrlPr>
                            <a:rPr lang="en-US" altLang="ko-KR" sz="2400" i="1" smtClean="0">
                              <a:latin typeface="Cambria Math" panose="02040503050406030204" pitchFamily="18" charset="0"/>
                            </a:rPr>
                          </m:ctrlPr>
                        </m:sSubPr>
                        <m:e>
                          <m:r>
                            <a:rPr lang="en-US" altLang="ko-KR" sz="2400" i="1">
                              <a:latin typeface="Cambria Math" panose="02040503050406030204" pitchFamily="18" charset="0"/>
                            </a:rPr>
                            <m:t>𝜎</m:t>
                          </m:r>
                        </m:e>
                        <m:sub>
                          <m:r>
                            <a:rPr lang="en-US" altLang="ko-KR" sz="2400" i="1">
                              <a:latin typeface="Cambria Math" panose="02040503050406030204" pitchFamily="18" charset="0"/>
                              <a:ea typeface="Cambria Math" panose="02040503050406030204" pitchFamily="18" charset="0"/>
                            </a:rPr>
                            <m:t>↑</m:t>
                          </m:r>
                          <m:r>
                            <a:rPr lang="en-US" altLang="ko-KR" sz="2400" i="1" smtClean="0">
                              <a:latin typeface="Cambria Math" panose="02040503050406030204" pitchFamily="18" charset="0"/>
                              <a:ea typeface="Cambria Math" panose="02040503050406030204" pitchFamily="18" charset="0"/>
                            </a:rPr>
                            <m:t>↑</m:t>
                          </m:r>
                        </m:sub>
                      </m:sSub>
                      <m:r>
                        <a:rPr lang="en-US" altLang="ko-KR" sz="2400" b="0" i="1" smtClean="0">
                          <a:latin typeface="Cambria Math" panose="02040503050406030204" pitchFamily="18" charset="0"/>
                        </a:rPr>
                        <m:t>=</m:t>
                      </m:r>
                      <m:sSub>
                        <m:sSubPr>
                          <m:ctrlPr>
                            <a:rPr lang="en-US" altLang="ko-KR" sz="2400" b="0" i="1" smtClean="0">
                              <a:latin typeface="Cambria Math" panose="02040503050406030204" pitchFamily="18" charset="0"/>
                            </a:rPr>
                          </m:ctrlPr>
                        </m:sSubPr>
                        <m:e>
                          <m:r>
                            <a:rPr lang="en-US" altLang="ko-KR" sz="2400" b="0" i="1" smtClean="0">
                              <a:latin typeface="Cambria Math" panose="02040503050406030204" pitchFamily="18" charset="0"/>
                            </a:rPr>
                            <m:t>𝜎</m:t>
                          </m:r>
                        </m:e>
                        <m:sub>
                          <m:r>
                            <a:rPr lang="en-US" altLang="ko-KR" sz="2400" b="0" i="1" smtClean="0">
                              <a:latin typeface="Cambria Math" panose="02040503050406030204" pitchFamily="18" charset="0"/>
                            </a:rPr>
                            <m:t>𝑐𝑒𝑛</m:t>
                          </m:r>
                        </m:sub>
                      </m:sSub>
                      <m:r>
                        <a:rPr lang="en-US" altLang="ko-KR" sz="2400" b="0" i="1" smtClean="0">
                          <a:latin typeface="Cambria Math" panose="02040503050406030204" pitchFamily="18" charset="0"/>
                        </a:rPr>
                        <m:t>+</m:t>
                      </m:r>
                      <m:sSub>
                        <m:sSubPr>
                          <m:ctrlPr>
                            <a:rPr lang="en-US" altLang="ko-KR" sz="2400" i="1">
                              <a:latin typeface="Cambria Math" panose="02040503050406030204" pitchFamily="18" charset="0"/>
                            </a:rPr>
                          </m:ctrlPr>
                        </m:sSubPr>
                        <m:e>
                          <m:r>
                            <a:rPr lang="en-US" altLang="ko-KR" sz="2400" i="1">
                              <a:latin typeface="Cambria Math" panose="02040503050406030204" pitchFamily="18" charset="0"/>
                            </a:rPr>
                            <m:t>𝜎</m:t>
                          </m:r>
                        </m:e>
                        <m:sub>
                          <m:r>
                            <a:rPr lang="en-US" altLang="ko-KR" sz="2400" i="1">
                              <a:latin typeface="Cambria Math" panose="02040503050406030204" pitchFamily="18" charset="0"/>
                            </a:rPr>
                            <m:t>𝑠𝑠</m:t>
                          </m:r>
                        </m:sub>
                      </m:sSub>
                    </m:oMath>
                  </m:oMathPara>
                </a14:m>
                <a:endParaRPr lang="ko-KR" altLang="en-US" sz="2400" dirty="0">
                  <a:latin typeface="Times New Roman" panose="02020603050405020304" pitchFamily="18" charset="0"/>
                  <a:cs typeface="Times New Roman" panose="02020603050405020304" pitchFamily="18" charset="0"/>
                </a:endParaRPr>
              </a:p>
            </p:txBody>
          </p:sp>
        </mc:Choice>
        <mc:Fallback>
          <p:sp>
            <p:nvSpPr>
              <p:cNvPr id="68" name="TextBox 67">
                <a:extLst>
                  <a:ext uri="{FF2B5EF4-FFF2-40B4-BE49-F238E27FC236}">
                    <a16:creationId xmlns:a16="http://schemas.microsoft.com/office/drawing/2014/main" id="{E029894E-D0D0-C78C-013B-360EF58ACDB1}"/>
                  </a:ext>
                </a:extLst>
              </p:cNvPr>
              <p:cNvSpPr txBox="1">
                <a:spLocks noRot="1" noChangeAspect="1" noMove="1" noResize="1" noEditPoints="1" noAdjustHandles="1" noChangeArrowheads="1" noChangeShapeType="1" noTextEdit="1"/>
              </p:cNvSpPr>
              <p:nvPr/>
            </p:nvSpPr>
            <p:spPr>
              <a:xfrm>
                <a:off x="6144611" y="2931079"/>
                <a:ext cx="2621581" cy="461665"/>
              </a:xfrm>
              <a:prstGeom prst="rect">
                <a:avLst/>
              </a:prstGeom>
              <a:blipFill>
                <a:blip r:embed="rId8"/>
                <a:stretch>
                  <a:fillRect b="-3947"/>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70" name="TextBox 69">
                <a:extLst>
                  <a:ext uri="{FF2B5EF4-FFF2-40B4-BE49-F238E27FC236}">
                    <a16:creationId xmlns:a16="http://schemas.microsoft.com/office/drawing/2014/main" id="{E233F655-81BE-5AE3-3F1B-4FC764A49A69}"/>
                  </a:ext>
                </a:extLst>
              </p:cNvPr>
              <p:cNvSpPr txBox="1"/>
              <p:nvPr/>
            </p:nvSpPr>
            <p:spPr>
              <a:xfrm>
                <a:off x="6175380" y="4489569"/>
                <a:ext cx="2621581" cy="4616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sz="2400" i="1" smtClean="0">
                              <a:latin typeface="Cambria Math" panose="02040503050406030204" pitchFamily="18" charset="0"/>
                            </a:rPr>
                          </m:ctrlPr>
                        </m:sSubPr>
                        <m:e>
                          <m:r>
                            <a:rPr lang="en-US" altLang="ko-KR" sz="2400" i="1">
                              <a:latin typeface="Cambria Math" panose="02040503050406030204" pitchFamily="18" charset="0"/>
                            </a:rPr>
                            <m:t>𝜎</m:t>
                          </m:r>
                        </m:e>
                        <m:sub>
                          <m:r>
                            <a:rPr lang="en-US" altLang="ko-KR" sz="2400" i="1">
                              <a:latin typeface="Cambria Math" panose="02040503050406030204" pitchFamily="18" charset="0"/>
                              <a:ea typeface="Cambria Math" panose="02040503050406030204" pitchFamily="18" charset="0"/>
                            </a:rPr>
                            <m:t>↑↓</m:t>
                          </m:r>
                        </m:sub>
                      </m:sSub>
                      <m:r>
                        <a:rPr lang="en-US" altLang="ko-KR" sz="2400" b="0" i="1" smtClean="0">
                          <a:latin typeface="Cambria Math" panose="02040503050406030204" pitchFamily="18" charset="0"/>
                        </a:rPr>
                        <m:t>=</m:t>
                      </m:r>
                      <m:sSub>
                        <m:sSubPr>
                          <m:ctrlPr>
                            <a:rPr lang="en-US" altLang="ko-KR" sz="2400" b="0" i="1" smtClean="0">
                              <a:latin typeface="Cambria Math" panose="02040503050406030204" pitchFamily="18" charset="0"/>
                            </a:rPr>
                          </m:ctrlPr>
                        </m:sSubPr>
                        <m:e>
                          <m:r>
                            <a:rPr lang="en-US" altLang="ko-KR" sz="2400" b="0" i="1" smtClean="0">
                              <a:latin typeface="Cambria Math" panose="02040503050406030204" pitchFamily="18" charset="0"/>
                            </a:rPr>
                            <m:t>𝜎</m:t>
                          </m:r>
                        </m:e>
                        <m:sub>
                          <m:r>
                            <a:rPr lang="en-US" altLang="ko-KR" sz="2400" b="0" i="1" smtClean="0">
                              <a:latin typeface="Cambria Math" panose="02040503050406030204" pitchFamily="18" charset="0"/>
                            </a:rPr>
                            <m:t>𝑐𝑒</m:t>
                          </m:r>
                          <m:r>
                            <a:rPr lang="en-US" altLang="ko-KR" sz="2400" b="0" i="1" smtClean="0">
                              <a:latin typeface="Cambria Math" panose="02040503050406030204" pitchFamily="18" charset="0"/>
                            </a:rPr>
                            <m:t>𝑛</m:t>
                          </m:r>
                        </m:sub>
                      </m:sSub>
                      <m:r>
                        <a:rPr lang="en-US" altLang="ko-KR" sz="2400" b="0" i="1" smtClean="0">
                          <a:latin typeface="Cambria Math" panose="02040503050406030204" pitchFamily="18" charset="0"/>
                        </a:rPr>
                        <m:t>−</m:t>
                      </m:r>
                      <m:sSub>
                        <m:sSubPr>
                          <m:ctrlPr>
                            <a:rPr lang="en-US" altLang="ko-KR" sz="2400" i="1">
                              <a:latin typeface="Cambria Math" panose="02040503050406030204" pitchFamily="18" charset="0"/>
                            </a:rPr>
                          </m:ctrlPr>
                        </m:sSubPr>
                        <m:e>
                          <m:r>
                            <a:rPr lang="en-US" altLang="ko-KR" sz="2400" i="1">
                              <a:latin typeface="Cambria Math" panose="02040503050406030204" pitchFamily="18" charset="0"/>
                            </a:rPr>
                            <m:t>𝜎</m:t>
                          </m:r>
                        </m:e>
                        <m:sub>
                          <m:r>
                            <a:rPr lang="en-US" altLang="ko-KR" sz="2400" i="1">
                              <a:latin typeface="Cambria Math" panose="02040503050406030204" pitchFamily="18" charset="0"/>
                            </a:rPr>
                            <m:t>𝑠𝑠</m:t>
                          </m:r>
                        </m:sub>
                      </m:sSub>
                    </m:oMath>
                  </m:oMathPara>
                </a14:m>
                <a:endParaRPr lang="ko-KR" altLang="en-US" sz="2400" dirty="0">
                  <a:latin typeface="Times New Roman" panose="02020603050405020304" pitchFamily="18" charset="0"/>
                  <a:cs typeface="Times New Roman" panose="02020603050405020304" pitchFamily="18" charset="0"/>
                </a:endParaRPr>
              </a:p>
            </p:txBody>
          </p:sp>
        </mc:Choice>
        <mc:Fallback>
          <p:sp>
            <p:nvSpPr>
              <p:cNvPr id="70" name="TextBox 69">
                <a:extLst>
                  <a:ext uri="{FF2B5EF4-FFF2-40B4-BE49-F238E27FC236}">
                    <a16:creationId xmlns:a16="http://schemas.microsoft.com/office/drawing/2014/main" id="{E233F655-81BE-5AE3-3F1B-4FC764A49A69}"/>
                  </a:ext>
                </a:extLst>
              </p:cNvPr>
              <p:cNvSpPr txBox="1">
                <a:spLocks noRot="1" noChangeAspect="1" noMove="1" noResize="1" noEditPoints="1" noAdjustHandles="1" noChangeArrowheads="1" noChangeShapeType="1" noTextEdit="1"/>
              </p:cNvSpPr>
              <p:nvPr/>
            </p:nvSpPr>
            <p:spPr>
              <a:xfrm>
                <a:off x="6175380" y="4489569"/>
                <a:ext cx="2621581" cy="461665"/>
              </a:xfrm>
              <a:prstGeom prst="rect">
                <a:avLst/>
              </a:prstGeom>
              <a:blipFill>
                <a:blip r:embed="rId9"/>
                <a:stretch>
                  <a:fillRect b="-5263"/>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72" name="TextBox 71">
                <a:extLst>
                  <a:ext uri="{FF2B5EF4-FFF2-40B4-BE49-F238E27FC236}">
                    <a16:creationId xmlns:a16="http://schemas.microsoft.com/office/drawing/2014/main" id="{577E487E-616A-AF9C-938E-7BA9827A2826}"/>
                  </a:ext>
                </a:extLst>
              </p:cNvPr>
              <p:cNvSpPr txBox="1"/>
              <p:nvPr/>
            </p:nvSpPr>
            <p:spPr>
              <a:xfrm>
                <a:off x="2334175" y="5576847"/>
                <a:ext cx="4597224" cy="1014317"/>
              </a:xfrm>
              <a:prstGeom prst="rect">
                <a:avLst/>
              </a:prstGeom>
              <a:noFill/>
            </p:spPr>
            <p:txBody>
              <a:bodyPr wrap="square">
                <a:spAutoFit/>
              </a:bodyPr>
              <a:lstStyle/>
              <a:p>
                <a14:m>
                  <m:oMathPara xmlns:m="http://schemas.openxmlformats.org/officeDocument/2006/math">
                    <m:oMathParaPr>
                      <m:jc m:val="centerGroup"/>
                    </m:oMathParaPr>
                    <m:oMath xmlns:m="http://schemas.openxmlformats.org/officeDocument/2006/math">
                      <m:sSub>
                        <m:sSubPr>
                          <m:ctrlPr>
                            <a:rPr lang="en-US" altLang="ko-KR" sz="3200" b="0" i="1" dirty="0" smtClean="0">
                              <a:latin typeface="Cambria Math" panose="02040503050406030204" pitchFamily="18" charset="0"/>
                            </a:rPr>
                          </m:ctrlPr>
                        </m:sSubPr>
                        <m:e>
                          <m:r>
                            <a:rPr lang="ko-KR" altLang="ko-KR" sz="3200" i="1" dirty="0" smtClean="0">
                              <a:latin typeface="Cambria Math" panose="02040503050406030204" pitchFamily="18" charset="0"/>
                            </a:rPr>
                            <m:t>𝜎</m:t>
                          </m:r>
                        </m:e>
                        <m:sub>
                          <m:r>
                            <a:rPr lang="ko-KR" altLang="ko-KR" sz="3200" i="1" dirty="0">
                              <a:latin typeface="Cambria Math" panose="02040503050406030204" pitchFamily="18" charset="0"/>
                            </a:rPr>
                            <m:t>𝑠𝑠</m:t>
                          </m:r>
                        </m:sub>
                      </m:sSub>
                      <m:r>
                        <a:rPr lang="ko-KR" altLang="ko-KR" sz="3200" i="1" dirty="0">
                          <a:latin typeface="Cambria Math" panose="02040503050406030204" pitchFamily="18" charset="0"/>
                        </a:rPr>
                        <m:t>=</m:t>
                      </m:r>
                      <m:f>
                        <m:fPr>
                          <m:ctrlPr>
                            <a:rPr lang="en-US" altLang="ko-KR" sz="3200" b="0" i="1" dirty="0" smtClean="0">
                              <a:latin typeface="Cambria Math" panose="02040503050406030204" pitchFamily="18" charset="0"/>
                            </a:rPr>
                          </m:ctrlPr>
                        </m:fPr>
                        <m:num>
                          <m:r>
                            <a:rPr lang="en-US" altLang="ko-KR" sz="3200" b="0" i="1" dirty="0" smtClean="0">
                              <a:latin typeface="Cambria Math" panose="02040503050406030204" pitchFamily="18" charset="0"/>
                            </a:rPr>
                            <m:t>1</m:t>
                          </m:r>
                        </m:num>
                        <m:den>
                          <m:r>
                            <a:rPr lang="en-US" altLang="ko-KR" sz="3200" b="0" i="1" dirty="0" smtClean="0">
                              <a:latin typeface="Cambria Math" panose="02040503050406030204" pitchFamily="18" charset="0"/>
                            </a:rPr>
                            <m:t>2</m:t>
                          </m:r>
                        </m:den>
                      </m:f>
                      <m:r>
                        <a:rPr lang="ko-KR" altLang="ko-KR" sz="3200" i="1" dirty="0">
                          <a:latin typeface="Cambria Math" panose="02040503050406030204" pitchFamily="18" charset="0"/>
                        </a:rPr>
                        <m:t>(</m:t>
                      </m:r>
                      <m:sSub>
                        <m:sSubPr>
                          <m:ctrlPr>
                            <a:rPr lang="en-US" altLang="ko-KR" sz="3200" b="0" i="1" dirty="0" smtClean="0">
                              <a:latin typeface="Cambria Math" panose="02040503050406030204" pitchFamily="18" charset="0"/>
                            </a:rPr>
                          </m:ctrlPr>
                        </m:sSubPr>
                        <m:e>
                          <m:r>
                            <a:rPr lang="ko-KR" altLang="ko-KR" sz="3200" i="1" dirty="0" err="1">
                              <a:latin typeface="Cambria Math" panose="02040503050406030204" pitchFamily="18" charset="0"/>
                            </a:rPr>
                            <m:t>𝜎</m:t>
                          </m:r>
                        </m:e>
                        <m:sub>
                          <m:r>
                            <a:rPr lang="ko-KR" altLang="ko-KR" sz="3200" i="1" dirty="0">
                              <a:latin typeface="Cambria Math" panose="02040503050406030204" pitchFamily="18" charset="0"/>
                            </a:rPr>
                            <m:t>↑↑</m:t>
                          </m:r>
                        </m:sub>
                      </m:sSub>
                      <m:r>
                        <a:rPr lang="ko-KR" altLang="ko-KR" sz="3200" i="1" dirty="0">
                          <a:latin typeface="Cambria Math" panose="02040503050406030204" pitchFamily="18" charset="0"/>
                        </a:rPr>
                        <m:t>−</m:t>
                      </m:r>
                      <m:sSub>
                        <m:sSubPr>
                          <m:ctrlPr>
                            <a:rPr lang="en-US" altLang="ko-KR" sz="3200" b="0" i="1" dirty="0" smtClean="0">
                              <a:latin typeface="Cambria Math" panose="02040503050406030204" pitchFamily="18" charset="0"/>
                            </a:rPr>
                          </m:ctrlPr>
                        </m:sSubPr>
                        <m:e>
                          <m:r>
                            <a:rPr lang="ko-KR" altLang="ko-KR" sz="3200" i="1" dirty="0" err="1">
                              <a:latin typeface="Cambria Math" panose="02040503050406030204" pitchFamily="18" charset="0"/>
                            </a:rPr>
                            <m:t>𝜎</m:t>
                          </m:r>
                        </m:e>
                        <m:sub>
                          <m:r>
                            <a:rPr lang="ko-KR" altLang="ko-KR" sz="3200" i="1" dirty="0">
                              <a:latin typeface="Cambria Math" panose="02040503050406030204" pitchFamily="18" charset="0"/>
                            </a:rPr>
                            <m:t>↑</m:t>
                          </m:r>
                          <m:r>
                            <a:rPr lang="ko-KR" altLang="en-US" sz="3200" i="1" dirty="0" smtClean="0">
                              <a:latin typeface="Cambria Math" panose="02040503050406030204" pitchFamily="18" charset="0"/>
                            </a:rPr>
                            <m:t>↓</m:t>
                          </m:r>
                        </m:sub>
                      </m:sSub>
                      <m:r>
                        <a:rPr lang="ko-KR" altLang="ko-KR" sz="3200" i="1" dirty="0">
                          <a:latin typeface="Cambria Math" panose="02040503050406030204" pitchFamily="18" charset="0"/>
                        </a:rPr>
                        <m:t>)</m:t>
                      </m:r>
                    </m:oMath>
                  </m:oMathPara>
                </a14:m>
              </a:p>
            </p:txBody>
          </p:sp>
        </mc:Choice>
        <mc:Fallback>
          <p:sp>
            <p:nvSpPr>
              <p:cNvPr id="72" name="TextBox 71">
                <a:extLst>
                  <a:ext uri="{FF2B5EF4-FFF2-40B4-BE49-F238E27FC236}">
                    <a16:creationId xmlns:a16="http://schemas.microsoft.com/office/drawing/2014/main" id="{577E487E-616A-AF9C-938E-7BA9827A2826}"/>
                  </a:ext>
                </a:extLst>
              </p:cNvPr>
              <p:cNvSpPr txBox="1">
                <a:spLocks noRot="1" noChangeAspect="1" noMove="1" noResize="1" noEditPoints="1" noAdjustHandles="1" noChangeArrowheads="1" noChangeShapeType="1" noTextEdit="1"/>
              </p:cNvSpPr>
              <p:nvPr/>
            </p:nvSpPr>
            <p:spPr>
              <a:xfrm>
                <a:off x="2334175" y="5576847"/>
                <a:ext cx="4597224" cy="1014317"/>
              </a:xfrm>
              <a:prstGeom prst="rect">
                <a:avLst/>
              </a:prstGeom>
              <a:blipFill>
                <a:blip r:embed="rId10"/>
                <a:stretch>
                  <a:fillRect/>
                </a:stretch>
              </a:blipFill>
            </p:spPr>
            <p:txBody>
              <a:bodyPr/>
              <a:lstStyle/>
              <a:p>
                <a:r>
                  <a:rPr lang="ko-KR" altLang="en-US">
                    <a:noFill/>
                  </a:rPr>
                  <a:t> </a:t>
                </a:r>
              </a:p>
            </p:txBody>
          </p:sp>
        </mc:Fallback>
      </mc:AlternateContent>
      <p:sp>
        <p:nvSpPr>
          <p:cNvPr id="74" name="화살표: 오른쪽 73">
            <a:extLst>
              <a:ext uri="{FF2B5EF4-FFF2-40B4-BE49-F238E27FC236}">
                <a16:creationId xmlns:a16="http://schemas.microsoft.com/office/drawing/2014/main" id="{DD07EED4-5D45-5484-64E6-78C1969071DE}"/>
              </a:ext>
            </a:extLst>
          </p:cNvPr>
          <p:cNvSpPr/>
          <p:nvPr/>
        </p:nvSpPr>
        <p:spPr>
          <a:xfrm>
            <a:off x="699749" y="5930616"/>
            <a:ext cx="2016636"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ko-KR" alt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78" name="TextBox 77">
                <a:extLst>
                  <a:ext uri="{FF2B5EF4-FFF2-40B4-BE49-F238E27FC236}">
                    <a16:creationId xmlns:a16="http://schemas.microsoft.com/office/drawing/2014/main" id="{2899B8C5-894D-24A2-D7F4-9274752649C8}"/>
                  </a:ext>
                </a:extLst>
              </p:cNvPr>
              <p:cNvSpPr txBox="1"/>
              <p:nvPr/>
            </p:nvSpPr>
            <p:spPr>
              <a:xfrm>
                <a:off x="1051378" y="1186363"/>
                <a:ext cx="3330014" cy="1233415"/>
              </a:xfrm>
              <a:prstGeom prst="rect">
                <a:avLst/>
              </a:prstGeom>
              <a:noFill/>
            </p:spPr>
            <p:txBody>
              <a:bodyPr wrap="square">
                <a:spAutoFit/>
              </a:bodyPr>
              <a:lstStyle/>
              <a:p>
                <a:pPr>
                  <a:buNone/>
                </a:pPr>
                <a:r>
                  <a:rPr lang="ko-KR" altLang="ko-KR" sz="2400" b="1" dirty="0">
                    <a:latin typeface="Times New Roman" panose="02020603050405020304" pitchFamily="18" charset="0"/>
                    <a:cs typeface="Times New Roman" panose="02020603050405020304" pitchFamily="18" charset="0"/>
                  </a:rPr>
                  <a:t>Target </a:t>
                </a:r>
                <a:r>
                  <a:rPr lang="ko-KR" altLang="ko-KR" sz="2400" b="1" dirty="0" err="1">
                    <a:latin typeface="Times New Roman" panose="02020603050405020304" pitchFamily="18" charset="0"/>
                    <a:cs typeface="Times New Roman" panose="02020603050405020304" pitchFamily="18" charset="0"/>
                  </a:rPr>
                  <a:t>orientation</a:t>
                </a:r>
                <a:r>
                  <a:rPr lang="ko-KR" altLang="ko-KR" sz="2400" b="1" dirty="0">
                    <a:latin typeface="Times New Roman" panose="02020603050405020304" pitchFamily="18" charset="0"/>
                    <a:cs typeface="Times New Roman" panose="02020603050405020304" pitchFamily="18" charset="0"/>
                  </a:rPr>
                  <a:t> </a:t>
                </a:r>
                <a:r>
                  <a:rPr lang="ko-KR" altLang="ko-KR" sz="2400" b="1" dirty="0" err="1">
                    <a:latin typeface="Times New Roman" panose="02020603050405020304" pitchFamily="18" charset="0"/>
                    <a:cs typeface="Times New Roman" panose="02020603050405020304" pitchFamily="18" charset="0"/>
                  </a:rPr>
                  <a:t>fixed</a:t>
                </a:r>
                <a:r>
                  <a:rPr lang="en-US" altLang="ko-KR" sz="2400" b="1" dirty="0">
                    <a:latin typeface="Times New Roman" panose="02020603050405020304" pitchFamily="18" charset="0"/>
                    <a:cs typeface="Times New Roman" panose="02020603050405020304" pitchFamily="18" charset="0"/>
                  </a:rPr>
                  <a:t>,</a:t>
                </a:r>
              </a:p>
              <a:p>
                <a:pPr>
                  <a:buNone/>
                </a:pPr>
                <a:r>
                  <a:rPr lang="ko-KR" altLang="ko-KR" sz="2400" b="1" dirty="0" err="1">
                    <a:latin typeface="Times New Roman" panose="02020603050405020304" pitchFamily="18" charset="0"/>
                    <a:cs typeface="Times New Roman" panose="02020603050405020304" pitchFamily="18" charset="0"/>
                  </a:rPr>
                  <a:t>projectile</a:t>
                </a:r>
                <a:r>
                  <a:rPr lang="ko-KR" altLang="ko-KR" sz="2400" b="1" dirty="0">
                    <a:latin typeface="Times New Roman" panose="02020603050405020304" pitchFamily="18" charset="0"/>
                    <a:cs typeface="Times New Roman" panose="02020603050405020304" pitchFamily="18" charset="0"/>
                  </a:rPr>
                  <a:t> </a:t>
                </a:r>
                <a:r>
                  <a:rPr lang="ko-KR" altLang="ko-KR" sz="2400" b="1" dirty="0" err="1">
                    <a:latin typeface="Times New Roman" panose="02020603050405020304" pitchFamily="18" charset="0"/>
                    <a:cs typeface="Times New Roman" panose="02020603050405020304" pitchFamily="18" charset="0"/>
                  </a:rPr>
                  <a:t>spin</a:t>
                </a:r>
                <a:r>
                  <a:rPr lang="ko-KR" altLang="ko-KR" sz="2400" b="1" dirty="0">
                    <a:latin typeface="Times New Roman" panose="02020603050405020304" pitchFamily="18" charset="0"/>
                    <a:cs typeface="Times New Roman" panose="02020603050405020304" pitchFamily="18" charset="0"/>
                  </a:rPr>
                  <a:t> </a:t>
                </a:r>
                <a:r>
                  <a:rPr lang="ko-KR" altLang="ko-KR" sz="2400" b="1" dirty="0" err="1">
                    <a:latin typeface="Times New Roman" panose="02020603050405020304" pitchFamily="18" charset="0"/>
                    <a:cs typeface="Times New Roman" panose="02020603050405020304" pitchFamily="18" charset="0"/>
                  </a:rPr>
                  <a:t>reversed</a:t>
                </a:r>
                <a:r>
                  <a:rPr lang="en-US" altLang="ko-KR" sz="2400" b="1" dirty="0">
                    <a:latin typeface="Times New Roman" panose="02020603050405020304" pitchFamily="18" charset="0"/>
                    <a:cs typeface="Times New Roman" panose="02020603050405020304" pitchFamily="18" charset="0"/>
                  </a:rPr>
                  <a:t> </a:t>
                </a:r>
              </a:p>
              <a:p>
                <a:pPr>
                  <a:buNone/>
                </a:pPr>
                <a:r>
                  <a:rPr lang="en-US" altLang="ko-KR" sz="2400" b="1" dirty="0">
                    <a:latin typeface="Times New Roman" panose="02020603050405020304" pitchFamily="18" charset="0"/>
                    <a:cs typeface="Times New Roman" panose="02020603050405020304" pitchFamily="18" charset="0"/>
                  </a:rPr>
                  <a:t>(</a:t>
                </a:r>
                <a14:m>
                  <m:oMath xmlns:m="http://schemas.openxmlformats.org/officeDocument/2006/math">
                    <m:acc>
                      <m:accPr>
                        <m:chr m:val="̂"/>
                        <m:ctrlPr>
                          <a:rPr lang="en-US" altLang="ko-KR" sz="2400" b="1" i="1" smtClean="0">
                            <a:latin typeface="Cambria Math" panose="02040503050406030204" pitchFamily="18" charset="0"/>
                          </a:rPr>
                        </m:ctrlPr>
                      </m:accPr>
                      <m:e>
                        <m:r>
                          <a:rPr lang="en-US" altLang="ko-KR" sz="2400" b="1" i="1" smtClean="0">
                            <a:latin typeface="Cambria Math" panose="02040503050406030204" pitchFamily="18" charset="0"/>
                          </a:rPr>
                          <m:t>𝑰</m:t>
                        </m:r>
                      </m:e>
                    </m:acc>
                  </m:oMath>
                </a14:m>
                <a:r>
                  <a:rPr lang="en-US" altLang="ko-KR" sz="2400" b="1" dirty="0">
                    <a:latin typeface="Times New Roman" panose="02020603050405020304" pitchFamily="18" charset="0"/>
                    <a:cs typeface="Times New Roman" panose="02020603050405020304" pitchFamily="18" charset="0"/>
                  </a:rPr>
                  <a:t>  fixed</a:t>
                </a:r>
                <a:r>
                  <a:rPr lang="ko-KR" altLang="en-US" sz="2400" b="1"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ko-KR" altLang="en-US" sz="2400" b="1" i="1">
                            <a:latin typeface="Cambria Math" panose="02040503050406030204" pitchFamily="18" charset="0"/>
                          </a:rPr>
                        </m:ctrlPr>
                      </m:sSubPr>
                      <m:e>
                        <m:acc>
                          <m:accPr>
                            <m:chr m:val="̂"/>
                            <m:ctrlPr>
                              <a:rPr lang="ko-KR" altLang="en-US" sz="2400" b="1" i="1">
                                <a:latin typeface="Cambria Math" panose="02040503050406030204" pitchFamily="18" charset="0"/>
                              </a:rPr>
                            </m:ctrlPr>
                          </m:accPr>
                          <m:e>
                            <m:r>
                              <a:rPr lang="ko-KR" altLang="en-US" sz="2400" b="1" i="1" smtClean="0">
                                <a:latin typeface="Cambria Math" panose="02040503050406030204" pitchFamily="18" charset="0"/>
                              </a:rPr>
                              <m:t>𝒔</m:t>
                            </m:r>
                          </m:e>
                        </m:acc>
                      </m:e>
                      <m:sub>
                        <m:r>
                          <a:rPr lang="ko-KR" altLang="en-US" sz="2400" b="1" i="1" smtClean="0">
                            <a:latin typeface="Cambria Math" panose="02040503050406030204" pitchFamily="18" charset="0"/>
                          </a:rPr>
                          <m:t>𝒑</m:t>
                        </m:r>
                      </m:sub>
                    </m:sSub>
                    <m:r>
                      <a:rPr lang="ko-KR" altLang="en-US" sz="2400" b="1" smtClean="0">
                        <a:latin typeface="Cambria Math" panose="02040503050406030204" pitchFamily="18" charset="0"/>
                      </a:rPr>
                      <m:t>→−</m:t>
                    </m:r>
                    <m:sSub>
                      <m:sSubPr>
                        <m:ctrlPr>
                          <a:rPr lang="ko-KR" altLang="en-US" sz="2400" b="1" i="1">
                            <a:latin typeface="Cambria Math" panose="02040503050406030204" pitchFamily="18" charset="0"/>
                          </a:rPr>
                        </m:ctrlPr>
                      </m:sSubPr>
                      <m:e>
                        <m:acc>
                          <m:accPr>
                            <m:chr m:val="̂"/>
                            <m:ctrlPr>
                              <a:rPr lang="ko-KR" altLang="en-US" sz="2400" b="1" i="1">
                                <a:latin typeface="Cambria Math" panose="02040503050406030204" pitchFamily="18" charset="0"/>
                              </a:rPr>
                            </m:ctrlPr>
                          </m:accPr>
                          <m:e>
                            <m:r>
                              <a:rPr lang="ko-KR" altLang="en-US" sz="2400" b="1" i="1" smtClean="0">
                                <a:latin typeface="Cambria Math" panose="02040503050406030204" pitchFamily="18" charset="0"/>
                              </a:rPr>
                              <m:t>𝒔</m:t>
                            </m:r>
                          </m:e>
                        </m:acc>
                      </m:e>
                      <m:sub>
                        <m:r>
                          <a:rPr lang="ko-KR" altLang="en-US" sz="2400" b="1" i="1" smtClean="0">
                            <a:latin typeface="Cambria Math" panose="02040503050406030204" pitchFamily="18" charset="0"/>
                          </a:rPr>
                          <m:t>𝒑</m:t>
                        </m:r>
                      </m:sub>
                    </m:sSub>
                  </m:oMath>
                </a14:m>
                <a:r>
                  <a:rPr lang="en-US" altLang="ko-KR" sz="2400" b="1" dirty="0">
                    <a:latin typeface="Times New Roman" panose="02020603050405020304" pitchFamily="18" charset="0"/>
                    <a:cs typeface="Times New Roman" panose="02020603050405020304" pitchFamily="18" charset="0"/>
                  </a:rPr>
                  <a:t>)</a:t>
                </a:r>
                <a:endParaRPr lang="ko-KR" altLang="en-US" sz="2400" b="1" dirty="0">
                  <a:latin typeface="Times New Roman" panose="02020603050405020304" pitchFamily="18" charset="0"/>
                  <a:cs typeface="Times New Roman" panose="02020603050405020304" pitchFamily="18" charset="0"/>
                </a:endParaRPr>
              </a:p>
            </p:txBody>
          </p:sp>
        </mc:Choice>
        <mc:Fallback>
          <p:sp>
            <p:nvSpPr>
              <p:cNvPr id="78" name="TextBox 77">
                <a:extLst>
                  <a:ext uri="{FF2B5EF4-FFF2-40B4-BE49-F238E27FC236}">
                    <a16:creationId xmlns:a16="http://schemas.microsoft.com/office/drawing/2014/main" id="{2899B8C5-894D-24A2-D7F4-9274752649C8}"/>
                  </a:ext>
                </a:extLst>
              </p:cNvPr>
              <p:cNvSpPr txBox="1">
                <a:spLocks noRot="1" noChangeAspect="1" noMove="1" noResize="1" noEditPoints="1" noAdjustHandles="1" noChangeArrowheads="1" noChangeShapeType="1" noTextEdit="1"/>
              </p:cNvSpPr>
              <p:nvPr/>
            </p:nvSpPr>
            <p:spPr>
              <a:xfrm>
                <a:off x="1051378" y="1186363"/>
                <a:ext cx="3330014" cy="1233415"/>
              </a:xfrm>
              <a:prstGeom prst="rect">
                <a:avLst/>
              </a:prstGeom>
              <a:blipFill>
                <a:blip r:embed="rId11"/>
                <a:stretch>
                  <a:fillRect l="-2742" t="-3960" r="-3291" b="-7921"/>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80" name="TextBox 79">
                <a:extLst>
                  <a:ext uri="{FF2B5EF4-FFF2-40B4-BE49-F238E27FC236}">
                    <a16:creationId xmlns:a16="http://schemas.microsoft.com/office/drawing/2014/main" id="{AAE4EE8B-EE98-C545-FE03-762BCF2454A3}"/>
                  </a:ext>
                </a:extLst>
              </p:cNvPr>
              <p:cNvSpPr txBox="1"/>
              <p:nvPr/>
            </p:nvSpPr>
            <p:spPr>
              <a:xfrm>
                <a:off x="5366650" y="1535147"/>
                <a:ext cx="3863489" cy="410497"/>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ko-KR" altLang="en-US" sz="1800" i="1" smtClean="0">
                              <a:latin typeface="Cambria Math" panose="02040503050406030204" pitchFamily="18" charset="0"/>
                            </a:rPr>
                          </m:ctrlPr>
                        </m:sSubPr>
                        <m:e>
                          <m:r>
                            <a:rPr lang="ko-KR" altLang="en-US" sz="1800" b="0" i="1" smtClean="0">
                              <a:latin typeface="Cambria Math" panose="02040503050406030204" pitchFamily="18" charset="0"/>
                            </a:rPr>
                            <m:t>𝑆</m:t>
                          </m:r>
                        </m:e>
                        <m:sub>
                          <m:r>
                            <a:rPr lang="ko-KR" altLang="en-US" sz="1800" b="0" i="1" smtClean="0">
                              <a:latin typeface="Cambria Math" panose="02040503050406030204" pitchFamily="18" charset="0"/>
                            </a:rPr>
                            <m:t>𝑖𝑘</m:t>
                          </m:r>
                        </m:sub>
                      </m:sSub>
                      <m:r>
                        <a:rPr lang="en-US" altLang="ko-KR" sz="1800" b="0" i="0" smtClean="0">
                          <a:latin typeface="Cambria Math" panose="02040503050406030204" pitchFamily="18" charset="0"/>
                        </a:rPr>
                        <m:t>(</m:t>
                      </m:r>
                      <m:r>
                        <m:rPr>
                          <m:sty m:val="p"/>
                        </m:rPr>
                        <a:rPr lang="en-US" altLang="ko-KR" sz="1800" b="0" i="0" smtClean="0">
                          <a:latin typeface="Cambria Math" panose="02040503050406030204" pitchFamily="18" charset="0"/>
                        </a:rPr>
                        <m:t>I</m:t>
                      </m:r>
                      <m:r>
                        <a:rPr lang="en-US" altLang="ko-KR" sz="1800" b="0" i="0" smtClean="0">
                          <a:latin typeface="Cambria Math" panose="02040503050406030204" pitchFamily="18" charset="0"/>
                        </a:rPr>
                        <m:t>,</m:t>
                      </m:r>
                      <m:r>
                        <a:rPr lang="en-US" altLang="ko-KR" sz="1800" b="1" i="0" smtClean="0">
                          <a:solidFill>
                            <a:srgbClr val="FF0000"/>
                          </a:solidFill>
                          <a:latin typeface="Cambria Math" panose="02040503050406030204" pitchFamily="18" charset="0"/>
                        </a:rPr>
                        <m:t>−</m:t>
                      </m:r>
                      <m:sSub>
                        <m:sSubPr>
                          <m:ctrlPr>
                            <a:rPr lang="en-US" altLang="ko-KR" sz="1800" b="0" i="0" smtClean="0">
                              <a:latin typeface="Cambria Math" panose="02040503050406030204" pitchFamily="18" charset="0"/>
                            </a:rPr>
                          </m:ctrlPr>
                        </m:sSubPr>
                        <m:e>
                          <m:r>
                            <m:rPr>
                              <m:sty m:val="p"/>
                            </m:rPr>
                            <a:rPr lang="en-US" altLang="ko-KR" sz="1800" b="0" i="0" smtClean="0">
                              <a:latin typeface="Cambria Math" panose="02040503050406030204" pitchFamily="18" charset="0"/>
                            </a:rPr>
                            <m:t>s</m:t>
                          </m:r>
                        </m:e>
                        <m:sub>
                          <m:r>
                            <a:rPr lang="en-US" altLang="ko-KR" sz="1800" b="0" i="1" smtClean="0">
                              <a:latin typeface="Cambria Math" panose="02040503050406030204" pitchFamily="18" charset="0"/>
                            </a:rPr>
                            <m:t>𝑝</m:t>
                          </m:r>
                        </m:sub>
                      </m:sSub>
                      <m:r>
                        <a:rPr lang="en-US" altLang="ko-KR" sz="1800" b="0" i="1" smtClean="0">
                          <a:latin typeface="Cambria Math" panose="02040503050406030204" pitchFamily="18" charset="0"/>
                        </a:rPr>
                        <m:t>,</m:t>
                      </m:r>
                      <m:acc>
                        <m:accPr>
                          <m:chr m:val="̂"/>
                          <m:ctrlPr>
                            <a:rPr lang="en-US" altLang="ko-KR" sz="1800" b="0" i="1" smtClean="0">
                              <a:latin typeface="Cambria Math" panose="02040503050406030204" pitchFamily="18" charset="0"/>
                            </a:rPr>
                          </m:ctrlPr>
                        </m:accPr>
                        <m:e>
                          <m:r>
                            <a:rPr lang="en-US" altLang="ko-KR" sz="1800" b="0" i="1" smtClean="0">
                              <a:latin typeface="Cambria Math" panose="02040503050406030204" pitchFamily="18" charset="0"/>
                            </a:rPr>
                            <m:t>𝑅</m:t>
                          </m:r>
                        </m:e>
                      </m:acc>
                      <m:r>
                        <a:rPr lang="en-US" altLang="ko-KR" sz="1800" b="0" i="1" smtClean="0">
                          <a:latin typeface="Cambria Math" panose="02040503050406030204" pitchFamily="18" charset="0"/>
                        </a:rPr>
                        <m:t>)</m:t>
                      </m:r>
                      <m:r>
                        <a:rPr lang="en-US" altLang="ko-KR" sz="1800" b="0" i="0" smtClean="0">
                          <a:latin typeface="Cambria Math" panose="02040503050406030204" pitchFamily="18" charset="0"/>
                        </a:rPr>
                        <m:t>=</m:t>
                      </m:r>
                      <m:r>
                        <a:rPr lang="en-US" altLang="ko-KR" sz="1800" b="1" i="0" smtClean="0">
                          <a:solidFill>
                            <a:srgbClr val="FF0000"/>
                          </a:solidFill>
                          <a:latin typeface="Cambria Math" panose="02040503050406030204" pitchFamily="18" charset="0"/>
                        </a:rPr>
                        <m:t>−</m:t>
                      </m:r>
                      <m:sSub>
                        <m:sSubPr>
                          <m:ctrlPr>
                            <a:rPr lang="ko-KR" altLang="en-US" sz="1800" i="1">
                              <a:latin typeface="Cambria Math" panose="02040503050406030204" pitchFamily="18" charset="0"/>
                            </a:rPr>
                          </m:ctrlPr>
                        </m:sSubPr>
                        <m:e>
                          <m:r>
                            <a:rPr lang="ko-KR" altLang="en-US" sz="1800" b="0" i="1" smtClean="0">
                              <a:latin typeface="Cambria Math" panose="02040503050406030204" pitchFamily="18" charset="0"/>
                            </a:rPr>
                            <m:t>𝑆</m:t>
                          </m:r>
                        </m:e>
                        <m:sub>
                          <m:r>
                            <a:rPr lang="ko-KR" altLang="en-US" sz="1800" b="0" i="1" smtClean="0">
                              <a:latin typeface="Cambria Math" panose="02040503050406030204" pitchFamily="18" charset="0"/>
                            </a:rPr>
                            <m:t>𝑖𝑘</m:t>
                          </m:r>
                        </m:sub>
                      </m:sSub>
                      <m:r>
                        <a:rPr lang="en-US" altLang="ko-KR">
                          <a:latin typeface="Cambria Math" panose="02040503050406030204" pitchFamily="18" charset="0"/>
                        </a:rPr>
                        <m:t>(</m:t>
                      </m:r>
                      <m:r>
                        <m:rPr>
                          <m:sty m:val="p"/>
                        </m:rPr>
                        <a:rPr lang="en-US" altLang="ko-KR">
                          <a:latin typeface="Cambria Math" panose="02040503050406030204" pitchFamily="18" charset="0"/>
                        </a:rPr>
                        <m:t>I</m:t>
                      </m:r>
                      <m:r>
                        <a:rPr lang="en-US" altLang="ko-KR">
                          <a:latin typeface="Cambria Math" panose="02040503050406030204" pitchFamily="18" charset="0"/>
                        </a:rPr>
                        <m:t>,</m:t>
                      </m:r>
                      <m:sSub>
                        <m:sSubPr>
                          <m:ctrlPr>
                            <a:rPr lang="en-US" altLang="ko-KR" i="1">
                              <a:latin typeface="Cambria Math" panose="02040503050406030204" pitchFamily="18" charset="0"/>
                            </a:rPr>
                          </m:ctrlPr>
                        </m:sSubPr>
                        <m:e>
                          <m:r>
                            <m:rPr>
                              <m:sty m:val="p"/>
                            </m:rPr>
                            <a:rPr lang="en-US" altLang="ko-KR">
                              <a:latin typeface="Cambria Math" panose="02040503050406030204" pitchFamily="18" charset="0"/>
                            </a:rPr>
                            <m:t>s</m:t>
                          </m:r>
                        </m:e>
                        <m:sub>
                          <m:r>
                            <a:rPr lang="en-US" altLang="ko-KR" i="1">
                              <a:latin typeface="Cambria Math" panose="02040503050406030204" pitchFamily="18" charset="0"/>
                            </a:rPr>
                            <m:t>𝑝</m:t>
                          </m:r>
                        </m:sub>
                      </m:sSub>
                      <m:r>
                        <a:rPr lang="en-US" altLang="ko-KR" i="1">
                          <a:latin typeface="Cambria Math" panose="02040503050406030204" pitchFamily="18" charset="0"/>
                        </a:rPr>
                        <m:t>,</m:t>
                      </m:r>
                      <m:acc>
                        <m:accPr>
                          <m:chr m:val="̂"/>
                          <m:ctrlPr>
                            <a:rPr lang="en-US" altLang="ko-KR" i="1">
                              <a:latin typeface="Cambria Math" panose="02040503050406030204" pitchFamily="18" charset="0"/>
                            </a:rPr>
                          </m:ctrlPr>
                        </m:accPr>
                        <m:e>
                          <m:r>
                            <a:rPr lang="en-US" altLang="ko-KR" i="1">
                              <a:latin typeface="Cambria Math" panose="02040503050406030204" pitchFamily="18" charset="0"/>
                            </a:rPr>
                            <m:t>𝑅</m:t>
                          </m:r>
                        </m:e>
                      </m:acc>
                      <m:r>
                        <a:rPr lang="en-US" altLang="ko-KR" i="1">
                          <a:latin typeface="Cambria Math" panose="02040503050406030204" pitchFamily="18" charset="0"/>
                        </a:rPr>
                        <m:t>)</m:t>
                      </m:r>
                    </m:oMath>
                  </m:oMathPara>
                </a14:m>
                <a:endParaRPr lang="ko-KR" altLang="en-US" dirty="0"/>
              </a:p>
            </p:txBody>
          </p:sp>
        </mc:Choice>
        <mc:Fallback>
          <p:sp>
            <p:nvSpPr>
              <p:cNvPr id="80" name="TextBox 79">
                <a:extLst>
                  <a:ext uri="{FF2B5EF4-FFF2-40B4-BE49-F238E27FC236}">
                    <a16:creationId xmlns:a16="http://schemas.microsoft.com/office/drawing/2014/main" id="{AAE4EE8B-EE98-C545-FE03-762BCF2454A3}"/>
                  </a:ext>
                </a:extLst>
              </p:cNvPr>
              <p:cNvSpPr txBox="1">
                <a:spLocks noRot="1" noChangeAspect="1" noMove="1" noResize="1" noEditPoints="1" noAdjustHandles="1" noChangeArrowheads="1" noChangeShapeType="1" noTextEdit="1"/>
              </p:cNvSpPr>
              <p:nvPr/>
            </p:nvSpPr>
            <p:spPr>
              <a:xfrm>
                <a:off x="5366650" y="1535147"/>
                <a:ext cx="3863489" cy="410497"/>
              </a:xfrm>
              <a:prstGeom prst="rect">
                <a:avLst/>
              </a:prstGeom>
              <a:blipFill>
                <a:blip r:embed="rId12"/>
                <a:stretch>
                  <a:fillRect b="-5970"/>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3573903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17AE3-F275-7F1A-542D-FC5A074EE31C}"/>
            </a:ext>
          </a:extLst>
        </p:cNvPr>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직사각형 4">
                <a:extLst>
                  <a:ext uri="{FF2B5EF4-FFF2-40B4-BE49-F238E27FC236}">
                    <a16:creationId xmlns:a16="http://schemas.microsoft.com/office/drawing/2014/main" id="{173D9A95-D8EE-BFC1-4733-9BC813E4C536}"/>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dirty="0">
                    <a:latin typeface="Times New Roman" panose="02020603050405020304" pitchFamily="18" charset="0"/>
                    <a:ea typeface="MingLiU" pitchFamily="49" charset="-120"/>
                    <a:cs typeface="Times New Roman" panose="02020603050405020304" pitchFamily="18" charset="0"/>
                  </a:rPr>
                  <a:t>Spin geometry and angular dependence of </a:t>
                </a:r>
                <a14:m>
                  <m:oMath xmlns:m="http://schemas.openxmlformats.org/officeDocument/2006/math">
                    <m:sSub>
                      <m:sSubPr>
                        <m:ctrlPr>
                          <a:rPr lang="en-US" altLang="ko-KR" b="1" i="1" smtClean="0">
                            <a:latin typeface="Cambria Math" panose="02040503050406030204" pitchFamily="18" charset="0"/>
                            <a:ea typeface="MingLiU" pitchFamily="49" charset="-120"/>
                            <a:cs typeface="Times New Roman" panose="02020603050405020304" pitchFamily="18" charset="0"/>
                          </a:rPr>
                        </m:ctrlPr>
                      </m:sSubPr>
                      <m:e>
                        <m:r>
                          <a:rPr lang="en-US" altLang="ko-KR" b="1" i="1" smtClean="0">
                            <a:latin typeface="Cambria Math" panose="02040503050406030204" pitchFamily="18" charset="0"/>
                            <a:ea typeface="MingLiU" pitchFamily="49" charset="-120"/>
                            <a:cs typeface="Times New Roman" panose="02020603050405020304" pitchFamily="18" charset="0"/>
                          </a:rPr>
                          <m:t>𝑺</m:t>
                        </m:r>
                      </m:e>
                      <m:sub>
                        <m:r>
                          <a:rPr lang="en-US" altLang="ko-KR" b="1" i="1" smtClean="0">
                            <a:latin typeface="Cambria Math" panose="02040503050406030204" pitchFamily="18" charset="0"/>
                            <a:ea typeface="MingLiU" pitchFamily="49" charset="-120"/>
                            <a:cs typeface="Times New Roman" panose="02020603050405020304" pitchFamily="18" charset="0"/>
                          </a:rPr>
                          <m:t>𝒊𝒌</m:t>
                        </m:r>
                      </m:sub>
                    </m:sSub>
                  </m:oMath>
                </a14:m>
                <a:endParaRPr lang="ko-KR" altLang="en-US" dirty="0">
                  <a:latin typeface="Times New Roman" panose="02020603050405020304" pitchFamily="18" charset="0"/>
                  <a:cs typeface="Times New Roman" panose="02020603050405020304" pitchFamily="18" charset="0"/>
                </a:endParaRPr>
              </a:p>
            </p:txBody>
          </p:sp>
        </mc:Choice>
        <mc:Fallback>
          <p:sp>
            <p:nvSpPr>
              <p:cNvPr id="5" name="직사각형 4">
                <a:extLst>
                  <a:ext uri="{FF2B5EF4-FFF2-40B4-BE49-F238E27FC236}">
                    <a16:creationId xmlns:a16="http://schemas.microsoft.com/office/drawing/2014/main" id="{173D9A95-D8EE-BFC1-4733-9BC813E4C536}"/>
                  </a:ext>
                </a:extLst>
              </p:cNvPr>
              <p:cNvSpPr>
                <a:spLocks noRot="1" noChangeAspect="1" noMove="1" noResize="1" noEditPoints="1" noAdjustHandles="1" noChangeArrowheads="1" noChangeShapeType="1" noTextEdit="1"/>
              </p:cNvSpPr>
              <p:nvPr/>
            </p:nvSpPr>
            <p:spPr>
              <a:xfrm>
                <a:off x="0" y="476672"/>
                <a:ext cx="5940152" cy="432048"/>
              </a:xfrm>
              <a:prstGeom prst="rect">
                <a:avLst/>
              </a:prstGeom>
              <a:blipFill>
                <a:blip r:embed="rId2"/>
                <a:stretch>
                  <a:fillRect l="-821" b="-15493"/>
                </a:stretch>
              </a:blipFill>
              <a:ln>
                <a:noFill/>
              </a:ln>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215EA89B-9F02-0222-ED3F-03047039EF74}"/>
                  </a:ext>
                </a:extLst>
              </p:cNvPr>
              <p:cNvSpPr txBox="1"/>
              <p:nvPr/>
            </p:nvSpPr>
            <p:spPr>
              <a:xfrm>
                <a:off x="139551" y="3771787"/>
                <a:ext cx="7890589" cy="2275944"/>
              </a:xfrm>
              <a:prstGeom prst="rect">
                <a:avLst/>
              </a:prstGeom>
              <a:noFill/>
            </p:spPr>
            <p:txBody>
              <a:bodyPr wrap="square" rtlCol="0">
                <a:spAutoFit/>
              </a:bodyPr>
              <a:lstStyle/>
              <a:p>
                <a:r>
                  <a:rPr lang="en-US" altLang="ko-KR" sz="1600" dirty="0">
                    <a:latin typeface="Times New Roman" panose="02020603050405020304" pitchFamily="18" charset="0"/>
                    <a:cs typeface="Times New Roman" panose="02020603050405020304" pitchFamily="18" charset="0"/>
                  </a:rPr>
                  <a:t>The angle </a:t>
                </a:r>
                <a14:m>
                  <m:oMath xmlns:m="http://schemas.openxmlformats.org/officeDocument/2006/math">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𝜃</m:t>
                        </m:r>
                      </m:e>
                      <m:sub>
                        <m:r>
                          <a:rPr lang="en-US" altLang="ko-KR" sz="1600" b="0" i="1" smtClean="0">
                            <a:latin typeface="Cambria Math" panose="02040503050406030204" pitchFamily="18" charset="0"/>
                          </a:rPr>
                          <m:t>𝑏</m:t>
                        </m:r>
                      </m:sub>
                    </m:sSub>
                  </m:oMath>
                </a14:m>
                <a:r>
                  <a:rPr lang="ko-KR" altLang="en-US" sz="1600" dirty="0">
                    <a:latin typeface="Times New Roman" panose="02020603050405020304" pitchFamily="18" charset="0"/>
                    <a:cs typeface="Times New Roman" panose="02020603050405020304" pitchFamily="18" charset="0"/>
                  </a:rPr>
                  <a:t> </a:t>
                </a:r>
                <a:r>
                  <a:rPr lang="en-US" altLang="ko-KR" sz="1600" dirty="0">
                    <a:latin typeface="Times New Roman" panose="02020603050405020304" pitchFamily="18" charset="0"/>
                    <a:cs typeface="Times New Roman" panose="02020603050405020304" pitchFamily="18" charset="0"/>
                  </a:rPr>
                  <a:t>and </a:t>
                </a:r>
                <a14:m>
                  <m:oMath xmlns:m="http://schemas.openxmlformats.org/officeDocument/2006/math">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𝜃</m:t>
                        </m:r>
                      </m:e>
                      <m:sub>
                        <m:r>
                          <a:rPr lang="en-US" altLang="ko-KR" sz="1600" b="0" i="1" smtClean="0">
                            <a:latin typeface="Cambria Math" panose="02040503050406030204" pitchFamily="18" charset="0"/>
                          </a:rPr>
                          <m:t>𝑡</m:t>
                        </m:r>
                      </m:sub>
                    </m:sSub>
                  </m:oMath>
                </a14:m>
                <a:r>
                  <a:rPr lang="ko-KR" altLang="en-US" sz="1600" dirty="0">
                    <a:latin typeface="Times New Roman" panose="02020603050405020304" pitchFamily="18" charset="0"/>
                    <a:cs typeface="Times New Roman" panose="02020603050405020304" pitchFamily="18" charset="0"/>
                  </a:rPr>
                  <a:t> </a:t>
                </a:r>
                <a:r>
                  <a:rPr lang="en-US" altLang="ko-KR" sz="1600" dirty="0">
                    <a:latin typeface="Times New Roman" panose="02020603050405020304" pitchFamily="18" charset="0"/>
                    <a:cs typeface="Times New Roman" panose="02020603050405020304" pitchFamily="18" charset="0"/>
                  </a:rPr>
                  <a:t>are related to the spin directions by</a:t>
                </a:r>
              </a:p>
              <a:p>
                <a:endParaRPr lang="en-US" altLang="ko-KR" sz="1600"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acc>
                        <m:accPr>
                          <m:chr m:val="̂"/>
                          <m:ctrlPr>
                            <a:rPr lang="en-US" altLang="ko-KR" b="0" i="1" smtClean="0">
                              <a:latin typeface="Cambria Math" panose="02040503050406030204" pitchFamily="18" charset="0"/>
                            </a:rPr>
                          </m:ctrlPr>
                        </m:accPr>
                        <m:e>
                          <m:r>
                            <a:rPr lang="en-US" altLang="ko-KR" b="0" i="1" smtClean="0">
                              <a:latin typeface="Cambria Math" panose="02040503050406030204" pitchFamily="18" charset="0"/>
                            </a:rPr>
                            <m:t>𝐼</m:t>
                          </m:r>
                        </m:e>
                      </m:acc>
                      <m:r>
                        <a:rPr lang="en-US" altLang="ko-KR" b="0" i="1" dirty="0" smtClean="0">
                          <a:latin typeface="Cambria Math" panose="02040503050406030204" pitchFamily="18" charset="0"/>
                        </a:rPr>
                        <m:t>∙</m:t>
                      </m:r>
                      <m:acc>
                        <m:accPr>
                          <m:chr m:val="̂"/>
                          <m:ctrlPr>
                            <a:rPr lang="en-US" altLang="ko-KR" b="0" i="1" dirty="0" smtClean="0">
                              <a:latin typeface="Cambria Math" panose="02040503050406030204" pitchFamily="18" charset="0"/>
                            </a:rPr>
                          </m:ctrlPr>
                        </m:accPr>
                        <m:e>
                          <m:r>
                            <a:rPr lang="en-US" altLang="ko-KR" b="0" i="1" dirty="0" smtClean="0">
                              <a:latin typeface="Cambria Math" panose="02040503050406030204" pitchFamily="18" charset="0"/>
                            </a:rPr>
                            <m:t>𝑟</m:t>
                          </m:r>
                        </m:e>
                      </m:acc>
                      <m:r>
                        <a:rPr lang="en-US" altLang="ko-KR" b="0" i="1" dirty="0" smtClean="0">
                          <a:latin typeface="Cambria Math" panose="02040503050406030204" pitchFamily="18" charset="0"/>
                        </a:rPr>
                        <m:t>=</m:t>
                      </m:r>
                      <m:func>
                        <m:funcPr>
                          <m:ctrlPr>
                            <a:rPr lang="en-US" altLang="ko-KR" b="0" i="1" dirty="0" smtClean="0">
                              <a:latin typeface="Cambria Math" panose="02040503050406030204" pitchFamily="18" charset="0"/>
                            </a:rPr>
                          </m:ctrlPr>
                        </m:funcPr>
                        <m:fName>
                          <m:r>
                            <a:rPr lang="en-US" altLang="ko-KR" b="0" i="1" dirty="0" smtClean="0">
                              <a:latin typeface="Cambria Math" panose="02040503050406030204" pitchFamily="18" charset="0"/>
                            </a:rPr>
                            <m:t>𝑐𝑜𝑠</m:t>
                          </m:r>
                        </m:fName>
                        <m:e>
                          <m:sSub>
                            <m:sSubPr>
                              <m:ctrlPr>
                                <a:rPr lang="en-US" altLang="ko-KR" b="0" i="1" dirty="0" smtClean="0">
                                  <a:latin typeface="Cambria Math" panose="02040503050406030204" pitchFamily="18" charset="0"/>
                                </a:rPr>
                              </m:ctrlPr>
                            </m:sSubPr>
                            <m:e>
                              <m:r>
                                <a:rPr lang="en-US" altLang="ko-KR" b="0" i="1" dirty="0" smtClean="0">
                                  <a:latin typeface="Cambria Math" panose="02040503050406030204" pitchFamily="18" charset="0"/>
                                </a:rPr>
                                <m:t>𝜃</m:t>
                              </m:r>
                            </m:e>
                            <m:sub>
                              <m:r>
                                <a:rPr lang="en-US" altLang="ko-KR" b="0" i="1" dirty="0" smtClean="0">
                                  <a:latin typeface="Cambria Math" panose="02040503050406030204" pitchFamily="18" charset="0"/>
                                </a:rPr>
                                <m:t>𝑡</m:t>
                              </m:r>
                            </m:sub>
                          </m:sSub>
                        </m:e>
                      </m:func>
                      <m:r>
                        <a:rPr lang="en-US" altLang="ko-KR" b="0" i="1" dirty="0" smtClean="0">
                          <a:latin typeface="Cambria Math" panose="02040503050406030204" pitchFamily="18" charset="0"/>
                        </a:rPr>
                        <m:t>,  </m:t>
                      </m:r>
                      <m:sSub>
                        <m:sSubPr>
                          <m:ctrlPr>
                            <a:rPr lang="en-US" altLang="ko-KR" b="0" i="1" dirty="0" smtClean="0">
                              <a:latin typeface="Cambria Math" panose="02040503050406030204" pitchFamily="18" charset="0"/>
                            </a:rPr>
                          </m:ctrlPr>
                        </m:sSubPr>
                        <m:e>
                          <m:acc>
                            <m:accPr>
                              <m:chr m:val="̂"/>
                              <m:ctrlPr>
                                <a:rPr lang="en-US" altLang="ko-KR" b="0" i="1" dirty="0" smtClean="0">
                                  <a:latin typeface="Cambria Math" panose="02040503050406030204" pitchFamily="18" charset="0"/>
                                </a:rPr>
                              </m:ctrlPr>
                            </m:accPr>
                            <m:e>
                              <m:r>
                                <a:rPr lang="en-US" altLang="ko-KR" b="0" i="1" dirty="0" smtClean="0">
                                  <a:latin typeface="Cambria Math" panose="02040503050406030204" pitchFamily="18" charset="0"/>
                                </a:rPr>
                                <m:t>𝑠</m:t>
                              </m:r>
                            </m:e>
                          </m:acc>
                        </m:e>
                        <m:sub>
                          <m:r>
                            <a:rPr lang="en-US" altLang="ko-KR" b="0" i="1" dirty="0" smtClean="0">
                              <a:latin typeface="Cambria Math" panose="02040503050406030204" pitchFamily="18" charset="0"/>
                            </a:rPr>
                            <m:t>𝑝</m:t>
                          </m:r>
                        </m:sub>
                      </m:sSub>
                      <m:r>
                        <a:rPr lang="en-US" altLang="ko-KR" b="0" i="1" dirty="0" smtClean="0">
                          <a:latin typeface="Cambria Math" panose="02040503050406030204" pitchFamily="18" charset="0"/>
                        </a:rPr>
                        <m:t>∙</m:t>
                      </m:r>
                      <m:acc>
                        <m:accPr>
                          <m:chr m:val="̂"/>
                          <m:ctrlPr>
                            <a:rPr lang="en-US" altLang="ko-KR" b="0" i="1" dirty="0" smtClean="0">
                              <a:latin typeface="Cambria Math" panose="02040503050406030204" pitchFamily="18" charset="0"/>
                            </a:rPr>
                          </m:ctrlPr>
                        </m:accPr>
                        <m:e>
                          <m:r>
                            <a:rPr lang="en-US" altLang="ko-KR" b="0" i="1" dirty="0" smtClean="0">
                              <a:latin typeface="Cambria Math" panose="02040503050406030204" pitchFamily="18" charset="0"/>
                            </a:rPr>
                            <m:t>𝑟</m:t>
                          </m:r>
                        </m:e>
                      </m:acc>
                      <m:r>
                        <a:rPr lang="en-US" altLang="ko-KR" b="0" i="1" dirty="0" smtClean="0">
                          <a:latin typeface="Cambria Math" panose="02040503050406030204" pitchFamily="18" charset="0"/>
                        </a:rPr>
                        <m:t>=</m:t>
                      </m:r>
                      <m:r>
                        <a:rPr lang="en-US" altLang="ko-KR" b="0" i="1" dirty="0" smtClean="0">
                          <a:latin typeface="Cambria Math" panose="02040503050406030204" pitchFamily="18" charset="0"/>
                        </a:rPr>
                        <m:t>𝑐𝑜𝑠</m:t>
                      </m:r>
                      <m:sSub>
                        <m:sSubPr>
                          <m:ctrlPr>
                            <a:rPr lang="en-US" altLang="ko-KR" b="0" i="1" dirty="0" smtClean="0">
                              <a:latin typeface="Cambria Math" panose="02040503050406030204" pitchFamily="18" charset="0"/>
                            </a:rPr>
                          </m:ctrlPr>
                        </m:sSubPr>
                        <m:e>
                          <m:r>
                            <a:rPr lang="en-US" altLang="ko-KR" b="0" i="1" dirty="0" smtClean="0">
                              <a:latin typeface="Cambria Math" panose="02040503050406030204" pitchFamily="18" charset="0"/>
                            </a:rPr>
                            <m:t>𝜃</m:t>
                          </m:r>
                        </m:e>
                        <m:sub>
                          <m:r>
                            <a:rPr lang="en-US" altLang="ko-KR" b="0" i="1" dirty="0" smtClean="0">
                              <a:latin typeface="Cambria Math" panose="02040503050406030204" pitchFamily="18" charset="0"/>
                            </a:rPr>
                            <m:t>𝑏</m:t>
                          </m:r>
                        </m:sub>
                      </m:sSub>
                      <m:r>
                        <a:rPr lang="en-US" altLang="ko-KR" b="0" i="1" dirty="0" smtClean="0">
                          <a:latin typeface="Cambria Math" panose="02040503050406030204" pitchFamily="18" charset="0"/>
                        </a:rPr>
                        <m:t>,  </m:t>
                      </m:r>
                      <m:acc>
                        <m:accPr>
                          <m:chr m:val="̂"/>
                          <m:ctrlPr>
                            <a:rPr lang="en-US" altLang="ko-KR" b="0" i="1" dirty="0" smtClean="0">
                              <a:latin typeface="Cambria Math" panose="02040503050406030204" pitchFamily="18" charset="0"/>
                            </a:rPr>
                          </m:ctrlPr>
                        </m:accPr>
                        <m:e>
                          <m:r>
                            <a:rPr lang="en-US" altLang="ko-KR" b="0" i="1" dirty="0" smtClean="0">
                              <a:latin typeface="Cambria Math" panose="02040503050406030204" pitchFamily="18" charset="0"/>
                            </a:rPr>
                            <m:t>𝐼</m:t>
                          </m:r>
                        </m:e>
                      </m:acc>
                      <m:r>
                        <a:rPr lang="en-US" altLang="ko-KR" b="0" i="1" dirty="0" smtClean="0">
                          <a:latin typeface="Cambria Math" panose="02040503050406030204" pitchFamily="18" charset="0"/>
                        </a:rPr>
                        <m:t>∙</m:t>
                      </m:r>
                      <m:sSub>
                        <m:sSubPr>
                          <m:ctrlPr>
                            <a:rPr lang="en-US" altLang="ko-KR" b="0" i="1" dirty="0" smtClean="0">
                              <a:latin typeface="Cambria Math" panose="02040503050406030204" pitchFamily="18" charset="0"/>
                            </a:rPr>
                          </m:ctrlPr>
                        </m:sSubPr>
                        <m:e>
                          <m:acc>
                            <m:accPr>
                              <m:chr m:val="̂"/>
                              <m:ctrlPr>
                                <a:rPr lang="en-US" altLang="ko-KR" b="0" i="1" dirty="0" smtClean="0">
                                  <a:latin typeface="Cambria Math" panose="02040503050406030204" pitchFamily="18" charset="0"/>
                                </a:rPr>
                              </m:ctrlPr>
                            </m:accPr>
                            <m:e>
                              <m:r>
                                <a:rPr lang="en-US" altLang="ko-KR" b="0" i="1" dirty="0" smtClean="0">
                                  <a:latin typeface="Cambria Math" panose="02040503050406030204" pitchFamily="18" charset="0"/>
                                </a:rPr>
                                <m:t>𝑠</m:t>
                              </m:r>
                            </m:e>
                          </m:acc>
                        </m:e>
                        <m:sub>
                          <m:r>
                            <a:rPr lang="en-US" altLang="ko-KR" b="0" i="1" dirty="0" smtClean="0">
                              <a:latin typeface="Cambria Math" panose="02040503050406030204" pitchFamily="18" charset="0"/>
                            </a:rPr>
                            <m:t>𝑝</m:t>
                          </m:r>
                        </m:sub>
                      </m:sSub>
                      <m:r>
                        <a:rPr lang="en-US" altLang="ko-KR" b="0" i="1" dirty="0" smtClean="0">
                          <a:latin typeface="Cambria Math" panose="02040503050406030204" pitchFamily="18" charset="0"/>
                        </a:rPr>
                        <m:t>=</m:t>
                      </m:r>
                      <m:r>
                        <a:rPr lang="en-US" altLang="ko-KR" b="0" i="1" dirty="0" smtClean="0">
                          <a:latin typeface="Cambria Math" panose="02040503050406030204" pitchFamily="18" charset="0"/>
                        </a:rPr>
                        <m:t>𝑐𝑜𝑠</m:t>
                      </m:r>
                      <m:r>
                        <a:rPr lang="en-US" altLang="ko-KR" b="0" i="1" dirty="0" smtClean="0">
                          <a:latin typeface="Cambria Math" panose="02040503050406030204" pitchFamily="18" charset="0"/>
                        </a:rPr>
                        <m:t>⁡(</m:t>
                      </m:r>
                      <m:sSub>
                        <m:sSubPr>
                          <m:ctrlPr>
                            <a:rPr lang="en-US" altLang="ko-KR" b="0" i="1" dirty="0" smtClean="0">
                              <a:latin typeface="Cambria Math" panose="02040503050406030204" pitchFamily="18" charset="0"/>
                            </a:rPr>
                          </m:ctrlPr>
                        </m:sSubPr>
                        <m:e>
                          <m:r>
                            <a:rPr lang="en-US" altLang="ko-KR" b="0" i="1" dirty="0" smtClean="0">
                              <a:latin typeface="Cambria Math" panose="02040503050406030204" pitchFamily="18" charset="0"/>
                            </a:rPr>
                            <m:t>𝜃</m:t>
                          </m:r>
                        </m:e>
                        <m:sub>
                          <m:r>
                            <a:rPr lang="en-US" altLang="ko-KR" b="0" i="1" dirty="0" smtClean="0">
                              <a:latin typeface="Cambria Math" panose="02040503050406030204" pitchFamily="18" charset="0"/>
                            </a:rPr>
                            <m:t>𝑡</m:t>
                          </m:r>
                        </m:sub>
                      </m:sSub>
                      <m:r>
                        <a:rPr lang="en-US" altLang="ko-KR" b="0" i="1" dirty="0" smtClean="0">
                          <a:latin typeface="Cambria Math" panose="02040503050406030204" pitchFamily="18" charset="0"/>
                        </a:rPr>
                        <m:t>−</m:t>
                      </m:r>
                      <m:sSub>
                        <m:sSubPr>
                          <m:ctrlPr>
                            <a:rPr lang="en-US" altLang="ko-KR" b="0" i="1" dirty="0" smtClean="0">
                              <a:latin typeface="Cambria Math" panose="02040503050406030204" pitchFamily="18" charset="0"/>
                            </a:rPr>
                          </m:ctrlPr>
                        </m:sSubPr>
                        <m:e>
                          <m:r>
                            <a:rPr lang="en-US" altLang="ko-KR" b="0" i="1" dirty="0" smtClean="0">
                              <a:latin typeface="Cambria Math" panose="02040503050406030204" pitchFamily="18" charset="0"/>
                            </a:rPr>
                            <m:t>𝜃</m:t>
                          </m:r>
                        </m:e>
                        <m:sub>
                          <m:r>
                            <a:rPr lang="en-US" altLang="ko-KR" b="0" i="1" dirty="0" smtClean="0">
                              <a:latin typeface="Cambria Math" panose="02040503050406030204" pitchFamily="18" charset="0"/>
                            </a:rPr>
                            <m:t>𝑏</m:t>
                          </m:r>
                        </m:sub>
                      </m:sSub>
                      <m:r>
                        <a:rPr lang="en-US" altLang="ko-KR" b="0" i="1" dirty="0" smtClean="0">
                          <a:latin typeface="Cambria Math" panose="02040503050406030204" pitchFamily="18" charset="0"/>
                        </a:rPr>
                        <m:t>)</m:t>
                      </m:r>
                    </m:oMath>
                  </m:oMathPara>
                </a14:m>
                <a:endParaRPr lang="en-US" altLang="ko-KR" sz="1600" dirty="0">
                  <a:latin typeface="Times New Roman" panose="02020603050405020304" pitchFamily="18" charset="0"/>
                  <a:cs typeface="Times New Roman" panose="02020603050405020304" pitchFamily="18" charset="0"/>
                </a:endParaRPr>
              </a:p>
              <a:p>
                <a:r>
                  <a:rPr lang="en-US" altLang="ko-KR" sz="1600" dirty="0">
                    <a:latin typeface="Times New Roman" panose="02020603050405020304" pitchFamily="18" charset="0"/>
                    <a:cs typeface="Times New Roman" panose="02020603050405020304" pitchFamily="18" charset="0"/>
                  </a:rPr>
                  <a:t>In the limit of large </a:t>
                </a:r>
                <a14:m>
                  <m:oMath xmlns:m="http://schemas.openxmlformats.org/officeDocument/2006/math">
                    <m:r>
                      <a:rPr lang="en-US" altLang="ko-KR" sz="1600" b="0" i="1" smtClean="0">
                        <a:latin typeface="Cambria Math" panose="02040503050406030204" pitchFamily="18" charset="0"/>
                      </a:rPr>
                      <m:t>𝐼</m:t>
                    </m:r>
                  </m:oMath>
                </a14:m>
                <a:r>
                  <a:rPr lang="en-US" altLang="ko-KR" sz="1600" dirty="0">
                    <a:latin typeface="Times New Roman" panose="02020603050405020304" pitchFamily="18" charset="0"/>
                    <a:cs typeface="Times New Roman" panose="02020603050405020304" pitchFamily="18" charset="0"/>
                  </a:rPr>
                  <a:t>, the </a:t>
                </a:r>
                <a14:m>
                  <m:oMath xmlns:m="http://schemas.openxmlformats.org/officeDocument/2006/math">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𝑆</m:t>
                        </m:r>
                      </m:e>
                      <m:sub>
                        <m:r>
                          <a:rPr lang="en-US" altLang="ko-KR" sz="1600" b="0" i="1" smtClean="0">
                            <a:latin typeface="Cambria Math" panose="02040503050406030204" pitchFamily="18" charset="0"/>
                          </a:rPr>
                          <m:t>𝑖𝑘</m:t>
                        </m:r>
                      </m:sub>
                    </m:sSub>
                  </m:oMath>
                </a14:m>
                <a:r>
                  <a:rPr lang="en-US" altLang="ko-KR" sz="1600" dirty="0">
                    <a:latin typeface="Times New Roman" panose="02020603050405020304" pitchFamily="18" charset="0"/>
                    <a:cs typeface="Times New Roman" panose="02020603050405020304" pitchFamily="18" charset="0"/>
                  </a:rPr>
                  <a:t> operators reduce to</a:t>
                </a:r>
              </a:p>
              <a:p>
                <a:pPr marL="285750" indent="-285750">
                  <a:lnSpc>
                    <a:spcPct val="120000"/>
                  </a:lnSpc>
                  <a:buFont typeface="Arial" panose="020B0604020202020204" pitchFamily="34" charset="0"/>
                  <a:buChar char="•"/>
                </a:pPr>
                <a14:m>
                  <m:oMath xmlns:m="http://schemas.openxmlformats.org/officeDocument/2006/math">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𝑆</m:t>
                        </m:r>
                      </m:e>
                      <m:sub>
                        <m:r>
                          <a:rPr lang="en-US" altLang="ko-KR" sz="1600" b="0" i="1" smtClean="0">
                            <a:latin typeface="Cambria Math" panose="02040503050406030204" pitchFamily="18" charset="0"/>
                          </a:rPr>
                          <m:t>10</m:t>
                        </m:r>
                      </m:sub>
                    </m:sSub>
                    <m:r>
                      <a:rPr lang="en-US" altLang="ko-KR" sz="1600" b="0" i="1" smtClean="0">
                        <a:latin typeface="Cambria Math" panose="02040503050406030204" pitchFamily="18" charset="0"/>
                      </a:rPr>
                      <m:t> ~ </m:t>
                    </m:r>
                    <m:r>
                      <a:rPr lang="en-US" altLang="ko-KR" sz="1600" b="0" i="1" smtClean="0">
                        <a:latin typeface="Cambria Math" panose="02040503050406030204" pitchFamily="18" charset="0"/>
                      </a:rPr>
                      <m:t>𝑐𝑜𝑠</m:t>
                    </m:r>
                    <m:r>
                      <a:rPr lang="en-US" altLang="ko-KR" sz="1600" b="0" i="1" smtClean="0">
                        <a:latin typeface="Cambria Math" panose="02040503050406030204" pitchFamily="18" charset="0"/>
                      </a:rPr>
                      <m:t>⁡(</m:t>
                    </m:r>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𝜃</m:t>
                        </m:r>
                      </m:e>
                      <m:sub>
                        <m:r>
                          <a:rPr lang="en-US" altLang="ko-KR" sz="1600" b="0" i="1" smtClean="0">
                            <a:latin typeface="Cambria Math" panose="02040503050406030204" pitchFamily="18" charset="0"/>
                          </a:rPr>
                          <m:t>𝑡</m:t>
                        </m:r>
                      </m:sub>
                    </m:sSub>
                    <m:r>
                      <a:rPr lang="en-US" altLang="ko-KR" sz="1600" b="0" i="1" smtClean="0">
                        <a:latin typeface="Cambria Math" panose="02040503050406030204" pitchFamily="18" charset="0"/>
                      </a:rPr>
                      <m:t>−</m:t>
                    </m:r>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𝜃</m:t>
                        </m:r>
                      </m:e>
                      <m:sub>
                        <m:r>
                          <a:rPr lang="en-US" altLang="ko-KR" sz="1600" b="0" i="1" smtClean="0">
                            <a:latin typeface="Cambria Math" panose="02040503050406030204" pitchFamily="18" charset="0"/>
                          </a:rPr>
                          <m:t>𝑏</m:t>
                        </m:r>
                      </m:sub>
                    </m:sSub>
                    <m:r>
                      <a:rPr lang="en-US" altLang="ko-KR" sz="1600" b="0" i="1" smtClean="0">
                        <a:latin typeface="Cambria Math" panose="02040503050406030204" pitchFamily="18" charset="0"/>
                      </a:rPr>
                      <m:t>)</m:t>
                    </m:r>
                  </m:oMath>
                </a14:m>
                <a:endParaRPr lang="en-US" altLang="ko-KR" sz="1600" i="1" dirty="0">
                  <a:latin typeface="Times New Roman" panose="02020603050405020304" pitchFamily="18" charset="0"/>
                  <a:cs typeface="Times New Roman" panose="02020603050405020304" pitchFamily="18" charset="0"/>
                </a:endParaRPr>
              </a:p>
              <a:p>
                <a:pPr marL="285750" indent="-285750">
                  <a:lnSpc>
                    <a:spcPct val="120000"/>
                  </a:lnSpc>
                  <a:buFont typeface="Arial" panose="020B0604020202020204" pitchFamily="34" charset="0"/>
                  <a:buChar char="•"/>
                </a:pPr>
                <a14:m>
                  <m:oMath xmlns:m="http://schemas.openxmlformats.org/officeDocument/2006/math">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𝑆</m:t>
                        </m:r>
                      </m:e>
                      <m:sub>
                        <m:r>
                          <a:rPr lang="en-US" altLang="ko-KR" sz="1600" i="1">
                            <a:latin typeface="Cambria Math" panose="02040503050406030204" pitchFamily="18" charset="0"/>
                          </a:rPr>
                          <m:t>1</m:t>
                        </m:r>
                        <m:r>
                          <a:rPr lang="en-US" altLang="ko-KR" sz="1600" b="0" i="1" smtClean="0">
                            <a:latin typeface="Cambria Math" panose="02040503050406030204" pitchFamily="18" charset="0"/>
                          </a:rPr>
                          <m:t>2</m:t>
                        </m:r>
                      </m:sub>
                    </m:sSub>
                    <m:r>
                      <a:rPr lang="en-US" altLang="ko-KR" sz="1600" i="1">
                        <a:latin typeface="Cambria Math" panose="02040503050406030204" pitchFamily="18" charset="0"/>
                      </a:rPr>
                      <m:t> ~ </m:t>
                    </m:r>
                    <m:r>
                      <a:rPr lang="en-US" altLang="ko-KR" sz="1600" b="0" i="1" smtClean="0">
                        <a:latin typeface="Cambria Math" panose="02040503050406030204" pitchFamily="18" charset="0"/>
                      </a:rPr>
                      <m:t>1/2[</m:t>
                    </m:r>
                    <m:r>
                      <a:rPr lang="en-US" altLang="ko-KR" sz="1600" b="0" i="1" smtClean="0">
                        <a:latin typeface="Cambria Math" panose="02040503050406030204" pitchFamily="18" charset="0"/>
                      </a:rPr>
                      <m:t>3</m:t>
                    </m:r>
                    <m:r>
                      <a:rPr lang="en-US" altLang="ko-KR" sz="1600" b="0" i="1" smtClean="0">
                        <a:latin typeface="Cambria Math" panose="02040503050406030204" pitchFamily="18" charset="0"/>
                      </a:rPr>
                      <m:t>𝑐𝑜𝑠</m:t>
                    </m:r>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𝜃</m:t>
                        </m:r>
                      </m:e>
                      <m:sub>
                        <m:r>
                          <a:rPr lang="en-US" altLang="ko-KR" sz="1600" b="0" i="1" smtClean="0">
                            <a:latin typeface="Cambria Math" panose="02040503050406030204" pitchFamily="18" charset="0"/>
                          </a:rPr>
                          <m:t>𝑏</m:t>
                        </m:r>
                      </m:sub>
                    </m:sSub>
                    <m:r>
                      <a:rPr lang="en-US" altLang="ko-KR" sz="1600" b="0" i="1" smtClean="0">
                        <a:latin typeface="Cambria Math" panose="02040503050406030204" pitchFamily="18" charset="0"/>
                      </a:rPr>
                      <m:t>𝑐𝑜𝑠</m:t>
                    </m:r>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𝜃</m:t>
                        </m:r>
                      </m:e>
                      <m:sub>
                        <m:r>
                          <a:rPr lang="en-US" altLang="ko-KR" sz="1600" b="0" i="1" smtClean="0">
                            <a:latin typeface="Cambria Math" panose="02040503050406030204" pitchFamily="18" charset="0"/>
                          </a:rPr>
                          <m:t>𝑡</m:t>
                        </m:r>
                      </m:sub>
                    </m:sSub>
                    <m:r>
                      <a:rPr lang="en-US" altLang="ko-KR" sz="1600" b="0" i="1" smtClean="0">
                        <a:latin typeface="Cambria Math" panose="02040503050406030204" pitchFamily="18" charset="0"/>
                      </a:rPr>
                      <m:t>−</m:t>
                    </m:r>
                    <m:r>
                      <m:rPr>
                        <m:sty m:val="p"/>
                      </m:rPr>
                      <a:rPr lang="en-US" altLang="ko-KR" sz="1600" i="0">
                        <a:latin typeface="Cambria Math" panose="02040503050406030204" pitchFamily="18" charset="0"/>
                      </a:rPr>
                      <m:t>cos</m:t>
                    </m:r>
                    <m:r>
                      <a:rPr lang="en-US" altLang="ko-KR" sz="1600" b="0" i="1" smtClean="0">
                        <a:latin typeface="Cambria Math" panose="02040503050406030204" pitchFamily="18" charset="0"/>
                      </a:rPr>
                      <m:t>⁡</m:t>
                    </m:r>
                    <m:d>
                      <m:dPr>
                        <m:ctrlPr>
                          <a:rPr lang="en-US" altLang="ko-KR" sz="1600" i="1">
                            <a:latin typeface="Cambria Math" panose="02040503050406030204" pitchFamily="18" charset="0"/>
                          </a:rPr>
                        </m:ctrlPr>
                      </m:dPr>
                      <m:e>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𝜃</m:t>
                            </m:r>
                          </m:e>
                          <m:sub>
                            <m:r>
                              <a:rPr lang="en-US" altLang="ko-KR" sz="1600" i="1">
                                <a:latin typeface="Cambria Math" panose="02040503050406030204" pitchFamily="18" charset="0"/>
                              </a:rPr>
                              <m:t>𝑡</m:t>
                            </m:r>
                          </m:sub>
                        </m:sSub>
                        <m:r>
                          <a:rPr lang="en-US" altLang="ko-KR" sz="1600" i="1">
                            <a:latin typeface="Cambria Math" panose="02040503050406030204" pitchFamily="18" charset="0"/>
                          </a:rPr>
                          <m:t>−</m:t>
                        </m:r>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𝜃</m:t>
                            </m:r>
                          </m:e>
                          <m:sub>
                            <m:r>
                              <a:rPr lang="en-US" altLang="ko-KR" sz="1600" i="1">
                                <a:latin typeface="Cambria Math" panose="02040503050406030204" pitchFamily="18" charset="0"/>
                              </a:rPr>
                              <m:t>𝑏</m:t>
                            </m:r>
                          </m:sub>
                        </m:sSub>
                      </m:e>
                    </m:d>
                    <m:r>
                      <a:rPr lang="en-US" altLang="ko-KR" sz="1600" b="0" i="1" smtClean="0">
                        <a:latin typeface="Cambria Math" panose="02040503050406030204" pitchFamily="18" charset="0"/>
                      </a:rPr>
                      <m:t>]</m:t>
                    </m:r>
                  </m:oMath>
                </a14:m>
                <a:endParaRPr lang="en-US" altLang="ko-KR" sz="1600" i="1" dirty="0">
                  <a:latin typeface="Times New Roman" panose="02020603050405020304" pitchFamily="18" charset="0"/>
                  <a:cs typeface="Times New Roman" panose="02020603050405020304" pitchFamily="18" charset="0"/>
                </a:endParaRPr>
              </a:p>
              <a:p>
                <a:pPr marL="285750" indent="-285750">
                  <a:lnSpc>
                    <a:spcPct val="120000"/>
                  </a:lnSpc>
                  <a:buFont typeface="Arial" panose="020B0604020202020204" pitchFamily="34" charset="0"/>
                  <a:buChar char="•"/>
                </a:pPr>
                <a14:m>
                  <m:oMath xmlns:m="http://schemas.openxmlformats.org/officeDocument/2006/math">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𝑆</m:t>
                        </m:r>
                      </m:e>
                      <m:sub>
                        <m:r>
                          <a:rPr lang="en-US" altLang="ko-KR" sz="1600" b="0" i="1" smtClean="0">
                            <a:latin typeface="Cambria Math" panose="02040503050406030204" pitchFamily="18" charset="0"/>
                          </a:rPr>
                          <m:t>32</m:t>
                        </m:r>
                      </m:sub>
                    </m:sSub>
                    <m:r>
                      <a:rPr lang="en-US" altLang="ko-KR" sz="1600" i="1">
                        <a:latin typeface="Cambria Math" panose="02040503050406030204" pitchFamily="18" charset="0"/>
                      </a:rPr>
                      <m:t> ~ </m:t>
                    </m:r>
                    <m:r>
                      <a:rPr lang="en-US" altLang="ko-KR" sz="1600" b="0" i="1" smtClean="0">
                        <a:latin typeface="Cambria Math" panose="02040503050406030204" pitchFamily="18" charset="0"/>
                      </a:rPr>
                      <m:t>1/2[</m:t>
                    </m:r>
                    <m:r>
                      <a:rPr lang="en-US" altLang="ko-KR" sz="1600" b="0" i="1" smtClean="0">
                        <a:latin typeface="Cambria Math" panose="02040503050406030204" pitchFamily="18" charset="0"/>
                      </a:rPr>
                      <m:t>5</m:t>
                    </m:r>
                    <m:sSup>
                      <m:sSupPr>
                        <m:ctrlPr>
                          <a:rPr lang="en-US" altLang="ko-KR" sz="1600" b="0" i="1" smtClean="0">
                            <a:latin typeface="Cambria Math" panose="02040503050406030204" pitchFamily="18" charset="0"/>
                          </a:rPr>
                        </m:ctrlPr>
                      </m:sSupPr>
                      <m:e>
                        <m:r>
                          <a:rPr lang="en-US" altLang="ko-KR" sz="1600" b="0" i="1" smtClean="0">
                            <a:latin typeface="Cambria Math" panose="02040503050406030204" pitchFamily="18" charset="0"/>
                          </a:rPr>
                          <m:t>𝑐𝑜𝑠</m:t>
                        </m:r>
                      </m:e>
                      <m:sup>
                        <m:r>
                          <a:rPr lang="en-US" altLang="ko-KR" sz="1600" b="0" i="1" smtClean="0">
                            <a:latin typeface="Cambria Math" panose="02040503050406030204" pitchFamily="18" charset="0"/>
                          </a:rPr>
                          <m:t>2</m:t>
                        </m:r>
                      </m:sup>
                    </m:sSup>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𝜃</m:t>
                        </m:r>
                      </m:e>
                      <m:sub>
                        <m:r>
                          <a:rPr lang="en-US" altLang="ko-KR" sz="1600" b="0" i="1" smtClean="0">
                            <a:latin typeface="Cambria Math" panose="02040503050406030204" pitchFamily="18" charset="0"/>
                          </a:rPr>
                          <m:t>𝑡</m:t>
                        </m:r>
                      </m:sub>
                    </m:sSub>
                    <m:func>
                      <m:funcPr>
                        <m:ctrlPr>
                          <a:rPr lang="en-US" altLang="ko-KR" sz="1600" i="1">
                            <a:latin typeface="Cambria Math" panose="02040503050406030204" pitchFamily="18" charset="0"/>
                          </a:rPr>
                        </m:ctrlPr>
                      </m:funcPr>
                      <m:fName>
                        <m:r>
                          <a:rPr lang="en-US" altLang="ko-KR" sz="1600" i="1">
                            <a:latin typeface="Cambria Math" panose="02040503050406030204" pitchFamily="18" charset="0"/>
                          </a:rPr>
                          <m:t>𝑐𝑜𝑠</m:t>
                        </m:r>
                      </m:fName>
                      <m:e>
                        <m:d>
                          <m:dPr>
                            <m:ctrlPr>
                              <a:rPr lang="en-US" altLang="ko-KR" sz="1600" i="1">
                                <a:latin typeface="Cambria Math" panose="02040503050406030204" pitchFamily="18" charset="0"/>
                              </a:rPr>
                            </m:ctrlPr>
                          </m:dPr>
                          <m:e>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𝜃</m:t>
                                </m:r>
                              </m:e>
                              <m:sub>
                                <m:r>
                                  <a:rPr lang="en-US" altLang="ko-KR" sz="1600" i="1">
                                    <a:latin typeface="Cambria Math" panose="02040503050406030204" pitchFamily="18" charset="0"/>
                                  </a:rPr>
                                  <m:t>𝑡</m:t>
                                </m:r>
                              </m:sub>
                            </m:sSub>
                            <m:r>
                              <a:rPr lang="en-US" altLang="ko-KR" sz="1600" i="1">
                                <a:latin typeface="Cambria Math" panose="02040503050406030204" pitchFamily="18" charset="0"/>
                              </a:rPr>
                              <m:t>−</m:t>
                            </m:r>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𝜃</m:t>
                                </m:r>
                              </m:e>
                              <m:sub>
                                <m:r>
                                  <a:rPr lang="en-US" altLang="ko-KR" sz="1600" i="1">
                                    <a:latin typeface="Cambria Math" panose="02040503050406030204" pitchFamily="18" charset="0"/>
                                  </a:rPr>
                                  <m:t>𝑏</m:t>
                                </m:r>
                              </m:sub>
                            </m:sSub>
                          </m:e>
                        </m:d>
                      </m:e>
                    </m:func>
                    <m:r>
                      <a:rPr lang="en-US" altLang="ko-KR" sz="1600" b="0" i="1" smtClean="0">
                        <a:latin typeface="Cambria Math" panose="02040503050406030204" pitchFamily="18" charset="0"/>
                      </a:rPr>
                      <m:t>−2</m:t>
                    </m:r>
                    <m:r>
                      <a:rPr lang="en-US" altLang="ko-KR" sz="1600" b="0" i="1" smtClean="0">
                        <a:latin typeface="Cambria Math" panose="02040503050406030204" pitchFamily="18" charset="0"/>
                      </a:rPr>
                      <m:t>𝑐𝑜𝑠</m:t>
                    </m:r>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𝜃</m:t>
                        </m:r>
                      </m:e>
                      <m:sub>
                        <m:r>
                          <a:rPr lang="en-US" altLang="ko-KR" sz="1600" b="0" i="1" smtClean="0">
                            <a:latin typeface="Cambria Math" panose="02040503050406030204" pitchFamily="18" charset="0"/>
                          </a:rPr>
                          <m:t>𝑡</m:t>
                        </m:r>
                      </m:sub>
                    </m:sSub>
                    <m:r>
                      <a:rPr lang="en-US" altLang="ko-KR" sz="1600" i="1">
                        <a:latin typeface="Cambria Math" panose="02040503050406030204" pitchFamily="18" charset="0"/>
                      </a:rPr>
                      <m:t>𝑐𝑜𝑠</m:t>
                    </m:r>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𝜃</m:t>
                        </m:r>
                      </m:e>
                      <m:sub>
                        <m:r>
                          <a:rPr lang="en-US" altLang="ko-KR" sz="1600" b="0" i="1" smtClean="0">
                            <a:latin typeface="Cambria Math" panose="02040503050406030204" pitchFamily="18" charset="0"/>
                          </a:rPr>
                          <m:t>𝑏</m:t>
                        </m:r>
                      </m:sub>
                    </m:sSub>
                    <m:func>
                      <m:funcPr>
                        <m:ctrlPr>
                          <a:rPr lang="en-US" altLang="ko-KR" sz="1600" i="1">
                            <a:latin typeface="Cambria Math" panose="02040503050406030204" pitchFamily="18" charset="0"/>
                          </a:rPr>
                        </m:ctrlPr>
                      </m:funcPr>
                      <m:fName>
                        <m:r>
                          <a:rPr lang="en-US" altLang="ko-KR" sz="1600" i="1">
                            <a:latin typeface="Cambria Math" panose="02040503050406030204" pitchFamily="18" charset="0"/>
                          </a:rPr>
                          <m:t>𝑐𝑜𝑠</m:t>
                        </m:r>
                      </m:fName>
                      <m:e>
                        <m:d>
                          <m:dPr>
                            <m:ctrlPr>
                              <a:rPr lang="en-US" altLang="ko-KR" sz="1600" i="1">
                                <a:latin typeface="Cambria Math" panose="02040503050406030204" pitchFamily="18" charset="0"/>
                              </a:rPr>
                            </m:ctrlPr>
                          </m:dPr>
                          <m:e>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𝜃</m:t>
                                </m:r>
                              </m:e>
                              <m:sub>
                                <m:r>
                                  <a:rPr lang="en-US" altLang="ko-KR" sz="1600" i="1">
                                    <a:latin typeface="Cambria Math" panose="02040503050406030204" pitchFamily="18" charset="0"/>
                                  </a:rPr>
                                  <m:t>𝑡</m:t>
                                </m:r>
                              </m:sub>
                            </m:sSub>
                            <m:r>
                              <a:rPr lang="en-US" altLang="ko-KR" sz="1600" i="1">
                                <a:latin typeface="Cambria Math" panose="02040503050406030204" pitchFamily="18" charset="0"/>
                              </a:rPr>
                              <m:t>−</m:t>
                            </m:r>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𝜃</m:t>
                                </m:r>
                              </m:e>
                              <m:sub>
                                <m:r>
                                  <a:rPr lang="en-US" altLang="ko-KR" sz="1600" i="1">
                                    <a:latin typeface="Cambria Math" panose="02040503050406030204" pitchFamily="18" charset="0"/>
                                  </a:rPr>
                                  <m:t>𝑏</m:t>
                                </m:r>
                              </m:sub>
                            </m:sSub>
                          </m:e>
                        </m:d>
                        <m:r>
                          <a:rPr lang="en-US" altLang="ko-KR" sz="1600" b="0" i="1" smtClean="0">
                            <a:latin typeface="Cambria Math" panose="02040503050406030204" pitchFamily="18" charset="0"/>
                          </a:rPr>
                          <m:t>−</m:t>
                        </m:r>
                        <m:func>
                          <m:funcPr>
                            <m:ctrlPr>
                              <a:rPr lang="en-US" altLang="ko-KR" sz="1600" b="0" i="1" smtClean="0">
                                <a:latin typeface="Cambria Math" panose="02040503050406030204" pitchFamily="18" charset="0"/>
                              </a:rPr>
                            </m:ctrlPr>
                          </m:funcPr>
                          <m:fName>
                            <m:r>
                              <m:rPr>
                                <m:sty m:val="p"/>
                              </m:rPr>
                              <a:rPr lang="en-US" altLang="ko-KR" sz="1600" b="0" i="0" smtClean="0">
                                <a:latin typeface="Cambria Math" panose="02040503050406030204" pitchFamily="18" charset="0"/>
                              </a:rPr>
                              <m:t>cos</m:t>
                            </m:r>
                          </m:fName>
                          <m:e>
                            <m:d>
                              <m:dPr>
                                <m:ctrlPr>
                                  <a:rPr lang="en-US" altLang="ko-KR" sz="1600" b="0" i="1" smtClean="0">
                                    <a:latin typeface="Cambria Math" panose="02040503050406030204" pitchFamily="18" charset="0"/>
                                  </a:rPr>
                                </m:ctrlPr>
                              </m:dPr>
                              <m:e>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𝜃</m:t>
                                    </m:r>
                                  </m:e>
                                  <m:sub>
                                    <m:r>
                                      <a:rPr lang="en-US" altLang="ko-KR" sz="1600" b="0" i="1" smtClean="0">
                                        <a:latin typeface="Cambria Math" panose="02040503050406030204" pitchFamily="18" charset="0"/>
                                      </a:rPr>
                                      <m:t>𝑡</m:t>
                                    </m:r>
                                  </m:sub>
                                </m:sSub>
                                <m:r>
                                  <a:rPr lang="en-US" altLang="ko-KR" sz="1600" b="0" i="1" smtClean="0">
                                    <a:latin typeface="Cambria Math" panose="02040503050406030204" pitchFamily="18" charset="0"/>
                                  </a:rPr>
                                  <m:t>−</m:t>
                                </m:r>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𝜃</m:t>
                                    </m:r>
                                  </m:e>
                                  <m:sub>
                                    <m:r>
                                      <a:rPr lang="en-US" altLang="ko-KR" sz="1600" b="0" i="1" smtClean="0">
                                        <a:latin typeface="Cambria Math" panose="02040503050406030204" pitchFamily="18" charset="0"/>
                                      </a:rPr>
                                      <m:t>𝑏</m:t>
                                    </m:r>
                                  </m:sub>
                                </m:sSub>
                              </m:e>
                            </m:d>
                          </m:e>
                        </m:func>
                      </m:e>
                    </m:func>
                    <m:r>
                      <a:rPr lang="en-US" altLang="ko-KR" sz="1600" b="0" i="1" smtClean="0">
                        <a:latin typeface="Cambria Math" panose="02040503050406030204" pitchFamily="18" charset="0"/>
                      </a:rPr>
                      <m:t>]</m:t>
                    </m:r>
                  </m:oMath>
                </a14:m>
                <a:endParaRPr lang="en-US" altLang="ko-KR" sz="1600" i="1"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ko-KR" altLang="en-US" sz="1600" dirty="0">
                  <a:latin typeface="Times New Roman" panose="02020603050405020304" pitchFamily="18" charset="0"/>
                  <a:cs typeface="Times New Roman" panose="02020603050405020304" pitchFamily="18" charset="0"/>
                </a:endParaRPr>
              </a:p>
            </p:txBody>
          </p:sp>
        </mc:Choice>
        <mc:Fallback>
          <p:sp>
            <p:nvSpPr>
              <p:cNvPr id="6" name="TextBox 5">
                <a:extLst>
                  <a:ext uri="{FF2B5EF4-FFF2-40B4-BE49-F238E27FC236}">
                    <a16:creationId xmlns:a16="http://schemas.microsoft.com/office/drawing/2014/main" id="{215EA89B-9F02-0222-ED3F-03047039EF74}"/>
                  </a:ext>
                </a:extLst>
              </p:cNvPr>
              <p:cNvSpPr txBox="1">
                <a:spLocks noRot="1" noChangeAspect="1" noMove="1" noResize="1" noEditPoints="1" noAdjustHandles="1" noChangeArrowheads="1" noChangeShapeType="1" noTextEdit="1"/>
              </p:cNvSpPr>
              <p:nvPr/>
            </p:nvSpPr>
            <p:spPr>
              <a:xfrm>
                <a:off x="139551" y="3771787"/>
                <a:ext cx="7890589" cy="2275944"/>
              </a:xfrm>
              <a:prstGeom prst="rect">
                <a:avLst/>
              </a:prstGeom>
              <a:blipFill>
                <a:blip r:embed="rId3"/>
                <a:stretch>
                  <a:fillRect l="-464" t="-804"/>
                </a:stretch>
              </a:blipFill>
            </p:spPr>
            <p:txBody>
              <a:bodyPr/>
              <a:lstStyle/>
              <a:p>
                <a:r>
                  <a:rPr lang="ko-KR" altLang="en-US">
                    <a:noFill/>
                  </a:rPr>
                  <a:t> </a:t>
                </a:r>
              </a:p>
            </p:txBody>
          </p:sp>
        </mc:Fallback>
      </mc:AlternateContent>
      <p:grpSp>
        <p:nvGrpSpPr>
          <p:cNvPr id="7" name="그룹 6">
            <a:extLst>
              <a:ext uri="{FF2B5EF4-FFF2-40B4-BE49-F238E27FC236}">
                <a16:creationId xmlns:a16="http://schemas.microsoft.com/office/drawing/2014/main" id="{872ECB57-11DB-F141-E027-D9AC4D40631A}"/>
              </a:ext>
            </a:extLst>
          </p:cNvPr>
          <p:cNvGrpSpPr/>
          <p:nvPr/>
        </p:nvGrpSpPr>
        <p:grpSpPr>
          <a:xfrm>
            <a:off x="1326105" y="2631113"/>
            <a:ext cx="4615812" cy="1122517"/>
            <a:chOff x="548640" y="2265086"/>
            <a:chExt cx="4615812" cy="1122517"/>
          </a:xfrm>
        </p:grpSpPr>
        <p:cxnSp>
          <p:nvCxnSpPr>
            <p:cNvPr id="8" name="직선 연결선 7">
              <a:extLst>
                <a:ext uri="{FF2B5EF4-FFF2-40B4-BE49-F238E27FC236}">
                  <a16:creationId xmlns:a16="http://schemas.microsoft.com/office/drawing/2014/main" id="{7B684C60-DEDC-0AFA-D52D-75872270760F}"/>
                </a:ext>
              </a:extLst>
            </p:cNvPr>
            <p:cNvCxnSpPr>
              <a:cxnSpLocks/>
            </p:cNvCxnSpPr>
            <p:nvPr/>
          </p:nvCxnSpPr>
          <p:spPr>
            <a:xfrm>
              <a:off x="548640" y="2751710"/>
              <a:ext cx="4540885" cy="0"/>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9" name="직선 화살표 연결선 8">
              <a:extLst>
                <a:ext uri="{FF2B5EF4-FFF2-40B4-BE49-F238E27FC236}">
                  <a16:creationId xmlns:a16="http://schemas.microsoft.com/office/drawing/2014/main" id="{0CD14C9A-1047-DE19-AA8F-326F959B843C}"/>
                </a:ext>
              </a:extLst>
            </p:cNvPr>
            <p:cNvCxnSpPr>
              <a:cxnSpLocks/>
            </p:cNvCxnSpPr>
            <p:nvPr/>
          </p:nvCxnSpPr>
          <p:spPr>
            <a:xfrm flipV="1">
              <a:off x="872490" y="2503169"/>
              <a:ext cx="0" cy="49111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0" name="직선 화살표 연결선 9">
              <a:extLst>
                <a:ext uri="{FF2B5EF4-FFF2-40B4-BE49-F238E27FC236}">
                  <a16:creationId xmlns:a16="http://schemas.microsoft.com/office/drawing/2014/main" id="{EA368FC7-FF32-B7D8-2B31-1F7E6B2633E2}"/>
                </a:ext>
              </a:extLst>
            </p:cNvPr>
            <p:cNvCxnSpPr>
              <a:cxnSpLocks/>
            </p:cNvCxnSpPr>
            <p:nvPr/>
          </p:nvCxnSpPr>
          <p:spPr>
            <a:xfrm>
              <a:off x="2219325" y="2751710"/>
              <a:ext cx="70485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11" name="그룹 10">
              <a:extLst>
                <a:ext uri="{FF2B5EF4-FFF2-40B4-BE49-F238E27FC236}">
                  <a16:creationId xmlns:a16="http://schemas.microsoft.com/office/drawing/2014/main" id="{A9A5CC3F-899F-BBFF-8E98-97BA416F922F}"/>
                </a:ext>
              </a:extLst>
            </p:cNvPr>
            <p:cNvGrpSpPr/>
            <p:nvPr/>
          </p:nvGrpSpPr>
          <p:grpSpPr>
            <a:xfrm>
              <a:off x="4089400" y="2346580"/>
              <a:ext cx="482600" cy="812800"/>
              <a:chOff x="4089400" y="2346580"/>
              <a:chExt cx="482600" cy="812800"/>
            </a:xfrm>
          </p:grpSpPr>
          <p:cxnSp>
            <p:nvCxnSpPr>
              <p:cNvPr id="14" name="직선 화살표 연결선 13">
                <a:extLst>
                  <a:ext uri="{FF2B5EF4-FFF2-40B4-BE49-F238E27FC236}">
                    <a16:creationId xmlns:a16="http://schemas.microsoft.com/office/drawing/2014/main" id="{DD84743D-183D-EF08-E7D4-EFE41422CE43}"/>
                  </a:ext>
                </a:extLst>
              </p:cNvPr>
              <p:cNvCxnSpPr>
                <a:cxnSpLocks/>
              </p:cNvCxnSpPr>
              <p:nvPr/>
            </p:nvCxnSpPr>
            <p:spPr>
              <a:xfrm flipV="1">
                <a:off x="4332606" y="2350390"/>
                <a:ext cx="0" cy="729615"/>
              </a:xfrm>
              <a:prstGeom prst="straightConnector1">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sp>
            <p:nvSpPr>
              <p:cNvPr id="15" name="타원 14">
                <a:extLst>
                  <a:ext uri="{FF2B5EF4-FFF2-40B4-BE49-F238E27FC236}">
                    <a16:creationId xmlns:a16="http://schemas.microsoft.com/office/drawing/2014/main" id="{8D49FBA5-7847-4CDC-115E-981EFEB65C2E}"/>
                  </a:ext>
                </a:extLst>
              </p:cNvPr>
              <p:cNvSpPr/>
              <p:nvPr/>
            </p:nvSpPr>
            <p:spPr>
              <a:xfrm rot="16200000">
                <a:off x="4251325" y="2838705"/>
                <a:ext cx="158750" cy="482599"/>
              </a:xfrm>
              <a:prstGeom prst="ellipse">
                <a:avLst/>
              </a:prstGeom>
              <a:noFill/>
              <a:ln>
                <a:solidFill>
                  <a:srgbClr val="15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anose="02020603050405020304" pitchFamily="18" charset="0"/>
                  <a:cs typeface="Times New Roman" panose="02020603050405020304" pitchFamily="18" charset="0"/>
                </a:endParaRPr>
              </a:p>
            </p:txBody>
          </p:sp>
          <p:sp>
            <p:nvSpPr>
              <p:cNvPr id="16" name="타원 15">
                <a:extLst>
                  <a:ext uri="{FF2B5EF4-FFF2-40B4-BE49-F238E27FC236}">
                    <a16:creationId xmlns:a16="http://schemas.microsoft.com/office/drawing/2014/main" id="{9A217BF6-AC50-F429-87D3-B6E447E65F65}"/>
                  </a:ext>
                </a:extLst>
              </p:cNvPr>
              <p:cNvSpPr/>
              <p:nvPr/>
            </p:nvSpPr>
            <p:spPr>
              <a:xfrm rot="16200000">
                <a:off x="4251325" y="2184655"/>
                <a:ext cx="158750" cy="482599"/>
              </a:xfrm>
              <a:prstGeom prst="ellipse">
                <a:avLst/>
              </a:prstGeom>
              <a:noFill/>
              <a:ln>
                <a:solidFill>
                  <a:srgbClr val="15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anose="02020603050405020304" pitchFamily="18" charset="0"/>
                  <a:cs typeface="Times New Roman" panose="02020603050405020304" pitchFamily="18" charset="0"/>
                </a:endParaRPr>
              </a:p>
            </p:txBody>
          </p:sp>
          <p:cxnSp>
            <p:nvCxnSpPr>
              <p:cNvPr id="17" name="직선 연결선 16">
                <a:extLst>
                  <a:ext uri="{FF2B5EF4-FFF2-40B4-BE49-F238E27FC236}">
                    <a16:creationId xmlns:a16="http://schemas.microsoft.com/office/drawing/2014/main" id="{E83FA693-9542-2DBE-7D59-E48EF8A0F8CE}"/>
                  </a:ext>
                </a:extLst>
              </p:cNvPr>
              <p:cNvCxnSpPr>
                <a:cxnSpLocks/>
                <a:stCxn id="15" idx="0"/>
                <a:endCxn id="16" idx="0"/>
              </p:cNvCxnSpPr>
              <p:nvPr/>
            </p:nvCxnSpPr>
            <p:spPr>
              <a:xfrm rot="16200000">
                <a:off x="3762376" y="2752980"/>
                <a:ext cx="65405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직선 연결선 17">
                <a:extLst>
                  <a:ext uri="{FF2B5EF4-FFF2-40B4-BE49-F238E27FC236}">
                    <a16:creationId xmlns:a16="http://schemas.microsoft.com/office/drawing/2014/main" id="{6E319FFF-EC2E-54E7-367D-2D9A24A02F55}"/>
                  </a:ext>
                </a:extLst>
              </p:cNvPr>
              <p:cNvCxnSpPr>
                <a:cxnSpLocks/>
              </p:cNvCxnSpPr>
              <p:nvPr/>
            </p:nvCxnSpPr>
            <p:spPr>
              <a:xfrm rot="16200000">
                <a:off x="4244975" y="2734565"/>
                <a:ext cx="654050" cy="0"/>
              </a:xfrm>
              <a:prstGeom prst="line">
                <a:avLst/>
              </a:prstGeom>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EE07F0D1-4F98-AA76-DF7A-6B12E745FBC4}"/>
                    </a:ext>
                  </a:extLst>
                </p:cNvPr>
                <p:cNvSpPr txBox="1"/>
                <p:nvPr/>
              </p:nvSpPr>
              <p:spPr>
                <a:xfrm>
                  <a:off x="623243" y="2996855"/>
                  <a:ext cx="498493" cy="3907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rgbClr val="FF0000"/>
                                </a:solidFill>
                                <a:latin typeface="Cambria Math" panose="02040503050406030204" pitchFamily="18" charset="0"/>
                              </a:rPr>
                            </m:ctrlPr>
                          </m:sSubPr>
                          <m:e>
                            <m:acc>
                              <m:accPr>
                                <m:chr m:val="̂"/>
                                <m:ctrlPr>
                                  <a:rPr lang="en-US" altLang="ko-KR" b="0" i="1" smtClean="0">
                                    <a:solidFill>
                                      <a:srgbClr val="FF0000"/>
                                    </a:solidFill>
                                    <a:latin typeface="Cambria Math" panose="02040503050406030204" pitchFamily="18" charset="0"/>
                                  </a:rPr>
                                </m:ctrlPr>
                              </m:accPr>
                              <m:e>
                                <m:r>
                                  <a:rPr lang="en-US" altLang="ko-KR" b="0" i="1" smtClean="0">
                                    <a:solidFill>
                                      <a:srgbClr val="FF0000"/>
                                    </a:solidFill>
                                    <a:latin typeface="Cambria Math" panose="02040503050406030204" pitchFamily="18" charset="0"/>
                                  </a:rPr>
                                  <m:t>𝑠</m:t>
                                </m:r>
                              </m:e>
                            </m:acc>
                          </m:e>
                          <m:sub>
                            <m:r>
                              <a:rPr lang="en-US" altLang="ko-KR" b="0" i="1" smtClean="0">
                                <a:solidFill>
                                  <a:srgbClr val="FF0000"/>
                                </a:solidFill>
                                <a:latin typeface="Cambria Math" panose="02040503050406030204" pitchFamily="18" charset="0"/>
                              </a:rPr>
                              <m:t>𝑝</m:t>
                            </m:r>
                          </m:sub>
                        </m:sSub>
                      </m:oMath>
                    </m:oMathPara>
                  </a14:m>
                  <a:endParaRPr lang="ko-KR" altLang="en-US">
                    <a:solidFill>
                      <a:srgbClr val="FF0000"/>
                    </a:solidFill>
                    <a:latin typeface="Times New Roman" panose="02020603050405020304" pitchFamily="18" charset="0"/>
                    <a:cs typeface="Times New Roman" panose="02020603050405020304" pitchFamily="18" charset="0"/>
                  </a:endParaRPr>
                </a:p>
              </p:txBody>
            </p:sp>
          </mc:Choice>
          <mc:Fallback xmlns="">
            <p:sp>
              <p:nvSpPr>
                <p:cNvPr id="12" name="TextBox 11">
                  <a:extLst>
                    <a:ext uri="{FF2B5EF4-FFF2-40B4-BE49-F238E27FC236}">
                      <a16:creationId xmlns:a16="http://schemas.microsoft.com/office/drawing/2014/main" id="{FDE88159-9EAE-E30C-A0CA-F25C0E6CB1E8}"/>
                    </a:ext>
                  </a:extLst>
                </p:cNvPr>
                <p:cNvSpPr txBox="1">
                  <a:spLocks noRot="1" noChangeAspect="1" noMove="1" noResize="1" noEditPoints="1" noAdjustHandles="1" noChangeArrowheads="1" noChangeShapeType="1" noTextEdit="1"/>
                </p:cNvSpPr>
                <p:nvPr/>
              </p:nvSpPr>
              <p:spPr>
                <a:xfrm>
                  <a:off x="623243" y="2996855"/>
                  <a:ext cx="498493" cy="390748"/>
                </a:xfrm>
                <a:prstGeom prst="rect">
                  <a:avLst/>
                </a:prstGeom>
                <a:blipFill>
                  <a:blip r:embed="rId4"/>
                  <a:stretch>
                    <a:fillRect t="-4688" r="-18293" b="-3125"/>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DEB3AAE3-7BF5-82AA-8C97-22E9FD99AEC2}"/>
                    </a:ext>
                  </a:extLst>
                </p:cNvPr>
                <p:cNvSpPr txBox="1"/>
                <p:nvPr/>
              </p:nvSpPr>
              <p:spPr>
                <a:xfrm>
                  <a:off x="4665959" y="2265086"/>
                  <a:ext cx="498493" cy="3768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altLang="ko-KR" b="0" i="1" smtClean="0">
                                <a:solidFill>
                                  <a:srgbClr val="0070C0"/>
                                </a:solidFill>
                                <a:latin typeface="Cambria Math" panose="02040503050406030204" pitchFamily="18" charset="0"/>
                              </a:rPr>
                            </m:ctrlPr>
                          </m:accPr>
                          <m:e>
                            <m:r>
                              <a:rPr lang="en-US" altLang="ko-KR" b="0" i="1" smtClean="0">
                                <a:solidFill>
                                  <a:srgbClr val="0070C0"/>
                                </a:solidFill>
                                <a:latin typeface="Cambria Math" panose="02040503050406030204" pitchFamily="18" charset="0"/>
                              </a:rPr>
                              <m:t>𝐼</m:t>
                            </m:r>
                          </m:e>
                        </m:acc>
                      </m:oMath>
                    </m:oMathPara>
                  </a14:m>
                  <a:endParaRPr lang="ko-KR" altLang="en-US">
                    <a:solidFill>
                      <a:srgbClr val="0070C0"/>
                    </a:solidFill>
                    <a:latin typeface="Times New Roman" panose="02020603050405020304" pitchFamily="18" charset="0"/>
                    <a:cs typeface="Times New Roman" panose="02020603050405020304" pitchFamily="18" charset="0"/>
                  </a:endParaRPr>
                </a:p>
              </p:txBody>
            </p:sp>
          </mc:Choice>
          <mc:Fallback xmlns="">
            <p:sp>
              <p:nvSpPr>
                <p:cNvPr id="13" name="TextBox 12">
                  <a:extLst>
                    <a:ext uri="{FF2B5EF4-FFF2-40B4-BE49-F238E27FC236}">
                      <a16:creationId xmlns:a16="http://schemas.microsoft.com/office/drawing/2014/main" id="{A36B946D-9133-F916-4539-965F83196688}"/>
                    </a:ext>
                  </a:extLst>
                </p:cNvPr>
                <p:cNvSpPr txBox="1">
                  <a:spLocks noRot="1" noChangeAspect="1" noMove="1" noResize="1" noEditPoints="1" noAdjustHandles="1" noChangeArrowheads="1" noChangeShapeType="1" noTextEdit="1"/>
                </p:cNvSpPr>
                <p:nvPr/>
              </p:nvSpPr>
              <p:spPr>
                <a:xfrm>
                  <a:off x="4665959" y="2265086"/>
                  <a:ext cx="498493" cy="376898"/>
                </a:xfrm>
                <a:prstGeom prst="rect">
                  <a:avLst/>
                </a:prstGeom>
                <a:blipFill>
                  <a:blip r:embed="rId5"/>
                  <a:stretch>
                    <a:fillRect t="-6557" r="-21951"/>
                  </a:stretch>
                </a:blipFill>
              </p:spPr>
              <p:txBody>
                <a:bodyPr/>
                <a:lstStyle/>
                <a:p>
                  <a:r>
                    <a:rPr lang="ko-KR" altLang="en-US">
                      <a:noFill/>
                    </a:rPr>
                    <a:t> </a:t>
                  </a:r>
                </a:p>
              </p:txBody>
            </p:sp>
          </mc:Fallback>
        </mc:AlternateContent>
      </p:grpSp>
      <p:sp>
        <p:nvSpPr>
          <p:cNvPr id="19" name="TextBox 18">
            <a:extLst>
              <a:ext uri="{FF2B5EF4-FFF2-40B4-BE49-F238E27FC236}">
                <a16:creationId xmlns:a16="http://schemas.microsoft.com/office/drawing/2014/main" id="{5E95FCAC-48EC-1817-F6AB-22A1B8D3FD14}"/>
              </a:ext>
            </a:extLst>
          </p:cNvPr>
          <p:cNvSpPr txBox="1"/>
          <p:nvPr/>
        </p:nvSpPr>
        <p:spPr>
          <a:xfrm>
            <a:off x="7026351" y="2880570"/>
            <a:ext cx="1834340" cy="369332"/>
          </a:xfrm>
          <a:prstGeom prst="rect">
            <a:avLst/>
          </a:prstGeom>
          <a:noFill/>
        </p:spPr>
        <p:txBody>
          <a:bodyPr wrap="square" rtlCol="0">
            <a:spAutoFit/>
          </a:bodyPr>
          <a:lstStyle/>
          <a:p>
            <a:r>
              <a:rPr lang="en-US" altLang="ko-KR" dirty="0">
                <a:latin typeface="Times New Roman" panose="02020603050405020304" pitchFamily="18" charset="0"/>
                <a:cs typeface="Times New Roman" panose="02020603050405020304" pitchFamily="18" charset="0"/>
              </a:rPr>
              <a:t>&lt;Transverse&gt;</a:t>
            </a:r>
            <a:endParaRPr lang="ko-KR" altLang="en-US" dirty="0">
              <a:latin typeface="Times New Roman" panose="02020603050405020304" pitchFamily="18" charset="0"/>
              <a:cs typeface="Times New Roman" panose="02020603050405020304" pitchFamily="18" charset="0"/>
            </a:endParaRPr>
          </a:p>
        </p:txBody>
      </p:sp>
      <p:grpSp>
        <p:nvGrpSpPr>
          <p:cNvPr id="20" name="그룹 19">
            <a:extLst>
              <a:ext uri="{FF2B5EF4-FFF2-40B4-BE49-F238E27FC236}">
                <a16:creationId xmlns:a16="http://schemas.microsoft.com/office/drawing/2014/main" id="{911FD450-2BAA-4C53-043B-E09AEB33673E}"/>
              </a:ext>
            </a:extLst>
          </p:cNvPr>
          <p:cNvGrpSpPr/>
          <p:nvPr/>
        </p:nvGrpSpPr>
        <p:grpSpPr>
          <a:xfrm>
            <a:off x="925682" y="1114874"/>
            <a:ext cx="7921189" cy="894550"/>
            <a:chOff x="35480" y="1074990"/>
            <a:chExt cx="7921189" cy="894550"/>
          </a:xfrm>
        </p:grpSpPr>
        <p:grpSp>
          <p:nvGrpSpPr>
            <p:cNvPr id="21" name="그룹 20">
              <a:extLst>
                <a:ext uri="{FF2B5EF4-FFF2-40B4-BE49-F238E27FC236}">
                  <a16:creationId xmlns:a16="http://schemas.microsoft.com/office/drawing/2014/main" id="{CBE95BA5-1CED-E25A-B5F6-B0132A2CDD84}"/>
                </a:ext>
              </a:extLst>
            </p:cNvPr>
            <p:cNvGrpSpPr/>
            <p:nvPr/>
          </p:nvGrpSpPr>
          <p:grpSpPr>
            <a:xfrm>
              <a:off x="267103" y="1074990"/>
              <a:ext cx="7689566" cy="894550"/>
              <a:chOff x="139356" y="1156499"/>
              <a:chExt cx="7689566" cy="894550"/>
            </a:xfrm>
          </p:grpSpPr>
          <p:cxnSp>
            <p:nvCxnSpPr>
              <p:cNvPr id="27" name="직선 연결선 26">
                <a:extLst>
                  <a:ext uri="{FF2B5EF4-FFF2-40B4-BE49-F238E27FC236}">
                    <a16:creationId xmlns:a16="http://schemas.microsoft.com/office/drawing/2014/main" id="{98C7FBF5-190A-25E4-398E-A3578E6C5976}"/>
                  </a:ext>
                </a:extLst>
              </p:cNvPr>
              <p:cNvCxnSpPr>
                <a:cxnSpLocks/>
              </p:cNvCxnSpPr>
              <p:nvPr/>
            </p:nvCxnSpPr>
            <p:spPr>
              <a:xfrm>
                <a:off x="548640" y="1808480"/>
                <a:ext cx="4540885" cy="0"/>
              </a:xfrm>
              <a:prstGeom prst="line">
                <a:avLst/>
              </a:prstGeom>
              <a:ln w="19050"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8" name="직선 화살표 연결선 27">
                <a:extLst>
                  <a:ext uri="{FF2B5EF4-FFF2-40B4-BE49-F238E27FC236}">
                    <a16:creationId xmlns:a16="http://schemas.microsoft.com/office/drawing/2014/main" id="{005CE282-D9AC-B6E3-F625-513B5A635998}"/>
                  </a:ext>
                </a:extLst>
              </p:cNvPr>
              <p:cNvCxnSpPr/>
              <p:nvPr/>
            </p:nvCxnSpPr>
            <p:spPr>
              <a:xfrm>
                <a:off x="548640" y="1808480"/>
                <a:ext cx="711200" cy="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29" name="직선 화살표 연결선 28">
                <a:extLst>
                  <a:ext uri="{FF2B5EF4-FFF2-40B4-BE49-F238E27FC236}">
                    <a16:creationId xmlns:a16="http://schemas.microsoft.com/office/drawing/2014/main" id="{361DD887-94D9-AFBA-25C3-48A0701F7EB1}"/>
                  </a:ext>
                </a:extLst>
              </p:cNvPr>
              <p:cNvCxnSpPr>
                <a:cxnSpLocks/>
              </p:cNvCxnSpPr>
              <p:nvPr/>
            </p:nvCxnSpPr>
            <p:spPr>
              <a:xfrm>
                <a:off x="2219325" y="1808480"/>
                <a:ext cx="704850" cy="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grpSp>
            <p:nvGrpSpPr>
              <p:cNvPr id="30" name="그룹 29">
                <a:extLst>
                  <a:ext uri="{FF2B5EF4-FFF2-40B4-BE49-F238E27FC236}">
                    <a16:creationId xmlns:a16="http://schemas.microsoft.com/office/drawing/2014/main" id="{FB7A445F-D64A-7F75-A8AC-C40B350E26D2}"/>
                  </a:ext>
                </a:extLst>
              </p:cNvPr>
              <p:cNvGrpSpPr/>
              <p:nvPr/>
            </p:nvGrpSpPr>
            <p:grpSpPr>
              <a:xfrm>
                <a:off x="3924300" y="1568450"/>
                <a:ext cx="812800" cy="482599"/>
                <a:chOff x="3924300" y="1568450"/>
                <a:chExt cx="812800" cy="482599"/>
              </a:xfrm>
            </p:grpSpPr>
            <p:cxnSp>
              <p:nvCxnSpPr>
                <p:cNvPr id="34" name="직선 화살표 연결선 33">
                  <a:extLst>
                    <a:ext uri="{FF2B5EF4-FFF2-40B4-BE49-F238E27FC236}">
                      <a16:creationId xmlns:a16="http://schemas.microsoft.com/office/drawing/2014/main" id="{14F0358C-DB3D-1FCC-8628-2042E89D3F2E}"/>
                    </a:ext>
                  </a:extLst>
                </p:cNvPr>
                <p:cNvCxnSpPr>
                  <a:cxnSpLocks/>
                </p:cNvCxnSpPr>
                <p:nvPr/>
              </p:nvCxnSpPr>
              <p:spPr>
                <a:xfrm>
                  <a:off x="4003675" y="1808480"/>
                  <a:ext cx="729615" cy="0"/>
                </a:xfrm>
                <a:prstGeom prst="straightConnector1">
                  <a:avLst/>
                </a:prstGeom>
                <a:ln>
                  <a:solidFill>
                    <a:srgbClr val="0070C0"/>
                  </a:solidFill>
                  <a:tailEnd type="triangle"/>
                </a:ln>
              </p:spPr>
              <p:style>
                <a:lnRef idx="2">
                  <a:schemeClr val="accent1"/>
                </a:lnRef>
                <a:fillRef idx="0">
                  <a:schemeClr val="accent1"/>
                </a:fillRef>
                <a:effectRef idx="1">
                  <a:schemeClr val="accent1"/>
                </a:effectRef>
                <a:fontRef idx="minor">
                  <a:schemeClr val="tx1"/>
                </a:fontRef>
              </p:style>
            </p:cxnSp>
            <p:sp>
              <p:nvSpPr>
                <p:cNvPr id="35" name="타원 34">
                  <a:extLst>
                    <a:ext uri="{FF2B5EF4-FFF2-40B4-BE49-F238E27FC236}">
                      <a16:creationId xmlns:a16="http://schemas.microsoft.com/office/drawing/2014/main" id="{F748EB61-C9CB-7206-ADF8-F15AAD0EA619}"/>
                    </a:ext>
                  </a:extLst>
                </p:cNvPr>
                <p:cNvSpPr/>
                <p:nvPr/>
              </p:nvSpPr>
              <p:spPr>
                <a:xfrm>
                  <a:off x="3924300" y="1568450"/>
                  <a:ext cx="158750" cy="482599"/>
                </a:xfrm>
                <a:prstGeom prst="ellipse">
                  <a:avLst/>
                </a:prstGeom>
                <a:noFill/>
                <a:ln>
                  <a:solidFill>
                    <a:srgbClr val="15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anose="02020603050405020304" pitchFamily="18" charset="0"/>
                    <a:cs typeface="Times New Roman" panose="02020603050405020304" pitchFamily="18" charset="0"/>
                  </a:endParaRPr>
                </a:p>
              </p:txBody>
            </p:sp>
            <p:sp>
              <p:nvSpPr>
                <p:cNvPr id="36" name="타원 35">
                  <a:extLst>
                    <a:ext uri="{FF2B5EF4-FFF2-40B4-BE49-F238E27FC236}">
                      <a16:creationId xmlns:a16="http://schemas.microsoft.com/office/drawing/2014/main" id="{992F52BD-E78F-57A1-D916-197AE57EA173}"/>
                    </a:ext>
                  </a:extLst>
                </p:cNvPr>
                <p:cNvSpPr/>
                <p:nvPr/>
              </p:nvSpPr>
              <p:spPr>
                <a:xfrm>
                  <a:off x="4578350" y="1568450"/>
                  <a:ext cx="158750" cy="482599"/>
                </a:xfrm>
                <a:prstGeom prst="ellipse">
                  <a:avLst/>
                </a:prstGeom>
                <a:noFill/>
                <a:ln>
                  <a:solidFill>
                    <a:srgbClr val="15608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atin typeface="Times New Roman" panose="02020603050405020304" pitchFamily="18" charset="0"/>
                    <a:cs typeface="Times New Roman" panose="02020603050405020304" pitchFamily="18" charset="0"/>
                  </a:endParaRPr>
                </a:p>
              </p:txBody>
            </p:sp>
            <p:cxnSp>
              <p:nvCxnSpPr>
                <p:cNvPr id="37" name="직선 연결선 36">
                  <a:extLst>
                    <a:ext uri="{FF2B5EF4-FFF2-40B4-BE49-F238E27FC236}">
                      <a16:creationId xmlns:a16="http://schemas.microsoft.com/office/drawing/2014/main" id="{2498B814-7105-CDFB-9140-9AC19647019B}"/>
                    </a:ext>
                  </a:extLst>
                </p:cNvPr>
                <p:cNvCxnSpPr>
                  <a:stCxn id="35" idx="0"/>
                  <a:endCxn id="36" idx="0"/>
                </p:cNvCxnSpPr>
                <p:nvPr/>
              </p:nvCxnSpPr>
              <p:spPr>
                <a:xfrm>
                  <a:off x="4003675" y="1568450"/>
                  <a:ext cx="65405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직선 연결선 37">
                  <a:extLst>
                    <a:ext uri="{FF2B5EF4-FFF2-40B4-BE49-F238E27FC236}">
                      <a16:creationId xmlns:a16="http://schemas.microsoft.com/office/drawing/2014/main" id="{25954FA9-51A8-5F4B-BBFC-F9BD8E30673A}"/>
                    </a:ext>
                  </a:extLst>
                </p:cNvPr>
                <p:cNvCxnSpPr/>
                <p:nvPr/>
              </p:nvCxnSpPr>
              <p:spPr>
                <a:xfrm>
                  <a:off x="4022090" y="2051049"/>
                  <a:ext cx="654050" cy="0"/>
                </a:xfrm>
                <a:prstGeom prst="line">
                  <a:avLst/>
                </a:prstGeom>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D5E7B069-2B47-42EA-7415-901A3EDF37D8}"/>
                      </a:ext>
                    </a:extLst>
                  </p:cNvPr>
                  <p:cNvSpPr txBox="1"/>
                  <p:nvPr/>
                </p:nvSpPr>
                <p:spPr>
                  <a:xfrm>
                    <a:off x="139356" y="1568450"/>
                    <a:ext cx="498493" cy="39074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solidFill>
                                    <a:srgbClr val="FF0000"/>
                                  </a:solidFill>
                                  <a:latin typeface="Cambria Math" panose="02040503050406030204" pitchFamily="18" charset="0"/>
                                </a:rPr>
                              </m:ctrlPr>
                            </m:sSubPr>
                            <m:e>
                              <m:acc>
                                <m:accPr>
                                  <m:chr m:val="̂"/>
                                  <m:ctrlPr>
                                    <a:rPr lang="en-US" altLang="ko-KR" b="0" i="1" smtClean="0">
                                      <a:solidFill>
                                        <a:srgbClr val="FF0000"/>
                                      </a:solidFill>
                                      <a:latin typeface="Cambria Math" panose="02040503050406030204" pitchFamily="18" charset="0"/>
                                    </a:rPr>
                                  </m:ctrlPr>
                                </m:accPr>
                                <m:e>
                                  <m:r>
                                    <a:rPr lang="en-US" altLang="ko-KR" b="0" i="1" smtClean="0">
                                      <a:solidFill>
                                        <a:srgbClr val="FF0000"/>
                                      </a:solidFill>
                                      <a:latin typeface="Cambria Math" panose="02040503050406030204" pitchFamily="18" charset="0"/>
                                    </a:rPr>
                                    <m:t>𝑠</m:t>
                                  </m:r>
                                </m:e>
                              </m:acc>
                            </m:e>
                            <m:sub>
                              <m:r>
                                <a:rPr lang="en-US" altLang="ko-KR" b="0" i="1" smtClean="0">
                                  <a:solidFill>
                                    <a:srgbClr val="FF0000"/>
                                  </a:solidFill>
                                  <a:latin typeface="Cambria Math" panose="02040503050406030204" pitchFamily="18" charset="0"/>
                                </a:rPr>
                                <m:t>𝑝</m:t>
                              </m:r>
                            </m:sub>
                          </m:sSub>
                        </m:oMath>
                      </m:oMathPara>
                    </a14:m>
                    <a:endParaRPr lang="ko-KR" altLang="en-US">
                      <a:solidFill>
                        <a:srgbClr val="FF0000"/>
                      </a:solidFill>
                      <a:latin typeface="Times New Roman" panose="02020603050405020304" pitchFamily="18" charset="0"/>
                      <a:cs typeface="Times New Roman" panose="02020603050405020304" pitchFamily="18" charset="0"/>
                    </a:endParaRPr>
                  </a:p>
                </p:txBody>
              </p:sp>
            </mc:Choice>
            <mc:Fallback xmlns="">
              <p:sp>
                <p:nvSpPr>
                  <p:cNvPr id="31" name="TextBox 30">
                    <a:extLst>
                      <a:ext uri="{FF2B5EF4-FFF2-40B4-BE49-F238E27FC236}">
                        <a16:creationId xmlns:a16="http://schemas.microsoft.com/office/drawing/2014/main" id="{3320F0B1-AA0A-04D3-CC42-C0081D844300}"/>
                      </a:ext>
                    </a:extLst>
                  </p:cNvPr>
                  <p:cNvSpPr txBox="1">
                    <a:spLocks noRot="1" noChangeAspect="1" noMove="1" noResize="1" noEditPoints="1" noAdjustHandles="1" noChangeArrowheads="1" noChangeShapeType="1" noTextEdit="1"/>
                  </p:cNvSpPr>
                  <p:nvPr/>
                </p:nvSpPr>
                <p:spPr>
                  <a:xfrm>
                    <a:off x="139356" y="1568450"/>
                    <a:ext cx="498493" cy="390748"/>
                  </a:xfrm>
                  <a:prstGeom prst="rect">
                    <a:avLst/>
                  </a:prstGeom>
                  <a:blipFill>
                    <a:blip r:embed="rId6"/>
                    <a:stretch>
                      <a:fillRect t="-4615" r="-18293" b="-1538"/>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F0AF191E-809F-CC98-2314-D14D42B1CE89}"/>
                      </a:ext>
                    </a:extLst>
                  </p:cNvPr>
                  <p:cNvSpPr txBox="1"/>
                  <p:nvPr/>
                </p:nvSpPr>
                <p:spPr>
                  <a:xfrm>
                    <a:off x="4159232" y="1156499"/>
                    <a:ext cx="498493" cy="37689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altLang="ko-KR" b="0" i="1" smtClean="0">
                                  <a:solidFill>
                                    <a:srgbClr val="0070C0"/>
                                  </a:solidFill>
                                  <a:latin typeface="Cambria Math" panose="02040503050406030204" pitchFamily="18" charset="0"/>
                                </a:rPr>
                              </m:ctrlPr>
                            </m:accPr>
                            <m:e>
                              <m:r>
                                <a:rPr lang="en-US" altLang="ko-KR" b="0" i="1" smtClean="0">
                                  <a:solidFill>
                                    <a:srgbClr val="0070C0"/>
                                  </a:solidFill>
                                  <a:latin typeface="Cambria Math" panose="02040503050406030204" pitchFamily="18" charset="0"/>
                                </a:rPr>
                                <m:t>𝐼</m:t>
                              </m:r>
                            </m:e>
                          </m:acc>
                        </m:oMath>
                      </m:oMathPara>
                    </a14:m>
                    <a:endParaRPr lang="ko-KR" altLang="en-US">
                      <a:solidFill>
                        <a:srgbClr val="0070C0"/>
                      </a:solidFill>
                      <a:latin typeface="Times New Roman" panose="02020603050405020304" pitchFamily="18" charset="0"/>
                      <a:cs typeface="Times New Roman" panose="02020603050405020304" pitchFamily="18" charset="0"/>
                    </a:endParaRPr>
                  </a:p>
                </p:txBody>
              </p:sp>
            </mc:Choice>
            <mc:Fallback xmlns="">
              <p:sp>
                <p:nvSpPr>
                  <p:cNvPr id="32" name="TextBox 31">
                    <a:extLst>
                      <a:ext uri="{FF2B5EF4-FFF2-40B4-BE49-F238E27FC236}">
                        <a16:creationId xmlns:a16="http://schemas.microsoft.com/office/drawing/2014/main" id="{C0AE915B-7E20-4B81-B2A2-CF07FB2BE7B6}"/>
                      </a:ext>
                    </a:extLst>
                  </p:cNvPr>
                  <p:cNvSpPr txBox="1">
                    <a:spLocks noRot="1" noChangeAspect="1" noMove="1" noResize="1" noEditPoints="1" noAdjustHandles="1" noChangeArrowheads="1" noChangeShapeType="1" noTextEdit="1"/>
                  </p:cNvSpPr>
                  <p:nvPr/>
                </p:nvSpPr>
                <p:spPr>
                  <a:xfrm>
                    <a:off x="4159232" y="1156499"/>
                    <a:ext cx="498493" cy="376898"/>
                  </a:xfrm>
                  <a:prstGeom prst="rect">
                    <a:avLst/>
                  </a:prstGeom>
                  <a:blipFill>
                    <a:blip r:embed="rId7"/>
                    <a:stretch>
                      <a:fillRect t="-6452" r="-21951"/>
                    </a:stretch>
                  </a:blipFill>
                </p:spPr>
                <p:txBody>
                  <a:bodyPr/>
                  <a:lstStyle/>
                  <a:p>
                    <a:r>
                      <a:rPr lang="ko-KR" altLang="en-US">
                        <a:noFill/>
                      </a:rPr>
                      <a:t> </a:t>
                    </a:r>
                  </a:p>
                </p:txBody>
              </p:sp>
            </mc:Fallback>
          </mc:AlternateContent>
          <p:sp>
            <p:nvSpPr>
              <p:cNvPr id="33" name="TextBox 32">
                <a:extLst>
                  <a:ext uri="{FF2B5EF4-FFF2-40B4-BE49-F238E27FC236}">
                    <a16:creationId xmlns:a16="http://schemas.microsoft.com/office/drawing/2014/main" id="{86BD32B9-FEDD-39BE-518E-0F62E391B643}"/>
                  </a:ext>
                </a:extLst>
              </p:cNvPr>
              <p:cNvSpPr txBox="1"/>
              <p:nvPr/>
            </p:nvSpPr>
            <p:spPr>
              <a:xfrm>
                <a:off x="6137274" y="1516476"/>
                <a:ext cx="1691648" cy="369332"/>
              </a:xfrm>
              <a:prstGeom prst="rect">
                <a:avLst/>
              </a:prstGeom>
              <a:noFill/>
            </p:spPr>
            <p:txBody>
              <a:bodyPr wrap="square" rtlCol="0">
                <a:spAutoFit/>
              </a:bodyPr>
              <a:lstStyle/>
              <a:p>
                <a:r>
                  <a:rPr lang="en-US" altLang="ko-KR" dirty="0">
                    <a:latin typeface="Times New Roman" panose="02020603050405020304" pitchFamily="18" charset="0"/>
                    <a:cs typeface="Times New Roman" panose="02020603050405020304" pitchFamily="18" charset="0"/>
                  </a:rPr>
                  <a:t>&lt;Longitudinal&gt;</a:t>
                </a:r>
                <a:endParaRPr lang="ko-KR" altLang="en-US" dirty="0">
                  <a:latin typeface="Times New Roman" panose="02020603050405020304" pitchFamily="18" charset="0"/>
                  <a:cs typeface="Times New Roman" panose="02020603050405020304" pitchFamily="18" charset="0"/>
                </a:endParaRPr>
              </a:p>
            </p:txBody>
          </p:sp>
        </p:grpSp>
        <p:grpSp>
          <p:nvGrpSpPr>
            <p:cNvPr id="22" name="그룹 21">
              <a:extLst>
                <a:ext uri="{FF2B5EF4-FFF2-40B4-BE49-F238E27FC236}">
                  <a16:creationId xmlns:a16="http://schemas.microsoft.com/office/drawing/2014/main" id="{BA101BAE-BBAB-4536-1FF5-ED7D1F68A1DA}"/>
                </a:ext>
              </a:extLst>
            </p:cNvPr>
            <p:cNvGrpSpPr/>
            <p:nvPr/>
          </p:nvGrpSpPr>
          <p:grpSpPr>
            <a:xfrm rot="5400000">
              <a:off x="2800162" y="-1234723"/>
              <a:ext cx="283241" cy="5812605"/>
              <a:chOff x="3418919" y="-8131371"/>
              <a:chExt cx="713348" cy="14639135"/>
            </a:xfrm>
          </p:grpSpPr>
          <p:sp>
            <p:nvSpPr>
              <p:cNvPr id="25" name="TextBox 24">
                <a:extLst>
                  <a:ext uri="{FF2B5EF4-FFF2-40B4-BE49-F238E27FC236}">
                    <a16:creationId xmlns:a16="http://schemas.microsoft.com/office/drawing/2014/main" id="{F02130AA-79BB-4C90-A571-2FC9985F972A}"/>
                  </a:ext>
                </a:extLst>
              </p:cNvPr>
              <p:cNvSpPr txBox="1"/>
              <p:nvPr/>
            </p:nvSpPr>
            <p:spPr>
              <a:xfrm>
                <a:off x="3418919" y="-8131371"/>
                <a:ext cx="593725" cy="697626"/>
              </a:xfrm>
              <a:prstGeom prst="rect">
                <a:avLst/>
              </a:prstGeom>
              <a:noFill/>
            </p:spPr>
            <p:txBody>
              <a:bodyPr wrap="square" rtlCol="0">
                <a:spAutoFit/>
              </a:bodyPr>
              <a:lstStyle/>
              <a:p>
                <a:r>
                  <a:rPr lang="en-US" altLang="ko-KR" sz="1200" i="1">
                    <a:solidFill>
                      <a:schemeClr val="bg1"/>
                    </a:solidFill>
                    <a:latin typeface="Times New Roman" panose="02020603050405020304" pitchFamily="18" charset="0"/>
                    <a:cs typeface="Times New Roman" panose="02020603050405020304" pitchFamily="18" charset="0"/>
                  </a:rPr>
                  <a:t>N</a:t>
                </a:r>
                <a:endParaRPr lang="ko-KR" altLang="en-US" sz="1200" i="1">
                  <a:solidFill>
                    <a:schemeClr val="bg1"/>
                  </a:solidFill>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2A5C8CBE-7F02-FB11-6334-876679D9B9BB}"/>
                  </a:ext>
                </a:extLst>
              </p:cNvPr>
              <p:cNvSpPr txBox="1"/>
              <p:nvPr/>
            </p:nvSpPr>
            <p:spPr>
              <a:xfrm>
                <a:off x="3538542" y="5732623"/>
                <a:ext cx="593725" cy="775141"/>
              </a:xfrm>
              <a:prstGeom prst="rect">
                <a:avLst/>
              </a:prstGeom>
              <a:noFill/>
            </p:spPr>
            <p:txBody>
              <a:bodyPr wrap="square" rtlCol="0">
                <a:spAutoFit/>
              </a:bodyPr>
              <a:lstStyle/>
              <a:p>
                <a:r>
                  <a:rPr lang="en-US" altLang="ko-KR" sz="1400" i="1">
                    <a:solidFill>
                      <a:schemeClr val="bg1"/>
                    </a:solidFill>
                    <a:latin typeface="Times New Roman" panose="02020603050405020304" pitchFamily="18" charset="0"/>
                    <a:cs typeface="Times New Roman" panose="02020603050405020304" pitchFamily="18" charset="0"/>
                  </a:rPr>
                  <a:t>S</a:t>
                </a:r>
                <a:endParaRPr lang="ko-KR" altLang="en-US" sz="1400" i="1">
                  <a:solidFill>
                    <a:schemeClr val="bg1"/>
                  </a:solidFill>
                  <a:latin typeface="Times New Roman" panose="02020603050405020304" pitchFamily="18" charset="0"/>
                  <a:cs typeface="Times New Roman" panose="02020603050405020304" pitchFamily="18" charset="0"/>
                </a:endParaRPr>
              </a:p>
            </p:txBody>
          </p:sp>
        </p:grpSp>
      </p:grpSp>
      <p:grpSp>
        <p:nvGrpSpPr>
          <p:cNvPr id="39" name="그룹 38">
            <a:extLst>
              <a:ext uri="{FF2B5EF4-FFF2-40B4-BE49-F238E27FC236}">
                <a16:creationId xmlns:a16="http://schemas.microsoft.com/office/drawing/2014/main" id="{ED6FE301-2248-11F9-3680-C21BE86F9C7D}"/>
              </a:ext>
            </a:extLst>
          </p:cNvPr>
          <p:cNvGrpSpPr/>
          <p:nvPr/>
        </p:nvGrpSpPr>
        <p:grpSpPr>
          <a:xfrm>
            <a:off x="3411000" y="2476738"/>
            <a:ext cx="785844" cy="1729152"/>
            <a:chOff x="3615546" y="3536176"/>
            <a:chExt cx="618415" cy="2779462"/>
          </a:xfrm>
        </p:grpSpPr>
        <p:sp>
          <p:nvSpPr>
            <p:cNvPr id="42" name="TextBox 41">
              <a:extLst>
                <a:ext uri="{FF2B5EF4-FFF2-40B4-BE49-F238E27FC236}">
                  <a16:creationId xmlns:a16="http://schemas.microsoft.com/office/drawing/2014/main" id="{97576A17-6908-C6FE-D429-4EF60A23A1E1}"/>
                </a:ext>
              </a:extLst>
            </p:cNvPr>
            <p:cNvSpPr txBox="1"/>
            <p:nvPr/>
          </p:nvSpPr>
          <p:spPr>
            <a:xfrm>
              <a:off x="3615546" y="3536176"/>
              <a:ext cx="593725" cy="445252"/>
            </a:xfrm>
            <a:prstGeom prst="rect">
              <a:avLst/>
            </a:prstGeom>
            <a:noFill/>
          </p:spPr>
          <p:txBody>
            <a:bodyPr wrap="square" rtlCol="0">
              <a:spAutoFit/>
            </a:bodyPr>
            <a:lstStyle/>
            <a:p>
              <a:r>
                <a:rPr lang="en-US" altLang="ko-KR" sz="1200" i="1">
                  <a:solidFill>
                    <a:schemeClr val="bg1"/>
                  </a:solidFill>
                  <a:latin typeface="Times New Roman" panose="02020603050405020304" pitchFamily="18" charset="0"/>
                  <a:cs typeface="Times New Roman" panose="02020603050405020304" pitchFamily="18" charset="0"/>
                </a:rPr>
                <a:t>N</a:t>
              </a:r>
              <a:endParaRPr lang="ko-KR" altLang="en-US" sz="1200" i="1">
                <a:solidFill>
                  <a:schemeClr val="bg1"/>
                </a:solidFill>
                <a:latin typeface="Times New Roman" panose="02020603050405020304" pitchFamily="18" charset="0"/>
                <a:cs typeface="Times New Roman" panose="02020603050405020304" pitchFamily="18" charset="0"/>
              </a:endParaRPr>
            </a:p>
          </p:txBody>
        </p:sp>
        <p:sp>
          <p:nvSpPr>
            <p:cNvPr id="43" name="TextBox 42">
              <a:extLst>
                <a:ext uri="{FF2B5EF4-FFF2-40B4-BE49-F238E27FC236}">
                  <a16:creationId xmlns:a16="http://schemas.microsoft.com/office/drawing/2014/main" id="{E3206215-0748-E30C-2BDC-7FB38F51EE11}"/>
                </a:ext>
              </a:extLst>
            </p:cNvPr>
            <p:cNvSpPr txBox="1"/>
            <p:nvPr/>
          </p:nvSpPr>
          <p:spPr>
            <a:xfrm>
              <a:off x="3640236" y="5870386"/>
              <a:ext cx="593725" cy="445252"/>
            </a:xfrm>
            <a:prstGeom prst="rect">
              <a:avLst/>
            </a:prstGeom>
            <a:noFill/>
          </p:spPr>
          <p:txBody>
            <a:bodyPr wrap="square" rtlCol="0">
              <a:spAutoFit/>
            </a:bodyPr>
            <a:lstStyle/>
            <a:p>
              <a:r>
                <a:rPr lang="en-US" altLang="ko-KR" sz="1200" i="1">
                  <a:solidFill>
                    <a:schemeClr val="bg1"/>
                  </a:solidFill>
                  <a:latin typeface="Times New Roman" panose="02020603050405020304" pitchFamily="18" charset="0"/>
                  <a:cs typeface="Times New Roman" panose="02020603050405020304" pitchFamily="18" charset="0"/>
                </a:rPr>
                <a:t>S</a:t>
              </a:r>
              <a:endParaRPr lang="ko-KR" altLang="en-US" sz="1200" i="1">
                <a:solidFill>
                  <a:schemeClr val="bg1"/>
                </a:solidFill>
                <a:latin typeface="Times New Roman" panose="02020603050405020304" pitchFamily="18" charset="0"/>
                <a:cs typeface="Times New Roman" panose="02020603050405020304" pitchFamily="18" charset="0"/>
              </a:endParaRPr>
            </a:p>
          </p:txBody>
        </p:sp>
      </p:grpSp>
      <p:cxnSp>
        <p:nvCxnSpPr>
          <p:cNvPr id="44" name="직선 연결선 43">
            <a:extLst>
              <a:ext uri="{FF2B5EF4-FFF2-40B4-BE49-F238E27FC236}">
                <a16:creationId xmlns:a16="http://schemas.microsoft.com/office/drawing/2014/main" id="{EC40B863-B58E-499F-A874-5A57D6D26583}"/>
              </a:ext>
            </a:extLst>
          </p:cNvPr>
          <p:cNvCxnSpPr/>
          <p:nvPr/>
        </p:nvCxnSpPr>
        <p:spPr>
          <a:xfrm>
            <a:off x="-61059" y="2367462"/>
            <a:ext cx="8921750" cy="0"/>
          </a:xfrm>
          <a:prstGeom prst="line">
            <a:avLst/>
          </a:prstGeom>
          <a:ln w="19050" cap="flat" cmpd="sng" algn="ctr">
            <a:solidFill>
              <a:schemeClr val="dk1"/>
            </a:solidFill>
            <a:prstDash val="lgDashDot"/>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45" name="그림 44" descr="원, 우주, 스크린샷, 천문학이(가) 표시된 사진&#10;&#10;AI 생성 콘텐츠는 정확하지 않을 수 있습니다.">
            <a:extLst>
              <a:ext uri="{FF2B5EF4-FFF2-40B4-BE49-F238E27FC236}">
                <a16:creationId xmlns:a16="http://schemas.microsoft.com/office/drawing/2014/main" id="{074FE600-1BF1-1F37-3396-0B68A065658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69245" y="4562589"/>
            <a:ext cx="2981461" cy="1168542"/>
          </a:xfrm>
          <a:prstGeom prst="rect">
            <a:avLst/>
          </a:prstGeom>
        </p:spPr>
      </p:pic>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4E4D0079-222A-D78A-CEE6-52CB0A32189D}"/>
                  </a:ext>
                </a:extLst>
              </p:cNvPr>
              <p:cNvSpPr txBox="1"/>
              <p:nvPr/>
            </p:nvSpPr>
            <p:spPr>
              <a:xfrm>
                <a:off x="6591299" y="146050"/>
                <a:ext cx="2359407" cy="610936"/>
              </a:xfrm>
              <a:prstGeom prst="rect">
                <a:avLst/>
              </a:prstGeom>
              <a:noFill/>
              <a:ln w="19050">
                <a:solidFill>
                  <a:schemeClr val="tx1"/>
                </a:solidFill>
              </a:ln>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US" altLang="ko-KR" b="0" i="1" smtClean="0">
                              <a:latin typeface="Cambria Math" panose="02040503050406030204" pitchFamily="18" charset="0"/>
                            </a:rPr>
                          </m:ctrlPr>
                        </m:sSubSupPr>
                        <m:e>
                          <m:r>
                            <a:rPr lang="en-US" altLang="ko-KR" b="0" i="1" smtClean="0">
                              <a:latin typeface="Cambria Math" panose="02040503050406030204" pitchFamily="18" charset="0"/>
                            </a:rPr>
                            <m:t>𝜎</m:t>
                          </m:r>
                        </m:e>
                        <m:sub>
                          <m:r>
                            <a:rPr lang="en-US" altLang="ko-KR" b="0" i="1" smtClean="0">
                              <a:latin typeface="Cambria Math" panose="02040503050406030204" pitchFamily="18" charset="0"/>
                            </a:rPr>
                            <m:t>𝑠𝑠</m:t>
                          </m:r>
                        </m:sub>
                        <m:sup>
                          <m:r>
                            <a:rPr lang="en-US" altLang="ko-KR" b="0" i="1" smtClean="0">
                              <a:latin typeface="Cambria Math" panose="02040503050406030204" pitchFamily="18" charset="0"/>
                            </a:rPr>
                            <m:t>𝐿</m:t>
                          </m:r>
                          <m:r>
                            <a:rPr lang="en-US" altLang="ko-KR" b="0" i="1" smtClean="0">
                              <a:latin typeface="Cambria Math" panose="02040503050406030204" pitchFamily="18" charset="0"/>
                            </a:rPr>
                            <m:t>,</m:t>
                          </m:r>
                          <m:r>
                            <a:rPr lang="en-US" altLang="ko-KR" b="0" i="1" smtClean="0">
                              <a:latin typeface="Cambria Math" panose="02040503050406030204" pitchFamily="18" charset="0"/>
                            </a:rPr>
                            <m:t>𝑇</m:t>
                          </m:r>
                        </m:sup>
                      </m:sSubSup>
                      <m:r>
                        <a:rPr lang="en-US" altLang="ko-KR" b="0" i="1" smtClean="0">
                          <a:latin typeface="Cambria Math" panose="02040503050406030204" pitchFamily="18" charset="0"/>
                        </a:rPr>
                        <m:t>~</m:t>
                      </m:r>
                      <m:f>
                        <m:fPr>
                          <m:ctrlPr>
                            <a:rPr lang="en-US" altLang="ko-KR" b="0" i="1" smtClean="0">
                              <a:latin typeface="Cambria Math" panose="02040503050406030204" pitchFamily="18" charset="0"/>
                            </a:rPr>
                          </m:ctrlPr>
                        </m:fPr>
                        <m:num>
                          <m:r>
                            <a:rPr lang="en-US" altLang="ko-KR" b="0" i="1" smtClean="0">
                              <a:latin typeface="Cambria Math" panose="02040503050406030204" pitchFamily="18" charset="0"/>
                            </a:rPr>
                            <m:t>1</m:t>
                          </m:r>
                        </m:num>
                        <m:den>
                          <m:r>
                            <a:rPr lang="en-US" altLang="ko-KR" b="0" i="1" smtClean="0">
                              <a:latin typeface="Cambria Math" panose="02040503050406030204" pitchFamily="18" charset="0"/>
                            </a:rPr>
                            <m:t>2</m:t>
                          </m:r>
                        </m:den>
                      </m:f>
                      <m:r>
                        <a:rPr lang="en-US" altLang="ko-KR" b="0" i="1" smtClean="0">
                          <a:latin typeface="Cambria Math" panose="02040503050406030204" pitchFamily="18" charset="0"/>
                        </a:rPr>
                        <m:t> (</m:t>
                      </m:r>
                      <m:sSubSup>
                        <m:sSubSupPr>
                          <m:ctrlPr>
                            <a:rPr lang="en-US" altLang="ko-KR" b="0" i="1" smtClean="0">
                              <a:latin typeface="Cambria Math" panose="02040503050406030204" pitchFamily="18" charset="0"/>
                            </a:rPr>
                          </m:ctrlPr>
                        </m:sSubSupPr>
                        <m:e>
                          <m:r>
                            <a:rPr lang="en-US" altLang="ko-KR" b="0" i="1" smtClean="0">
                              <a:latin typeface="Cambria Math" panose="02040503050406030204" pitchFamily="18" charset="0"/>
                            </a:rPr>
                            <m:t>𝜎</m:t>
                          </m:r>
                        </m:e>
                        <m:sub>
                          <m:r>
                            <a:rPr lang="en-US" altLang="ko-KR" b="0" i="1" smtClean="0">
                              <a:latin typeface="Cambria Math" panose="02040503050406030204" pitchFamily="18" charset="0"/>
                              <a:ea typeface="Cambria Math" panose="02040503050406030204" pitchFamily="18" charset="0"/>
                            </a:rPr>
                            <m:t>↑↑</m:t>
                          </m:r>
                        </m:sub>
                        <m:sup>
                          <m:r>
                            <a:rPr lang="en-US" altLang="ko-KR" b="0" i="1" smtClean="0">
                              <a:latin typeface="Cambria Math" panose="02040503050406030204" pitchFamily="18" charset="0"/>
                              <a:ea typeface="Cambria Math" panose="02040503050406030204" pitchFamily="18" charset="0"/>
                            </a:rPr>
                            <m:t>𝐿</m:t>
                          </m:r>
                          <m:r>
                            <a:rPr lang="en-US" altLang="ko-KR" b="0" i="1" smtClean="0">
                              <a:latin typeface="Cambria Math" panose="02040503050406030204" pitchFamily="18" charset="0"/>
                              <a:ea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𝑇</m:t>
                          </m:r>
                        </m:sup>
                      </m:sSubSup>
                      <m:r>
                        <a:rPr lang="en-US" altLang="ko-KR" b="0" i="1" smtClean="0">
                          <a:latin typeface="Cambria Math" panose="02040503050406030204" pitchFamily="18" charset="0"/>
                        </a:rPr>
                        <m:t>−</m:t>
                      </m:r>
                      <m:sSubSup>
                        <m:sSubSupPr>
                          <m:ctrlPr>
                            <a:rPr lang="en-US" altLang="ko-KR" b="0" i="1" smtClean="0">
                              <a:latin typeface="Cambria Math" panose="02040503050406030204" pitchFamily="18" charset="0"/>
                            </a:rPr>
                          </m:ctrlPr>
                        </m:sSubSupPr>
                        <m:e>
                          <m:r>
                            <a:rPr lang="en-US" altLang="ko-KR" b="0" i="1" smtClean="0">
                              <a:latin typeface="Cambria Math" panose="02040503050406030204" pitchFamily="18" charset="0"/>
                            </a:rPr>
                            <m:t>𝜎</m:t>
                          </m:r>
                        </m:e>
                        <m:sub>
                          <m:r>
                            <a:rPr lang="en-US" altLang="ko-KR" b="0" i="1" smtClean="0">
                              <a:latin typeface="Cambria Math" panose="02040503050406030204" pitchFamily="18" charset="0"/>
                              <a:ea typeface="Cambria Math" panose="02040503050406030204" pitchFamily="18" charset="0"/>
                            </a:rPr>
                            <m:t>↑↓</m:t>
                          </m:r>
                        </m:sub>
                        <m:sup>
                          <m:r>
                            <a:rPr lang="en-US" altLang="ko-KR" b="0" i="1" smtClean="0">
                              <a:latin typeface="Cambria Math" panose="02040503050406030204" pitchFamily="18" charset="0"/>
                              <a:ea typeface="Cambria Math" panose="02040503050406030204" pitchFamily="18" charset="0"/>
                            </a:rPr>
                            <m:t>𝐿</m:t>
                          </m:r>
                          <m:r>
                            <a:rPr lang="en-US" altLang="ko-KR" b="0" i="1" smtClean="0">
                              <a:latin typeface="Cambria Math" panose="02040503050406030204" pitchFamily="18" charset="0"/>
                              <a:ea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𝑇</m:t>
                          </m:r>
                        </m:sup>
                      </m:sSubSup>
                      <m:r>
                        <a:rPr lang="en-US" altLang="ko-KR" b="0" i="1" smtClean="0">
                          <a:latin typeface="Cambria Math" panose="02040503050406030204" pitchFamily="18" charset="0"/>
                        </a:rPr>
                        <m:t>)</m:t>
                      </m:r>
                    </m:oMath>
                  </m:oMathPara>
                </a14:m>
                <a:endParaRPr lang="ko-KR" altLang="en-US" dirty="0"/>
              </a:p>
            </p:txBody>
          </p:sp>
        </mc:Choice>
        <mc:Fallback>
          <p:sp>
            <p:nvSpPr>
              <p:cNvPr id="3" name="TextBox 2">
                <a:extLst>
                  <a:ext uri="{FF2B5EF4-FFF2-40B4-BE49-F238E27FC236}">
                    <a16:creationId xmlns:a16="http://schemas.microsoft.com/office/drawing/2014/main" id="{4E4D0079-222A-D78A-CEE6-52CB0A32189D}"/>
                  </a:ext>
                </a:extLst>
              </p:cNvPr>
              <p:cNvSpPr txBox="1">
                <a:spLocks noRot="1" noChangeAspect="1" noMove="1" noResize="1" noEditPoints="1" noAdjustHandles="1" noChangeArrowheads="1" noChangeShapeType="1" noTextEdit="1"/>
              </p:cNvSpPr>
              <p:nvPr/>
            </p:nvSpPr>
            <p:spPr>
              <a:xfrm>
                <a:off x="6591299" y="146050"/>
                <a:ext cx="2359407" cy="610936"/>
              </a:xfrm>
              <a:prstGeom prst="rect">
                <a:avLst/>
              </a:prstGeom>
              <a:blipFill>
                <a:blip r:embed="rId9"/>
                <a:stretch>
                  <a:fillRect/>
                </a:stretch>
              </a:blipFill>
              <a:ln w="19050">
                <a:solidFill>
                  <a:schemeClr val="tx1"/>
                </a:solidFill>
              </a:ln>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9E475D7B-28CF-D570-A5BD-8AC79DBEC910}"/>
                  </a:ext>
                </a:extLst>
              </p:cNvPr>
              <p:cNvSpPr txBox="1"/>
              <p:nvPr/>
            </p:nvSpPr>
            <p:spPr>
              <a:xfrm>
                <a:off x="3052638" y="2717942"/>
                <a:ext cx="565639" cy="38414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altLang="ko-KR" b="0" i="1" smtClean="0">
                              <a:solidFill>
                                <a:schemeClr val="tx1"/>
                              </a:solidFill>
                              <a:latin typeface="Cambria Math" panose="02040503050406030204" pitchFamily="18" charset="0"/>
                            </a:rPr>
                          </m:ctrlPr>
                        </m:accPr>
                        <m:e>
                          <m:r>
                            <a:rPr lang="en-US" altLang="ko-KR" b="0" i="1" smtClean="0">
                              <a:solidFill>
                                <a:schemeClr val="tx1"/>
                              </a:solidFill>
                              <a:latin typeface="Cambria Math" panose="02040503050406030204" pitchFamily="18" charset="0"/>
                            </a:rPr>
                            <m:t>𝑘</m:t>
                          </m:r>
                        </m:e>
                      </m:acc>
                    </m:oMath>
                  </m:oMathPara>
                </a14:m>
                <a:endParaRPr lang="ko-KR" altLang="en-US" dirty="0">
                  <a:solidFill>
                    <a:srgbClr val="0070C0"/>
                  </a:solidFill>
                  <a:latin typeface="Times New Roman" panose="02020603050405020304" pitchFamily="18" charset="0"/>
                  <a:cs typeface="Times New Roman" panose="02020603050405020304" pitchFamily="18" charset="0"/>
                </a:endParaRPr>
              </a:p>
            </p:txBody>
          </p:sp>
        </mc:Choice>
        <mc:Fallback>
          <p:sp>
            <p:nvSpPr>
              <p:cNvPr id="4" name="TextBox 3">
                <a:extLst>
                  <a:ext uri="{FF2B5EF4-FFF2-40B4-BE49-F238E27FC236}">
                    <a16:creationId xmlns:a16="http://schemas.microsoft.com/office/drawing/2014/main" id="{9E475D7B-28CF-D570-A5BD-8AC79DBEC910}"/>
                  </a:ext>
                </a:extLst>
              </p:cNvPr>
              <p:cNvSpPr txBox="1">
                <a:spLocks noRot="1" noChangeAspect="1" noMove="1" noResize="1" noEditPoints="1" noAdjustHandles="1" noChangeArrowheads="1" noChangeShapeType="1" noTextEdit="1"/>
              </p:cNvSpPr>
              <p:nvPr/>
            </p:nvSpPr>
            <p:spPr>
              <a:xfrm>
                <a:off x="3052638" y="2717942"/>
                <a:ext cx="565639" cy="384144"/>
              </a:xfrm>
              <a:prstGeom prst="rect">
                <a:avLst/>
              </a:prstGeom>
              <a:blipFill>
                <a:blip r:embed="rId10"/>
                <a:stretch>
                  <a:fillRect r="-21505"/>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47" name="TextBox 46">
                <a:extLst>
                  <a:ext uri="{FF2B5EF4-FFF2-40B4-BE49-F238E27FC236}">
                    <a16:creationId xmlns:a16="http://schemas.microsoft.com/office/drawing/2014/main" id="{F5991ACE-0430-0923-EE89-F4451E6B0310}"/>
                  </a:ext>
                </a:extLst>
              </p:cNvPr>
              <p:cNvSpPr txBox="1"/>
              <p:nvPr/>
            </p:nvSpPr>
            <p:spPr>
              <a:xfrm>
                <a:off x="3269878" y="1388247"/>
                <a:ext cx="565639" cy="38414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acc>
                        <m:accPr>
                          <m:chr m:val="̂"/>
                          <m:ctrlPr>
                            <a:rPr lang="en-US" altLang="ko-KR" b="0" i="1" smtClean="0">
                              <a:solidFill>
                                <a:schemeClr val="tx1"/>
                              </a:solidFill>
                              <a:latin typeface="Cambria Math" panose="02040503050406030204" pitchFamily="18" charset="0"/>
                            </a:rPr>
                          </m:ctrlPr>
                        </m:accPr>
                        <m:e>
                          <m:r>
                            <a:rPr lang="en-US" altLang="ko-KR" b="0" i="1" smtClean="0">
                              <a:solidFill>
                                <a:schemeClr val="tx1"/>
                              </a:solidFill>
                              <a:latin typeface="Cambria Math" panose="02040503050406030204" pitchFamily="18" charset="0"/>
                            </a:rPr>
                            <m:t>𝑘</m:t>
                          </m:r>
                        </m:e>
                      </m:acc>
                    </m:oMath>
                  </m:oMathPara>
                </a14:m>
                <a:endParaRPr lang="ko-KR" altLang="en-US" dirty="0">
                  <a:solidFill>
                    <a:srgbClr val="0070C0"/>
                  </a:solidFill>
                  <a:latin typeface="Times New Roman" panose="02020603050405020304" pitchFamily="18" charset="0"/>
                  <a:cs typeface="Times New Roman" panose="02020603050405020304" pitchFamily="18" charset="0"/>
                </a:endParaRPr>
              </a:p>
            </p:txBody>
          </p:sp>
        </mc:Choice>
        <mc:Fallback>
          <p:sp>
            <p:nvSpPr>
              <p:cNvPr id="47" name="TextBox 46">
                <a:extLst>
                  <a:ext uri="{FF2B5EF4-FFF2-40B4-BE49-F238E27FC236}">
                    <a16:creationId xmlns:a16="http://schemas.microsoft.com/office/drawing/2014/main" id="{F5991ACE-0430-0923-EE89-F4451E6B0310}"/>
                  </a:ext>
                </a:extLst>
              </p:cNvPr>
              <p:cNvSpPr txBox="1">
                <a:spLocks noRot="1" noChangeAspect="1" noMove="1" noResize="1" noEditPoints="1" noAdjustHandles="1" noChangeArrowheads="1" noChangeShapeType="1" noTextEdit="1"/>
              </p:cNvSpPr>
              <p:nvPr/>
            </p:nvSpPr>
            <p:spPr>
              <a:xfrm>
                <a:off x="3269878" y="1388247"/>
                <a:ext cx="565639" cy="384144"/>
              </a:xfrm>
              <a:prstGeom prst="rect">
                <a:avLst/>
              </a:prstGeom>
              <a:blipFill>
                <a:blip r:embed="rId11"/>
                <a:stretch>
                  <a:fillRect r="-22581"/>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49" name="TextBox 48">
                <a:extLst>
                  <a:ext uri="{FF2B5EF4-FFF2-40B4-BE49-F238E27FC236}">
                    <a16:creationId xmlns:a16="http://schemas.microsoft.com/office/drawing/2014/main" id="{86C753A0-0ABB-AB6F-1739-4B85B0C14F2E}"/>
                  </a:ext>
                </a:extLst>
              </p:cNvPr>
              <p:cNvSpPr txBox="1"/>
              <p:nvPr/>
            </p:nvSpPr>
            <p:spPr>
              <a:xfrm>
                <a:off x="2515053" y="5882004"/>
                <a:ext cx="6334036" cy="668516"/>
              </a:xfrm>
              <a:prstGeom prst="rect">
                <a:avLst/>
              </a:prstGeom>
              <a:noFill/>
            </p:spPr>
            <p:txBody>
              <a:bodyPr wrap="square">
                <a:spAutoFit/>
              </a:bodyPr>
              <a:lstStyle/>
              <a:p>
                <a:pPr>
                  <a:buNone/>
                </a:pPr>
                <a14:m>
                  <m:oMathPara xmlns:m="http://schemas.openxmlformats.org/officeDocument/2006/math">
                    <m:oMathParaPr>
                      <m:jc m:val="centerGroup"/>
                    </m:oMathParaPr>
                    <m:oMath xmlns:m="http://schemas.openxmlformats.org/officeDocument/2006/math">
                      <m:sSubSup>
                        <m:sSubSupPr>
                          <m:ctrlPr>
                            <a:rPr lang="en-US" altLang="ko-KR" sz="2000" b="0" i="1" dirty="0" smtClean="0">
                              <a:solidFill>
                                <a:srgbClr val="FF0000"/>
                              </a:solidFill>
                              <a:latin typeface="Cambria Math" panose="02040503050406030204" pitchFamily="18" charset="0"/>
                            </a:rPr>
                          </m:ctrlPr>
                        </m:sSubSupPr>
                        <m:e>
                          <m:r>
                            <a:rPr lang="ko-KR" altLang="ko-KR" sz="2000" i="1" dirty="0" smtClean="0">
                              <a:solidFill>
                                <a:srgbClr val="FF0000"/>
                              </a:solidFill>
                              <a:latin typeface="Cambria Math" panose="02040503050406030204" pitchFamily="18" charset="0"/>
                            </a:rPr>
                            <m:t>𝜎</m:t>
                          </m:r>
                        </m:e>
                        <m:sub>
                          <m:r>
                            <a:rPr lang="en-US" altLang="ko-KR" sz="2000" b="0" i="1" dirty="0" smtClean="0">
                              <a:solidFill>
                                <a:srgbClr val="FF0000"/>
                              </a:solidFill>
                              <a:latin typeface="Cambria Math" panose="02040503050406030204" pitchFamily="18" charset="0"/>
                            </a:rPr>
                            <m:t>𝑠𝑠</m:t>
                          </m:r>
                        </m:sub>
                        <m:sup>
                          <m:r>
                            <a:rPr lang="en-US" altLang="ko-KR" sz="2000" b="0" i="1" dirty="0" smtClean="0">
                              <a:solidFill>
                                <a:srgbClr val="FF0000"/>
                              </a:solidFill>
                              <a:latin typeface="Cambria Math" panose="02040503050406030204" pitchFamily="18" charset="0"/>
                            </a:rPr>
                            <m:t>𝐿</m:t>
                          </m:r>
                        </m:sup>
                      </m:sSubSup>
                      <m:r>
                        <a:rPr lang="ko-KR" altLang="ko-KR" sz="2000" i="1" dirty="0" smtClean="0">
                          <a:solidFill>
                            <a:srgbClr val="FF0000"/>
                          </a:solidFill>
                          <a:latin typeface="Cambria Math" panose="02040503050406030204" pitchFamily="18" charset="0"/>
                        </a:rPr>
                        <m:t>∼</m:t>
                      </m:r>
                      <m:sSub>
                        <m:sSubPr>
                          <m:ctrlPr>
                            <a:rPr lang="en-US" altLang="ko-KR" sz="2000" b="0" i="1" dirty="0" smtClean="0">
                              <a:solidFill>
                                <a:srgbClr val="FF0000"/>
                              </a:solidFill>
                              <a:latin typeface="Cambria Math" panose="02040503050406030204" pitchFamily="18" charset="0"/>
                            </a:rPr>
                          </m:ctrlPr>
                        </m:sSubPr>
                        <m:e>
                          <m:r>
                            <a:rPr lang="ko-KR" altLang="ko-KR" sz="2000" i="1" dirty="0" smtClean="0">
                              <a:solidFill>
                                <a:srgbClr val="FF0000"/>
                              </a:solidFill>
                              <a:latin typeface="Cambria Math" panose="02040503050406030204" pitchFamily="18" charset="0"/>
                            </a:rPr>
                            <m:t>𝜎</m:t>
                          </m:r>
                        </m:e>
                        <m:sub>
                          <m:r>
                            <a:rPr lang="en-US" altLang="ko-KR" sz="2000" b="0" i="1" dirty="0" smtClean="0">
                              <a:solidFill>
                                <a:srgbClr val="FF0000"/>
                              </a:solidFill>
                              <a:latin typeface="Cambria Math" panose="02040503050406030204" pitchFamily="18" charset="0"/>
                            </a:rPr>
                            <m:t>10</m:t>
                          </m:r>
                        </m:sub>
                      </m:sSub>
                      <m:r>
                        <a:rPr lang="ko-KR" altLang="ko-KR" sz="2000" i="1" dirty="0" smtClean="0">
                          <a:solidFill>
                            <a:srgbClr val="FF0000"/>
                          </a:solidFill>
                          <a:latin typeface="Cambria Math" panose="02040503050406030204" pitchFamily="18" charset="0"/>
                        </a:rPr>
                        <m:t>+</m:t>
                      </m:r>
                      <m:sSub>
                        <m:sSubPr>
                          <m:ctrlPr>
                            <a:rPr lang="en-US" altLang="ko-KR" sz="2000" b="0" i="1" dirty="0" smtClean="0">
                              <a:solidFill>
                                <a:srgbClr val="FF0000"/>
                              </a:solidFill>
                              <a:latin typeface="Cambria Math" panose="02040503050406030204" pitchFamily="18" charset="0"/>
                            </a:rPr>
                          </m:ctrlPr>
                        </m:sSubPr>
                        <m:e>
                          <m:r>
                            <a:rPr lang="ko-KR" altLang="ko-KR" sz="2000" i="1" dirty="0" smtClean="0">
                              <a:solidFill>
                                <a:srgbClr val="FF0000"/>
                              </a:solidFill>
                              <a:latin typeface="Cambria Math" panose="02040503050406030204" pitchFamily="18" charset="0"/>
                            </a:rPr>
                            <m:t>𝜎</m:t>
                          </m:r>
                        </m:e>
                        <m:sub>
                          <m:r>
                            <a:rPr lang="en-US" altLang="ko-KR" sz="2000" b="0" i="1" dirty="0" smtClean="0">
                              <a:solidFill>
                                <a:srgbClr val="FF0000"/>
                              </a:solidFill>
                              <a:latin typeface="Cambria Math" panose="02040503050406030204" pitchFamily="18" charset="0"/>
                            </a:rPr>
                            <m:t>12</m:t>
                          </m:r>
                        </m:sub>
                      </m:sSub>
                      <m:r>
                        <a:rPr lang="ko-KR" altLang="ko-KR" sz="2000" i="1" dirty="0" smtClean="0">
                          <a:solidFill>
                            <a:srgbClr val="FF0000"/>
                          </a:solidFill>
                          <a:latin typeface="Cambria Math" panose="02040503050406030204" pitchFamily="18" charset="0"/>
                        </a:rPr>
                        <m:t>+</m:t>
                      </m:r>
                      <m:sSub>
                        <m:sSubPr>
                          <m:ctrlPr>
                            <a:rPr lang="en-US" altLang="ko-KR" sz="2000" b="0" i="1" dirty="0" smtClean="0">
                              <a:solidFill>
                                <a:srgbClr val="FF0000"/>
                              </a:solidFill>
                              <a:latin typeface="Cambria Math" panose="02040503050406030204" pitchFamily="18" charset="0"/>
                            </a:rPr>
                          </m:ctrlPr>
                        </m:sSubPr>
                        <m:e>
                          <m:r>
                            <a:rPr lang="ko-KR" altLang="ko-KR" sz="2000" i="1" dirty="0" smtClean="0">
                              <a:solidFill>
                                <a:srgbClr val="FF0000"/>
                              </a:solidFill>
                              <a:latin typeface="Cambria Math" panose="02040503050406030204" pitchFamily="18" charset="0"/>
                            </a:rPr>
                            <m:t>𝜎</m:t>
                          </m:r>
                        </m:e>
                        <m:sub>
                          <m:r>
                            <a:rPr lang="en-US" altLang="ko-KR" sz="2000" b="0" i="1" dirty="0" smtClean="0">
                              <a:solidFill>
                                <a:srgbClr val="FF0000"/>
                              </a:solidFill>
                              <a:latin typeface="Cambria Math" panose="02040503050406030204" pitchFamily="18" charset="0"/>
                            </a:rPr>
                            <m:t>32</m:t>
                          </m:r>
                        </m:sub>
                      </m:sSub>
                      <m:r>
                        <a:rPr lang="en-US" altLang="ko-KR" sz="2000" b="0" i="1" dirty="0" smtClean="0">
                          <a:solidFill>
                            <a:srgbClr val="FF0000"/>
                          </a:solidFill>
                          <a:latin typeface="Cambria Math" panose="02040503050406030204" pitchFamily="18" charset="0"/>
                        </a:rPr>
                        <m:t>,  </m:t>
                      </m:r>
                      <m:sSubSup>
                        <m:sSubSupPr>
                          <m:ctrlPr>
                            <a:rPr lang="ko-KR" altLang="en-US" sz="2000" i="1">
                              <a:solidFill>
                                <a:srgbClr val="FF0000"/>
                              </a:solidFill>
                              <a:latin typeface="Cambria Math" panose="02040503050406030204" pitchFamily="18" charset="0"/>
                            </a:rPr>
                          </m:ctrlPr>
                        </m:sSubSupPr>
                        <m:e>
                          <m:r>
                            <a:rPr lang="ko-KR" altLang="en-US" sz="2000" i="1">
                              <a:solidFill>
                                <a:srgbClr val="FF0000"/>
                              </a:solidFill>
                              <a:latin typeface="Cambria Math" panose="02040503050406030204" pitchFamily="18" charset="0"/>
                            </a:rPr>
                            <m:t>𝜎</m:t>
                          </m:r>
                        </m:e>
                        <m:sub>
                          <m:r>
                            <a:rPr lang="ko-KR" altLang="en-US" sz="2000" i="1">
                              <a:solidFill>
                                <a:srgbClr val="FF0000"/>
                              </a:solidFill>
                              <a:latin typeface="Cambria Math" panose="02040503050406030204" pitchFamily="18" charset="0"/>
                            </a:rPr>
                            <m:t>𝑠𝑠</m:t>
                          </m:r>
                        </m:sub>
                        <m:sup>
                          <m:r>
                            <a:rPr lang="ko-KR" altLang="en-US" sz="2000" i="1">
                              <a:solidFill>
                                <a:srgbClr val="FF0000"/>
                              </a:solidFill>
                              <a:latin typeface="Cambria Math" panose="02040503050406030204" pitchFamily="18" charset="0"/>
                            </a:rPr>
                            <m:t>𝑇</m:t>
                          </m:r>
                        </m:sup>
                      </m:sSubSup>
                      <m:r>
                        <a:rPr lang="ko-KR" altLang="en-US" sz="2000" i="0">
                          <a:solidFill>
                            <a:srgbClr val="FF0000"/>
                          </a:solidFill>
                          <a:latin typeface="Cambria Math" panose="02040503050406030204" pitchFamily="18" charset="0"/>
                        </a:rPr>
                        <m:t>∼</m:t>
                      </m:r>
                      <m:sSub>
                        <m:sSubPr>
                          <m:ctrlPr>
                            <a:rPr lang="ko-KR" altLang="en-US" sz="2000" i="1">
                              <a:solidFill>
                                <a:srgbClr val="FF0000"/>
                              </a:solidFill>
                              <a:latin typeface="Cambria Math" panose="02040503050406030204" pitchFamily="18" charset="0"/>
                            </a:rPr>
                          </m:ctrlPr>
                        </m:sSubPr>
                        <m:e>
                          <m:r>
                            <a:rPr lang="ko-KR" altLang="en-US" sz="2000" i="1">
                              <a:solidFill>
                                <a:srgbClr val="FF0000"/>
                              </a:solidFill>
                              <a:latin typeface="Cambria Math" panose="02040503050406030204" pitchFamily="18" charset="0"/>
                            </a:rPr>
                            <m:t>𝜎</m:t>
                          </m:r>
                        </m:e>
                        <m:sub>
                          <m:r>
                            <a:rPr lang="en-US" altLang="ko-KR" sz="2000" i="0">
                              <a:solidFill>
                                <a:srgbClr val="FF0000"/>
                              </a:solidFill>
                              <a:latin typeface="Cambria Math" panose="02040503050406030204" pitchFamily="18" charset="0"/>
                            </a:rPr>
                            <m:t>10</m:t>
                          </m:r>
                        </m:sub>
                      </m:sSub>
                      <m:r>
                        <a:rPr lang="ko-KR" altLang="en-US" sz="2000" i="0">
                          <a:solidFill>
                            <a:srgbClr val="FF0000"/>
                          </a:solidFill>
                          <a:latin typeface="Cambria Math" panose="02040503050406030204" pitchFamily="18" charset="0"/>
                        </a:rPr>
                        <m:t>−</m:t>
                      </m:r>
                      <m:f>
                        <m:fPr>
                          <m:ctrlPr>
                            <a:rPr lang="ko-KR" altLang="en-US" sz="2000" i="1">
                              <a:solidFill>
                                <a:srgbClr val="FF0000"/>
                              </a:solidFill>
                              <a:latin typeface="Cambria Math" panose="02040503050406030204" pitchFamily="18" charset="0"/>
                            </a:rPr>
                          </m:ctrlPr>
                        </m:fPr>
                        <m:num>
                          <m:r>
                            <a:rPr lang="en-US" altLang="ko-KR" sz="2000" i="0">
                              <a:solidFill>
                                <a:srgbClr val="FF0000"/>
                              </a:solidFill>
                              <a:latin typeface="Cambria Math" panose="02040503050406030204" pitchFamily="18" charset="0"/>
                            </a:rPr>
                            <m:t>1</m:t>
                          </m:r>
                        </m:num>
                        <m:den>
                          <m:r>
                            <a:rPr lang="en-US" altLang="ko-KR" sz="2000" i="0">
                              <a:solidFill>
                                <a:srgbClr val="FF0000"/>
                              </a:solidFill>
                              <a:latin typeface="Cambria Math" panose="02040503050406030204" pitchFamily="18" charset="0"/>
                            </a:rPr>
                            <m:t>2</m:t>
                          </m:r>
                        </m:den>
                      </m:f>
                      <m:d>
                        <m:dPr>
                          <m:ctrlPr>
                            <a:rPr lang="ko-KR" altLang="en-US" sz="2000" i="1">
                              <a:solidFill>
                                <a:srgbClr val="FF0000"/>
                              </a:solidFill>
                              <a:latin typeface="Cambria Math" panose="02040503050406030204" pitchFamily="18" charset="0"/>
                            </a:rPr>
                          </m:ctrlPr>
                        </m:dPr>
                        <m:e>
                          <m:sSub>
                            <m:sSubPr>
                              <m:ctrlPr>
                                <a:rPr lang="ko-KR" altLang="en-US" sz="2000" i="1">
                                  <a:solidFill>
                                    <a:srgbClr val="FF0000"/>
                                  </a:solidFill>
                                  <a:latin typeface="Cambria Math" panose="02040503050406030204" pitchFamily="18" charset="0"/>
                                </a:rPr>
                              </m:ctrlPr>
                            </m:sSubPr>
                            <m:e>
                              <m:r>
                                <a:rPr lang="ko-KR" altLang="en-US" sz="2000" i="1">
                                  <a:solidFill>
                                    <a:srgbClr val="FF0000"/>
                                  </a:solidFill>
                                  <a:latin typeface="Cambria Math" panose="02040503050406030204" pitchFamily="18" charset="0"/>
                                </a:rPr>
                                <m:t>𝜎</m:t>
                              </m:r>
                            </m:e>
                            <m:sub>
                              <m:r>
                                <a:rPr lang="en-US" altLang="ko-KR" sz="2000" i="0">
                                  <a:solidFill>
                                    <a:srgbClr val="FF0000"/>
                                  </a:solidFill>
                                  <a:latin typeface="Cambria Math" panose="02040503050406030204" pitchFamily="18" charset="0"/>
                                </a:rPr>
                                <m:t>12</m:t>
                              </m:r>
                            </m:sub>
                          </m:sSub>
                          <m:r>
                            <a:rPr lang="en-US" altLang="ko-KR" sz="2000" i="0">
                              <a:solidFill>
                                <a:srgbClr val="FF0000"/>
                              </a:solidFill>
                              <a:latin typeface="Cambria Math" panose="02040503050406030204" pitchFamily="18" charset="0"/>
                            </a:rPr>
                            <m:t>+</m:t>
                          </m:r>
                          <m:sSub>
                            <m:sSubPr>
                              <m:ctrlPr>
                                <a:rPr lang="ko-KR" altLang="en-US" sz="2000" i="1">
                                  <a:solidFill>
                                    <a:srgbClr val="FF0000"/>
                                  </a:solidFill>
                                  <a:latin typeface="Cambria Math" panose="02040503050406030204" pitchFamily="18" charset="0"/>
                                </a:rPr>
                              </m:ctrlPr>
                            </m:sSubPr>
                            <m:e>
                              <m:r>
                                <a:rPr lang="ko-KR" altLang="en-US" sz="2000" i="1">
                                  <a:solidFill>
                                    <a:srgbClr val="FF0000"/>
                                  </a:solidFill>
                                  <a:latin typeface="Cambria Math" panose="02040503050406030204" pitchFamily="18" charset="0"/>
                                </a:rPr>
                                <m:t>𝜎</m:t>
                              </m:r>
                            </m:e>
                            <m:sub>
                              <m:r>
                                <a:rPr lang="en-US" altLang="ko-KR" sz="2000" i="0">
                                  <a:solidFill>
                                    <a:srgbClr val="FF0000"/>
                                  </a:solidFill>
                                  <a:latin typeface="Cambria Math" panose="02040503050406030204" pitchFamily="18" charset="0"/>
                                </a:rPr>
                                <m:t>32</m:t>
                              </m:r>
                            </m:sub>
                          </m:sSub>
                        </m:e>
                      </m:d>
                      <m:r>
                        <a:rPr lang="en-US" altLang="ko-KR" sz="2000" i="0">
                          <a:solidFill>
                            <a:srgbClr val="FF0000"/>
                          </a:solidFill>
                          <a:latin typeface="Cambria Math" panose="02040503050406030204" pitchFamily="18" charset="0"/>
                        </a:rPr>
                        <m:t>.</m:t>
                      </m:r>
                    </m:oMath>
                  </m:oMathPara>
                </a14:m>
                <a:endParaRPr lang="en-US" altLang="ko-KR" sz="2000" dirty="0">
                  <a:solidFill>
                    <a:srgbClr val="FF0000"/>
                  </a:solidFill>
                </a:endParaRPr>
              </a:p>
            </p:txBody>
          </p:sp>
        </mc:Choice>
        <mc:Fallback>
          <p:sp>
            <p:nvSpPr>
              <p:cNvPr id="49" name="TextBox 48">
                <a:extLst>
                  <a:ext uri="{FF2B5EF4-FFF2-40B4-BE49-F238E27FC236}">
                    <a16:creationId xmlns:a16="http://schemas.microsoft.com/office/drawing/2014/main" id="{86C753A0-0ABB-AB6F-1739-4B85B0C14F2E}"/>
                  </a:ext>
                </a:extLst>
              </p:cNvPr>
              <p:cNvSpPr txBox="1">
                <a:spLocks noRot="1" noChangeAspect="1" noMove="1" noResize="1" noEditPoints="1" noAdjustHandles="1" noChangeArrowheads="1" noChangeShapeType="1" noTextEdit="1"/>
              </p:cNvSpPr>
              <p:nvPr/>
            </p:nvSpPr>
            <p:spPr>
              <a:xfrm>
                <a:off x="2515053" y="5882004"/>
                <a:ext cx="6334036" cy="668516"/>
              </a:xfrm>
              <a:prstGeom prst="rect">
                <a:avLst/>
              </a:prstGeom>
              <a:blipFill>
                <a:blip r:embed="rId12"/>
                <a:stretch>
                  <a:fillRect/>
                </a:stretch>
              </a:blipFill>
            </p:spPr>
            <p:txBody>
              <a:bodyPr/>
              <a:lstStyle/>
              <a:p>
                <a:r>
                  <a:rPr lang="ko-KR" altLang="en-US">
                    <a:noFill/>
                  </a:rPr>
                  <a:t> </a:t>
                </a:r>
              </a:p>
            </p:txBody>
          </p:sp>
        </mc:Fallback>
      </mc:AlternateContent>
      <p:sp>
        <p:nvSpPr>
          <p:cNvPr id="50" name="화살표: 오른쪽 49">
            <a:extLst>
              <a:ext uri="{FF2B5EF4-FFF2-40B4-BE49-F238E27FC236}">
                <a16:creationId xmlns:a16="http://schemas.microsoft.com/office/drawing/2014/main" id="{CB48D0FA-7FBB-41D0-A14B-798B542EB395}"/>
              </a:ext>
            </a:extLst>
          </p:cNvPr>
          <p:cNvSpPr/>
          <p:nvPr/>
        </p:nvSpPr>
        <p:spPr>
          <a:xfrm>
            <a:off x="411088" y="6065888"/>
            <a:ext cx="2016636" cy="484632"/>
          </a:xfrm>
          <a:prstGeom prst="rightArrow">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ko-KR" altLang="en-US" dirty="0"/>
          </a:p>
        </p:txBody>
      </p:sp>
      <mc:AlternateContent xmlns:mc="http://schemas.openxmlformats.org/markup-compatibility/2006">
        <mc:Choice xmlns:a14="http://schemas.microsoft.com/office/drawing/2010/main" Requires="a14">
          <p:sp>
            <p:nvSpPr>
              <p:cNvPr id="52" name="TextBox 51">
                <a:extLst>
                  <a:ext uri="{FF2B5EF4-FFF2-40B4-BE49-F238E27FC236}">
                    <a16:creationId xmlns:a16="http://schemas.microsoft.com/office/drawing/2014/main" id="{6EF46CFF-CA44-B12F-356A-F3B3248D676B}"/>
                  </a:ext>
                </a:extLst>
              </p:cNvPr>
              <p:cNvSpPr txBox="1"/>
              <p:nvPr/>
            </p:nvSpPr>
            <p:spPr>
              <a:xfrm>
                <a:off x="7155223" y="1870078"/>
                <a:ext cx="1285312" cy="41190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i="1">
                              <a:latin typeface="Cambria Math" panose="02040503050406030204" pitchFamily="18" charset="0"/>
                            </a:rPr>
                          </m:ctrlPr>
                        </m:sSubPr>
                        <m:e>
                          <m:acc>
                            <m:accPr>
                              <m:chr m:val="̂"/>
                              <m:ctrlPr>
                                <a:rPr lang="en-US" altLang="ko-KR" i="1">
                                  <a:latin typeface="Cambria Math" panose="02040503050406030204" pitchFamily="18" charset="0"/>
                                </a:rPr>
                              </m:ctrlPr>
                            </m:accPr>
                            <m:e>
                              <m:r>
                                <a:rPr lang="en-US" altLang="ko-KR" i="1">
                                  <a:latin typeface="Cambria Math" panose="02040503050406030204" pitchFamily="18" charset="0"/>
                                </a:rPr>
                                <m:t>𝑛</m:t>
                              </m:r>
                            </m:e>
                          </m:acc>
                        </m:e>
                        <m:sub>
                          <m:r>
                            <a:rPr lang="en-US" altLang="ko-KR" i="1">
                              <a:latin typeface="Cambria Math" panose="02040503050406030204" pitchFamily="18" charset="0"/>
                            </a:rPr>
                            <m:t>𝑠𝑝𝑖𝑛</m:t>
                          </m:r>
                        </m:sub>
                      </m:sSub>
                      <m:r>
                        <a:rPr lang="en-US" altLang="ko-KR" i="1">
                          <a:latin typeface="Cambria Math" panose="02040503050406030204" pitchFamily="18" charset="0"/>
                          <a:ea typeface="Cambria Math" panose="02040503050406030204" pitchFamily="18" charset="0"/>
                        </a:rPr>
                        <m:t>∥</m:t>
                      </m:r>
                      <m:r>
                        <a:rPr lang="en-US" altLang="ko-KR" i="1">
                          <a:latin typeface="Cambria Math" panose="02040503050406030204" pitchFamily="18" charset="0"/>
                        </a:rPr>
                        <m:t> </m:t>
                      </m:r>
                      <m:acc>
                        <m:accPr>
                          <m:chr m:val="̂"/>
                          <m:ctrlPr>
                            <a:rPr lang="en-US" altLang="ko-KR" i="1">
                              <a:latin typeface="Cambria Math" panose="02040503050406030204" pitchFamily="18" charset="0"/>
                            </a:rPr>
                          </m:ctrlPr>
                        </m:accPr>
                        <m:e>
                          <m:r>
                            <a:rPr lang="en-US" altLang="ko-KR" i="1">
                              <a:latin typeface="Cambria Math" panose="02040503050406030204" pitchFamily="18" charset="0"/>
                            </a:rPr>
                            <m:t>𝑘</m:t>
                          </m:r>
                        </m:e>
                      </m:acc>
                    </m:oMath>
                  </m:oMathPara>
                </a14:m>
                <a:endParaRPr lang="ko-KR" altLang="en-US" dirty="0">
                  <a:solidFill>
                    <a:srgbClr val="0070C0"/>
                  </a:solidFill>
                  <a:latin typeface="Times New Roman" panose="02020603050405020304" pitchFamily="18" charset="0"/>
                  <a:cs typeface="Times New Roman" panose="02020603050405020304" pitchFamily="18" charset="0"/>
                </a:endParaRPr>
              </a:p>
            </p:txBody>
          </p:sp>
        </mc:Choice>
        <mc:Fallback>
          <p:sp>
            <p:nvSpPr>
              <p:cNvPr id="52" name="TextBox 51">
                <a:extLst>
                  <a:ext uri="{FF2B5EF4-FFF2-40B4-BE49-F238E27FC236}">
                    <a16:creationId xmlns:a16="http://schemas.microsoft.com/office/drawing/2014/main" id="{6EF46CFF-CA44-B12F-356A-F3B3248D676B}"/>
                  </a:ext>
                </a:extLst>
              </p:cNvPr>
              <p:cNvSpPr txBox="1">
                <a:spLocks noRot="1" noChangeAspect="1" noMove="1" noResize="1" noEditPoints="1" noAdjustHandles="1" noChangeArrowheads="1" noChangeShapeType="1" noTextEdit="1"/>
              </p:cNvSpPr>
              <p:nvPr/>
            </p:nvSpPr>
            <p:spPr>
              <a:xfrm>
                <a:off x="7155223" y="1870078"/>
                <a:ext cx="1285312" cy="411908"/>
              </a:xfrm>
              <a:prstGeom prst="rect">
                <a:avLst/>
              </a:prstGeom>
              <a:blipFill>
                <a:blip r:embed="rId13"/>
                <a:stretch>
                  <a:fillRect r="-12322" b="-5970"/>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54" name="TextBox 53">
                <a:extLst>
                  <a:ext uri="{FF2B5EF4-FFF2-40B4-BE49-F238E27FC236}">
                    <a16:creationId xmlns:a16="http://schemas.microsoft.com/office/drawing/2014/main" id="{7EDB773D-C861-6DAD-FF4E-EB007BBB1DDD}"/>
                  </a:ext>
                </a:extLst>
              </p:cNvPr>
              <p:cNvSpPr txBox="1"/>
              <p:nvPr/>
            </p:nvSpPr>
            <p:spPr>
              <a:xfrm>
                <a:off x="7100636" y="3127106"/>
                <a:ext cx="1285312" cy="411908"/>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i="1">
                              <a:latin typeface="Cambria Math" panose="02040503050406030204" pitchFamily="18" charset="0"/>
                            </a:rPr>
                          </m:ctrlPr>
                        </m:sSubPr>
                        <m:e>
                          <m:acc>
                            <m:accPr>
                              <m:chr m:val="̂"/>
                              <m:ctrlPr>
                                <a:rPr lang="en-US" altLang="ko-KR" i="1">
                                  <a:latin typeface="Cambria Math" panose="02040503050406030204" pitchFamily="18" charset="0"/>
                                </a:rPr>
                              </m:ctrlPr>
                            </m:accPr>
                            <m:e>
                              <m:r>
                                <a:rPr lang="en-US" altLang="ko-KR" i="1">
                                  <a:latin typeface="Cambria Math" panose="02040503050406030204" pitchFamily="18" charset="0"/>
                                </a:rPr>
                                <m:t>𝑛</m:t>
                              </m:r>
                            </m:e>
                          </m:acc>
                        </m:e>
                        <m:sub>
                          <m:r>
                            <a:rPr lang="en-US" altLang="ko-KR" i="1">
                              <a:latin typeface="Cambria Math" panose="02040503050406030204" pitchFamily="18" charset="0"/>
                            </a:rPr>
                            <m:t>𝑠𝑝𝑖𝑛</m:t>
                          </m:r>
                        </m:sub>
                      </m:sSub>
                      <m:r>
                        <a:rPr lang="en-US" altLang="ko-KR" i="1">
                          <a:latin typeface="Cambria Math" panose="02040503050406030204" pitchFamily="18" charset="0"/>
                          <a:ea typeface="Cambria Math" panose="02040503050406030204" pitchFamily="18" charset="0"/>
                        </a:rPr>
                        <m:t>⊥</m:t>
                      </m:r>
                      <m:r>
                        <a:rPr lang="en-US" altLang="ko-KR" i="1">
                          <a:latin typeface="Cambria Math" panose="02040503050406030204" pitchFamily="18" charset="0"/>
                        </a:rPr>
                        <m:t> </m:t>
                      </m:r>
                      <m:acc>
                        <m:accPr>
                          <m:chr m:val="̂"/>
                          <m:ctrlPr>
                            <a:rPr lang="en-US" altLang="ko-KR" i="1">
                              <a:latin typeface="Cambria Math" panose="02040503050406030204" pitchFamily="18" charset="0"/>
                            </a:rPr>
                          </m:ctrlPr>
                        </m:accPr>
                        <m:e>
                          <m:r>
                            <a:rPr lang="en-US" altLang="ko-KR" i="1">
                              <a:latin typeface="Cambria Math" panose="02040503050406030204" pitchFamily="18" charset="0"/>
                            </a:rPr>
                            <m:t>𝑘</m:t>
                          </m:r>
                        </m:e>
                      </m:acc>
                    </m:oMath>
                  </m:oMathPara>
                </a14:m>
                <a:endParaRPr lang="ko-KR" altLang="en-US" dirty="0">
                  <a:solidFill>
                    <a:srgbClr val="0070C0"/>
                  </a:solidFill>
                  <a:latin typeface="Times New Roman" panose="02020603050405020304" pitchFamily="18" charset="0"/>
                  <a:cs typeface="Times New Roman" panose="02020603050405020304" pitchFamily="18" charset="0"/>
                </a:endParaRPr>
              </a:p>
            </p:txBody>
          </p:sp>
        </mc:Choice>
        <mc:Fallback>
          <p:sp>
            <p:nvSpPr>
              <p:cNvPr id="54" name="TextBox 53">
                <a:extLst>
                  <a:ext uri="{FF2B5EF4-FFF2-40B4-BE49-F238E27FC236}">
                    <a16:creationId xmlns:a16="http://schemas.microsoft.com/office/drawing/2014/main" id="{7EDB773D-C861-6DAD-FF4E-EB007BBB1DDD}"/>
                  </a:ext>
                </a:extLst>
              </p:cNvPr>
              <p:cNvSpPr txBox="1">
                <a:spLocks noRot="1" noChangeAspect="1" noMove="1" noResize="1" noEditPoints="1" noAdjustHandles="1" noChangeArrowheads="1" noChangeShapeType="1" noTextEdit="1"/>
              </p:cNvSpPr>
              <p:nvPr/>
            </p:nvSpPr>
            <p:spPr>
              <a:xfrm>
                <a:off x="7100636" y="3127106"/>
                <a:ext cx="1285312" cy="411908"/>
              </a:xfrm>
              <a:prstGeom prst="rect">
                <a:avLst/>
              </a:prstGeom>
              <a:blipFill>
                <a:blip r:embed="rId14"/>
                <a:stretch>
                  <a:fillRect r="-14218" b="-4412"/>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29249986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7C5EFC-F963-603B-36A5-D7D13E7B2BDE}"/>
            </a:ext>
          </a:extLst>
        </p:cNvPr>
        <p:cNvGrpSpPr/>
        <p:nvPr/>
      </p:nvGrpSpPr>
      <p:grpSpPr>
        <a:xfrm>
          <a:off x="0" y="0"/>
          <a:ext cx="0" cy="0"/>
          <a:chOff x="0" y="0"/>
          <a:chExt cx="0" cy="0"/>
        </a:xfrm>
      </p:grpSpPr>
      <p:pic>
        <p:nvPicPr>
          <p:cNvPr id="4" name="그림 3" descr="The diagram shows three plots representing different energy losses (Energy Loss) for various isotopic reactions involving neutron capture, with the energy loss on the y-axis and the energy of the neutron (Energy of Neutron) on the x-axis. Each plot has different lines representing different experiments or isotopes, such as 60Co, 59Co, and 93Nb, and the energy losses are plotted for different neutron energies.&#10;&#10;AI 생성 콘텐츠는 정확하지 않을 수 있습니다.">
            <a:extLst>
              <a:ext uri="{FF2B5EF4-FFF2-40B4-BE49-F238E27FC236}">
                <a16:creationId xmlns:a16="http://schemas.microsoft.com/office/drawing/2014/main" id="{AF979DC4-7D02-B1E4-A16C-B0139E1C56EE}"/>
              </a:ext>
            </a:extLst>
          </p:cNvPr>
          <p:cNvPicPr>
            <a:picLocks noChangeAspect="1"/>
          </p:cNvPicPr>
          <p:nvPr/>
        </p:nvPicPr>
        <p:blipFill>
          <a:blip r:embed="rId2"/>
          <a:stretch>
            <a:fillRect/>
          </a:stretch>
        </p:blipFill>
        <p:spPr>
          <a:xfrm>
            <a:off x="6002913" y="818886"/>
            <a:ext cx="2964087" cy="5857810"/>
          </a:xfrm>
          <a:prstGeom prst="rect">
            <a:avLst/>
          </a:prstGeom>
        </p:spPr>
      </p:pic>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CC950623-74A2-DC24-D43A-EC1EA22C13C2}"/>
                  </a:ext>
                </a:extLst>
              </p:cNvPr>
              <p:cNvSpPr txBox="1"/>
              <p:nvPr/>
            </p:nvSpPr>
            <p:spPr>
              <a:xfrm>
                <a:off x="-58655" y="2889672"/>
                <a:ext cx="6263024" cy="65409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Sup>
                        <m:sSubSupPr>
                          <m:ctrlPr>
                            <a:rPr lang="en-US" altLang="ko-KR" sz="1600" b="0" i="1" smtClean="0">
                              <a:latin typeface="Cambria Math" panose="02040503050406030204" pitchFamily="18" charset="0"/>
                            </a:rPr>
                          </m:ctrlPr>
                        </m:sSubSupPr>
                        <m:e>
                          <m:r>
                            <a:rPr lang="en-US" altLang="ko-KR" sz="1600" b="0" i="1" smtClean="0">
                              <a:latin typeface="Cambria Math" panose="02040503050406030204" pitchFamily="18" charset="0"/>
                            </a:rPr>
                            <m:t>𝜎</m:t>
                          </m:r>
                        </m:e>
                        <m:sub>
                          <m:r>
                            <a:rPr lang="en-US" altLang="ko-KR" sz="1600" b="0" i="1" smtClean="0">
                              <a:latin typeface="Cambria Math" panose="02040503050406030204" pitchFamily="18" charset="0"/>
                            </a:rPr>
                            <m:t>𝑖𝑘</m:t>
                          </m:r>
                        </m:sub>
                        <m:sup>
                          <m:r>
                            <a:rPr lang="en-US" altLang="ko-KR" sz="1600" b="0" i="1" smtClean="0">
                              <a:latin typeface="Cambria Math" panose="02040503050406030204" pitchFamily="18" charset="0"/>
                            </a:rPr>
                            <m:t>𝑠𝑠</m:t>
                          </m:r>
                        </m:sup>
                      </m:sSubSup>
                      <m:d>
                        <m:dPr>
                          <m:ctrlPr>
                            <a:rPr lang="en-US" altLang="ko-KR" sz="1600" b="0" i="1" smtClean="0">
                              <a:latin typeface="Cambria Math" panose="02040503050406030204" pitchFamily="18" charset="0"/>
                            </a:rPr>
                          </m:ctrlPr>
                        </m:dPr>
                        <m:e>
                          <m:r>
                            <a:rPr lang="en-US" altLang="ko-KR" sz="1600" b="0" i="1" smtClean="0">
                              <a:latin typeface="Cambria Math" panose="02040503050406030204" pitchFamily="18" charset="0"/>
                            </a:rPr>
                            <m:t>𝐸</m:t>
                          </m:r>
                        </m:e>
                      </m:d>
                      <m:r>
                        <a:rPr lang="en-US" altLang="ko-KR" sz="1600" b="0" i="1" smtClean="0">
                          <a:latin typeface="Cambria Math" panose="02040503050406030204" pitchFamily="18" charset="0"/>
                        </a:rPr>
                        <m:t>=</m:t>
                      </m:r>
                      <m:f>
                        <m:fPr>
                          <m:ctrlPr>
                            <a:rPr lang="en-US" altLang="ko-KR" sz="1600" b="0" i="1" smtClean="0">
                              <a:latin typeface="Cambria Math" panose="02040503050406030204" pitchFamily="18" charset="0"/>
                            </a:rPr>
                          </m:ctrlPr>
                        </m:fPr>
                        <m:num>
                          <m:r>
                            <a:rPr lang="en-US" altLang="ko-KR" sz="1600" b="0" i="1" smtClean="0">
                              <a:latin typeface="Cambria Math" panose="02040503050406030204" pitchFamily="18" charset="0"/>
                            </a:rPr>
                            <m:t>4</m:t>
                          </m:r>
                          <m:r>
                            <a:rPr lang="en-US" altLang="ko-KR" sz="1600" b="0" i="1" smtClean="0">
                              <a:latin typeface="Cambria Math" panose="02040503050406030204" pitchFamily="18" charset="0"/>
                            </a:rPr>
                            <m:t>𝜋</m:t>
                          </m:r>
                        </m:num>
                        <m:den>
                          <m:rad>
                            <m:radPr>
                              <m:degHide m:val="on"/>
                              <m:ctrlPr>
                                <a:rPr lang="en-US" altLang="ko-KR" sz="1600" b="0" i="1" smtClean="0">
                                  <a:latin typeface="Cambria Math" panose="02040503050406030204" pitchFamily="18" charset="0"/>
                                </a:rPr>
                              </m:ctrlPr>
                            </m:radPr>
                            <m:deg/>
                            <m:e>
                              <m:r>
                                <a:rPr lang="en-US" altLang="ko-KR" sz="1600" b="0" i="1" smtClean="0">
                                  <a:latin typeface="Cambria Math" panose="02040503050406030204" pitchFamily="18" charset="0"/>
                                </a:rPr>
                                <m:t>2</m:t>
                              </m:r>
                            </m:e>
                          </m:rad>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𝑘</m:t>
                              </m:r>
                            </m:e>
                            <m:sub>
                              <m:r>
                                <a:rPr lang="en-US" altLang="ko-KR" sz="1600" b="0" i="1" smtClean="0">
                                  <a:latin typeface="Cambria Math" panose="02040503050406030204" pitchFamily="18" charset="0"/>
                                </a:rPr>
                                <m:t>𝑝</m:t>
                              </m:r>
                            </m:sub>
                          </m:sSub>
                          <m:r>
                            <a:rPr lang="en-US" altLang="ko-KR" sz="1600" b="0" i="1" smtClean="0">
                              <a:latin typeface="Cambria Math" panose="02040503050406030204" pitchFamily="18" charset="0"/>
                            </a:rPr>
                            <m:t>𝐸</m:t>
                          </m:r>
                        </m:den>
                      </m:f>
                      <m:r>
                        <a:rPr lang="en-US" altLang="ko-KR" sz="1600" b="0" i="1" smtClean="0">
                          <a:latin typeface="Cambria Math" panose="02040503050406030204" pitchFamily="18" charset="0"/>
                        </a:rPr>
                        <m:t> </m:t>
                      </m:r>
                      <m:acc>
                        <m:accPr>
                          <m:chr m:val="̂"/>
                          <m:ctrlPr>
                            <a:rPr lang="en-US" altLang="ko-KR" sz="1600" b="0" i="1" smtClean="0">
                              <a:latin typeface="Cambria Math" panose="02040503050406030204" pitchFamily="18" charset="0"/>
                            </a:rPr>
                          </m:ctrlPr>
                        </m:accPr>
                        <m:e>
                          <m:r>
                            <a:rPr lang="en-US" altLang="ko-KR" sz="1600" b="0" i="1" smtClean="0">
                              <a:latin typeface="Cambria Math" panose="02040503050406030204" pitchFamily="18" charset="0"/>
                            </a:rPr>
                            <m:t>𝑖</m:t>
                          </m:r>
                        </m:e>
                      </m:acc>
                      <m:r>
                        <a:rPr lang="en-US" altLang="ko-KR" sz="1600" b="0" i="1" smtClean="0">
                          <a:latin typeface="Cambria Math" panose="02040503050406030204" pitchFamily="18" charset="0"/>
                        </a:rPr>
                        <m:t> </m:t>
                      </m:r>
                      <m:acc>
                        <m:accPr>
                          <m:chr m:val="̂"/>
                          <m:ctrlPr>
                            <a:rPr lang="en-US" altLang="ko-KR" sz="1600" b="0" i="1" smtClean="0">
                              <a:latin typeface="Cambria Math" panose="02040503050406030204" pitchFamily="18" charset="0"/>
                            </a:rPr>
                          </m:ctrlPr>
                        </m:accPr>
                        <m:e>
                          <m:r>
                            <a:rPr lang="en-US" altLang="ko-KR" sz="1600" b="0" i="1" smtClean="0">
                              <a:latin typeface="Cambria Math" panose="02040503050406030204" pitchFamily="18" charset="0"/>
                            </a:rPr>
                            <m:t>𝐼</m:t>
                          </m:r>
                        </m:e>
                      </m:acc>
                      <m:r>
                        <a:rPr lang="en-US" altLang="ko-KR" sz="1600" b="0" i="1" smtClean="0">
                          <a:latin typeface="Cambria Math" panose="02040503050406030204" pitchFamily="18" charset="0"/>
                        </a:rPr>
                        <m:t> </m:t>
                      </m:r>
                      <m:d>
                        <m:dPr>
                          <m:ctrlPr>
                            <a:rPr lang="en-US" altLang="ko-KR" sz="1600" b="0" i="1" smtClean="0">
                              <a:latin typeface="Cambria Math" panose="02040503050406030204" pitchFamily="18" charset="0"/>
                            </a:rPr>
                          </m:ctrlPr>
                        </m:dPr>
                        <m:e>
                          <m:m>
                            <m:mPr>
                              <m:mcs>
                                <m:mc>
                                  <m:mcPr>
                                    <m:count m:val="3"/>
                                    <m:mcJc m:val="center"/>
                                  </m:mcPr>
                                </m:mc>
                              </m:mcs>
                              <m:ctrlPr>
                                <a:rPr lang="en-US" altLang="ko-KR" sz="1600" b="0" i="1" smtClean="0">
                                  <a:latin typeface="Cambria Math" panose="02040503050406030204" pitchFamily="18" charset="0"/>
                                </a:rPr>
                              </m:ctrlPr>
                            </m:mPr>
                            <m:mr>
                              <m:e>
                                <m:r>
                                  <m:rPr>
                                    <m:brk m:alnAt="7"/>
                                  </m:rPr>
                                  <a:rPr lang="en-US" altLang="ko-KR" sz="1600" b="0" i="1" smtClean="0">
                                    <a:latin typeface="Cambria Math" panose="02040503050406030204" pitchFamily="18" charset="0"/>
                                  </a:rPr>
                                  <m:t>𝐼</m:t>
                                </m:r>
                              </m:e>
                              <m:e>
                                <m:r>
                                  <a:rPr lang="en-US" altLang="ko-KR" sz="1600" b="0" i="1" smtClean="0">
                                    <a:latin typeface="Cambria Math" panose="02040503050406030204" pitchFamily="18" charset="0"/>
                                  </a:rPr>
                                  <m:t>𝐼</m:t>
                                </m:r>
                              </m:e>
                              <m:e>
                                <m:r>
                                  <a:rPr lang="en-US" altLang="ko-KR" sz="1600" b="0" i="1" smtClean="0">
                                    <a:latin typeface="Cambria Math" panose="02040503050406030204" pitchFamily="18" charset="0"/>
                                  </a:rPr>
                                  <m:t>𝑖</m:t>
                                </m:r>
                              </m:e>
                            </m:mr>
                            <m:mr>
                              <m:e>
                                <m:r>
                                  <a:rPr lang="en-US" altLang="ko-KR" sz="1600" b="0" i="1" smtClean="0">
                                    <a:latin typeface="Cambria Math" panose="02040503050406030204" pitchFamily="18" charset="0"/>
                                  </a:rPr>
                                  <m:t>𝐼</m:t>
                                </m:r>
                              </m:e>
                              <m:e>
                                <m:r>
                                  <a:rPr lang="en-US" altLang="ko-KR" sz="1600" b="0" i="1" smtClean="0">
                                    <a:latin typeface="Cambria Math" panose="02040503050406030204" pitchFamily="18" charset="0"/>
                                  </a:rPr>
                                  <m:t>−</m:t>
                                </m:r>
                                <m:r>
                                  <a:rPr lang="en-US" altLang="ko-KR" sz="1600" b="0" i="1" smtClean="0">
                                    <a:latin typeface="Cambria Math" panose="02040503050406030204" pitchFamily="18" charset="0"/>
                                  </a:rPr>
                                  <m:t>𝐼</m:t>
                                </m:r>
                              </m:e>
                              <m:e>
                                <m:r>
                                  <a:rPr lang="en-US" altLang="ko-KR" sz="1600" b="0" i="1" smtClean="0">
                                    <a:latin typeface="Cambria Math" panose="02040503050406030204" pitchFamily="18" charset="0"/>
                                  </a:rPr>
                                  <m:t>0</m:t>
                                </m:r>
                              </m:e>
                            </m:mr>
                          </m:m>
                        </m:e>
                      </m:d>
                      <m:r>
                        <m:rPr>
                          <m:sty m:val="p"/>
                        </m:rPr>
                        <a:rPr lang="en-US" altLang="ko-KR" sz="1600" b="0" i="0" smtClean="0">
                          <a:latin typeface="Cambria Math" panose="02040503050406030204" pitchFamily="18" charset="0"/>
                        </a:rPr>
                        <m:t>Im</m:t>
                      </m:r>
                      <m:d>
                        <m:dPr>
                          <m:ctrlPr>
                            <a:rPr lang="en-US" altLang="ko-KR" sz="1600" b="0" i="1" smtClean="0">
                              <a:latin typeface="Cambria Math" panose="02040503050406030204" pitchFamily="18" charset="0"/>
                            </a:rPr>
                          </m:ctrlPr>
                        </m:dPr>
                        <m:e>
                          <m:d>
                            <m:dPr>
                              <m:begChr m:val="⟨"/>
                              <m:endChr m:val="⟩"/>
                              <m:ctrlPr>
                                <a:rPr lang="ko-KR" altLang="en-US" sz="1600" b="0" i="1" smtClean="0">
                                  <a:latin typeface="Cambria Math" panose="02040503050406030204" pitchFamily="18" charset="0"/>
                                </a:rPr>
                              </m:ctrlPr>
                            </m:dPr>
                            <m:e>
                              <m:sSubSup>
                                <m:sSubSupPr>
                                  <m:ctrlPr>
                                    <a:rPr lang="en-US" altLang="ko-KR" sz="1600" b="0" i="1" smtClean="0">
                                      <a:latin typeface="Cambria Math" panose="02040503050406030204" pitchFamily="18" charset="0"/>
                                    </a:rPr>
                                  </m:ctrlPr>
                                </m:sSubSupPr>
                                <m:e>
                                  <m:r>
                                    <a:rPr lang="en-US" altLang="ko-KR" sz="1600" b="0" i="1" smtClean="0">
                                      <a:latin typeface="Cambria Math" panose="02040503050406030204" pitchFamily="18" charset="0"/>
                                    </a:rPr>
                                    <m:t>𝜒</m:t>
                                  </m:r>
                                </m:e>
                                <m:sub>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𝑘</m:t>
                                      </m:r>
                                    </m:e>
                                    <m:sub>
                                      <m:r>
                                        <a:rPr lang="en-US" altLang="ko-KR" sz="1600" b="0" i="1" smtClean="0">
                                          <a:latin typeface="Cambria Math" panose="02040503050406030204" pitchFamily="18" charset="0"/>
                                        </a:rPr>
                                        <m:t>𝑝</m:t>
                                      </m:r>
                                    </m:sub>
                                  </m:sSub>
                                </m:sub>
                                <m:sup>
                                  <m:d>
                                    <m:dPr>
                                      <m:ctrlPr>
                                        <a:rPr lang="en-US" altLang="ko-KR" sz="1600" b="0" i="1" smtClean="0">
                                          <a:latin typeface="Cambria Math" panose="02040503050406030204" pitchFamily="18" charset="0"/>
                                        </a:rPr>
                                      </m:ctrlPr>
                                    </m:dPr>
                                    <m:e>
                                      <m:r>
                                        <a:rPr lang="en-US" altLang="ko-KR" sz="1600" b="0" i="1" smtClean="0">
                                          <a:latin typeface="Cambria Math" panose="02040503050406030204" pitchFamily="18" charset="0"/>
                                        </a:rPr>
                                        <m:t>−</m:t>
                                      </m:r>
                                    </m:e>
                                  </m:d>
                                </m:sup>
                              </m:sSubSup>
                            </m:e>
                            <m:e>
                              <m:d>
                                <m:dPr>
                                  <m:begChr m:val="|"/>
                                  <m:endChr m:val="|"/>
                                  <m:ctrlPr>
                                    <a:rPr lang="ko-KR" altLang="en-US" sz="1600" b="0" i="1" smtClean="0">
                                      <a:latin typeface="Cambria Math" panose="02040503050406030204" pitchFamily="18" charset="0"/>
                                    </a:rPr>
                                  </m:ctrlPr>
                                </m:dPr>
                                <m:e>
                                  <m:sSubSup>
                                    <m:sSubSupPr>
                                      <m:ctrlPr>
                                        <a:rPr lang="en-US" altLang="ko-KR" sz="1600" b="0" i="1" smtClean="0">
                                          <a:latin typeface="Cambria Math" panose="02040503050406030204" pitchFamily="18" charset="0"/>
                                        </a:rPr>
                                      </m:ctrlPr>
                                    </m:sSubSupPr>
                                    <m:e>
                                      <m:r>
                                        <a:rPr lang="en-US" altLang="ko-KR" sz="1600" b="0" i="1" smtClean="0">
                                          <a:latin typeface="Cambria Math" panose="02040503050406030204" pitchFamily="18" charset="0"/>
                                        </a:rPr>
                                        <m:t>𝐹</m:t>
                                      </m:r>
                                    </m:e>
                                    <m:sub>
                                      <m:r>
                                        <a:rPr lang="en-US" altLang="ko-KR" sz="1600" b="0" i="1" smtClean="0">
                                          <a:latin typeface="Cambria Math" panose="02040503050406030204" pitchFamily="18" charset="0"/>
                                        </a:rPr>
                                        <m:t>𝑖𝑘</m:t>
                                      </m:r>
                                    </m:sub>
                                    <m:sup>
                                      <m:d>
                                        <m:dPr>
                                          <m:ctrlPr>
                                            <a:rPr lang="en-US" altLang="ko-KR" sz="1600" b="0" i="1" smtClean="0">
                                              <a:latin typeface="Cambria Math" panose="02040503050406030204" pitchFamily="18" charset="0"/>
                                            </a:rPr>
                                          </m:ctrlPr>
                                        </m:dPr>
                                        <m:e>
                                          <m:r>
                                            <a:rPr lang="en-US" altLang="ko-KR" sz="1600" b="0" i="1" smtClean="0">
                                              <a:latin typeface="Cambria Math" panose="02040503050406030204" pitchFamily="18" charset="0"/>
                                            </a:rPr>
                                            <m:t>𝑠𝑠</m:t>
                                          </m:r>
                                        </m:e>
                                      </m:d>
                                    </m:sup>
                                  </m:sSubSup>
                                  <m:d>
                                    <m:dPr>
                                      <m:ctrlPr>
                                        <a:rPr lang="en-US" altLang="ko-KR" sz="1600" b="0" i="1" smtClean="0">
                                          <a:latin typeface="Cambria Math" panose="02040503050406030204" pitchFamily="18" charset="0"/>
                                        </a:rPr>
                                      </m:ctrlPr>
                                    </m:dPr>
                                    <m:e>
                                      <m:r>
                                        <a:rPr lang="en-US" altLang="ko-KR" sz="1600" b="0" i="1" smtClean="0">
                                          <a:latin typeface="Cambria Math" panose="02040503050406030204" pitchFamily="18" charset="0"/>
                                        </a:rPr>
                                        <m:t>𝑟</m:t>
                                      </m:r>
                                    </m:e>
                                  </m:d>
                                  <m:sSub>
                                    <m:sSubPr>
                                      <m:ctrlPr>
                                        <a:rPr lang="en-US" altLang="ko-KR" sz="1600" b="0" i="1" smtClean="0">
                                          <a:latin typeface="Cambria Math" panose="02040503050406030204" pitchFamily="18" charset="0"/>
                                        </a:rPr>
                                      </m:ctrlPr>
                                    </m:sSubPr>
                                    <m:e>
                                      <m:r>
                                        <a:rPr lang="en-US" altLang="ko-KR" sz="1600" b="0" i="1" smtClean="0">
                                          <a:latin typeface="Cambria Math" panose="02040503050406030204" pitchFamily="18" charset="0"/>
                                        </a:rPr>
                                        <m:t>𝐶</m:t>
                                      </m:r>
                                    </m:e>
                                    <m:sub>
                                      <m:r>
                                        <a:rPr lang="en-US" altLang="ko-KR" sz="1600" b="0" i="1" smtClean="0">
                                          <a:latin typeface="Cambria Math" panose="02040503050406030204" pitchFamily="18" charset="0"/>
                                        </a:rPr>
                                        <m:t>𝑘</m:t>
                                      </m:r>
                                    </m:sub>
                                  </m:sSub>
                                  <m:d>
                                    <m:dPr>
                                      <m:ctrlPr>
                                        <a:rPr lang="en-US" altLang="ko-KR" sz="1600" b="0" i="1" smtClean="0">
                                          <a:latin typeface="Cambria Math" panose="02040503050406030204" pitchFamily="18" charset="0"/>
                                        </a:rPr>
                                      </m:ctrlPr>
                                    </m:dPr>
                                    <m:e>
                                      <m:acc>
                                        <m:accPr>
                                          <m:chr m:val="̂"/>
                                          <m:ctrlPr>
                                            <a:rPr lang="en-US" altLang="ko-KR" sz="1600" b="0" i="1" smtClean="0">
                                              <a:latin typeface="Cambria Math" panose="02040503050406030204" pitchFamily="18" charset="0"/>
                                            </a:rPr>
                                          </m:ctrlPr>
                                        </m:accPr>
                                        <m:e>
                                          <m:r>
                                            <a:rPr lang="en-US" altLang="ko-KR" sz="1600" b="0" i="1" smtClean="0">
                                              <a:latin typeface="Cambria Math" panose="02040503050406030204" pitchFamily="18" charset="0"/>
                                            </a:rPr>
                                            <m:t>𝑟</m:t>
                                          </m:r>
                                        </m:e>
                                      </m:acc>
                                    </m:e>
                                  </m:d>
                                </m:e>
                              </m:d>
                            </m:e>
                            <m:e>
                              <m:sSubSup>
                                <m:sSubSupPr>
                                  <m:ctrlPr>
                                    <a:rPr lang="en-US" altLang="ko-KR" sz="1600" i="1">
                                      <a:latin typeface="Cambria Math" panose="02040503050406030204" pitchFamily="18" charset="0"/>
                                    </a:rPr>
                                  </m:ctrlPr>
                                </m:sSubSupPr>
                                <m:e>
                                  <m:r>
                                    <a:rPr lang="en-US" altLang="ko-KR" sz="1600" i="1">
                                      <a:latin typeface="Cambria Math" panose="02040503050406030204" pitchFamily="18" charset="0"/>
                                    </a:rPr>
                                    <m:t>𝜒</m:t>
                                  </m:r>
                                </m:e>
                                <m:sub>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𝑘</m:t>
                                      </m:r>
                                    </m:e>
                                    <m:sub>
                                      <m:r>
                                        <a:rPr lang="en-US" altLang="ko-KR" sz="1600" i="1">
                                          <a:latin typeface="Cambria Math" panose="02040503050406030204" pitchFamily="18" charset="0"/>
                                        </a:rPr>
                                        <m:t>𝑝</m:t>
                                      </m:r>
                                    </m:sub>
                                  </m:sSub>
                                </m:sub>
                                <m:sup>
                                  <m:d>
                                    <m:dPr>
                                      <m:ctrlPr>
                                        <a:rPr lang="en-US" altLang="ko-KR" sz="1600" b="0" i="1" smtClean="0">
                                          <a:latin typeface="Cambria Math" panose="02040503050406030204" pitchFamily="18" charset="0"/>
                                        </a:rPr>
                                      </m:ctrlPr>
                                    </m:dPr>
                                    <m:e>
                                      <m:r>
                                        <a:rPr lang="en-US" altLang="ko-KR" sz="1600" b="0" i="1" smtClean="0">
                                          <a:latin typeface="Cambria Math" panose="02040503050406030204" pitchFamily="18" charset="0"/>
                                        </a:rPr>
                                        <m:t>+</m:t>
                                      </m:r>
                                    </m:e>
                                  </m:d>
                                </m:sup>
                              </m:sSubSup>
                            </m:e>
                          </m:d>
                        </m:e>
                      </m:d>
                    </m:oMath>
                  </m:oMathPara>
                </a14:m>
                <a:endParaRPr lang="ko-KR" altLang="en-US" sz="1600" dirty="0"/>
              </a:p>
            </p:txBody>
          </p:sp>
        </mc:Choice>
        <mc:Fallback>
          <p:sp>
            <p:nvSpPr>
              <p:cNvPr id="8" name="TextBox 7">
                <a:extLst>
                  <a:ext uri="{FF2B5EF4-FFF2-40B4-BE49-F238E27FC236}">
                    <a16:creationId xmlns:a16="http://schemas.microsoft.com/office/drawing/2014/main" id="{CC950623-74A2-DC24-D43A-EC1EA22C13C2}"/>
                  </a:ext>
                </a:extLst>
              </p:cNvPr>
              <p:cNvSpPr txBox="1">
                <a:spLocks noRot="1" noChangeAspect="1" noMove="1" noResize="1" noEditPoints="1" noAdjustHandles="1" noChangeArrowheads="1" noChangeShapeType="1" noTextEdit="1"/>
              </p:cNvSpPr>
              <p:nvPr/>
            </p:nvSpPr>
            <p:spPr>
              <a:xfrm>
                <a:off x="-58655" y="2889672"/>
                <a:ext cx="6263024" cy="654090"/>
              </a:xfrm>
              <a:prstGeom prst="rect">
                <a:avLst/>
              </a:prstGeom>
              <a:blipFill>
                <a:blip r:embed="rId3"/>
                <a:stretch>
                  <a:fillRect/>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3A2614F2-9CC3-499A-C8ED-5949022AE95E}"/>
                  </a:ext>
                </a:extLst>
              </p:cNvPr>
              <p:cNvSpPr txBox="1"/>
              <p:nvPr/>
            </p:nvSpPr>
            <p:spPr>
              <a:xfrm>
                <a:off x="0" y="3609053"/>
                <a:ext cx="5633813" cy="676660"/>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en-US" altLang="ko-KR" b="0" i="1" smtClean="0">
                              <a:latin typeface="Cambria Math" panose="02040503050406030204" pitchFamily="18" charset="0"/>
                            </a:rPr>
                          </m:ctrlPr>
                        </m:fPr>
                        <m:num>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𝜎</m:t>
                              </m:r>
                            </m:e>
                            <m:sub>
                              <m:r>
                                <a:rPr lang="en-US" altLang="ko-KR" b="0" i="1" smtClean="0">
                                  <a:latin typeface="Cambria Math" panose="02040503050406030204" pitchFamily="18" charset="0"/>
                                </a:rPr>
                                <m:t>𝑠𝑠</m:t>
                              </m:r>
                            </m:sub>
                          </m:sSub>
                          <m:d>
                            <m:dPr>
                              <m:ctrlPr>
                                <a:rPr lang="en-US" altLang="ko-KR" b="0" i="1" smtClean="0">
                                  <a:latin typeface="Cambria Math" panose="02040503050406030204" pitchFamily="18" charset="0"/>
                                </a:rPr>
                              </m:ctrlPr>
                            </m:dPr>
                            <m:e>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𝜃</m:t>
                                  </m:r>
                                </m:e>
                                <m:sub>
                                  <m:r>
                                    <a:rPr lang="en-US" altLang="ko-KR" b="0" i="1" smtClean="0">
                                      <a:latin typeface="Cambria Math" panose="02040503050406030204" pitchFamily="18" charset="0"/>
                                    </a:rPr>
                                    <m:t>𝐼</m:t>
                                  </m:r>
                                </m:sub>
                              </m:sSub>
                            </m:e>
                          </m:d>
                        </m:num>
                        <m:den>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𝑃</m:t>
                              </m:r>
                            </m:e>
                            <m:sub>
                              <m:r>
                                <a:rPr lang="en-US" altLang="ko-KR" b="0" i="1" smtClean="0">
                                  <a:latin typeface="Cambria Math" panose="02040503050406030204" pitchFamily="18" charset="0"/>
                                </a:rPr>
                                <m:t>𝑡</m:t>
                              </m:r>
                            </m:sub>
                          </m:sSub>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𝑃</m:t>
                              </m:r>
                            </m:e>
                            <m:sub>
                              <m:r>
                                <a:rPr lang="en-US" altLang="ko-KR" b="0" i="1" smtClean="0">
                                  <a:latin typeface="Cambria Math" panose="02040503050406030204" pitchFamily="18" charset="0"/>
                                </a:rPr>
                                <m:t>𝑏</m:t>
                              </m:r>
                            </m:sub>
                          </m:sSub>
                        </m:den>
                      </m:f>
                      <m:r>
                        <a:rPr lang="en-US" altLang="ko-KR" b="0" i="1" smtClean="0">
                          <a:latin typeface="Cambria Math" panose="02040503050406030204" pitchFamily="18" charset="0"/>
                        </a:rPr>
                        <m:t>=</m:t>
                      </m:r>
                      <m:f>
                        <m:fPr>
                          <m:ctrlPr>
                            <a:rPr lang="en-US" altLang="ko-KR" b="0" i="1" smtClean="0">
                              <a:latin typeface="Cambria Math" panose="02040503050406030204" pitchFamily="18" charset="0"/>
                            </a:rPr>
                          </m:ctrlPr>
                        </m:fPr>
                        <m:num>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10</m:t>
                              </m:r>
                            </m:sub>
                          </m:sSub>
                        </m:num>
                        <m:den>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𝑃</m:t>
                              </m:r>
                            </m:e>
                            <m:sub>
                              <m:r>
                                <a:rPr lang="en-US" altLang="ko-KR" b="0" i="1" smtClean="0">
                                  <a:latin typeface="Cambria Math" panose="02040503050406030204" pitchFamily="18" charset="0"/>
                                </a:rPr>
                                <m:t>𝑡</m:t>
                              </m:r>
                            </m:sub>
                          </m:sSub>
                        </m:den>
                      </m:f>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𝜎</m:t>
                          </m:r>
                        </m:e>
                        <m:sub>
                          <m:r>
                            <a:rPr lang="en-US" altLang="ko-KR" b="0" i="1" smtClean="0">
                              <a:latin typeface="Cambria Math" panose="02040503050406030204" pitchFamily="18" charset="0"/>
                            </a:rPr>
                            <m:t>10</m:t>
                          </m:r>
                        </m:sub>
                      </m:sSub>
                      <m:d>
                        <m:dPr>
                          <m:ctrlPr>
                            <a:rPr lang="en-US" altLang="ko-KR" b="0" i="1" smtClean="0">
                              <a:latin typeface="Cambria Math" panose="02040503050406030204" pitchFamily="18" charset="0"/>
                            </a:rPr>
                          </m:ctrlPr>
                        </m:dPr>
                        <m:e>
                          <m:r>
                            <a:rPr lang="en-US" altLang="ko-KR" b="0" i="1" smtClean="0">
                              <a:latin typeface="Cambria Math" panose="02040503050406030204" pitchFamily="18" charset="0"/>
                            </a:rPr>
                            <m:t>𝐸</m:t>
                          </m:r>
                        </m:e>
                      </m:d>
                      <m:r>
                        <a:rPr lang="en-US" altLang="ko-KR" b="0" i="1" smtClean="0">
                          <a:latin typeface="Cambria Math" panose="02040503050406030204" pitchFamily="18" charset="0"/>
                        </a:rPr>
                        <m:t>+</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𝑃</m:t>
                          </m:r>
                        </m:e>
                        <m:sub>
                          <m:r>
                            <a:rPr lang="en-US" altLang="ko-KR" b="0" i="1" smtClean="0">
                              <a:latin typeface="Cambria Math" panose="02040503050406030204" pitchFamily="18" charset="0"/>
                            </a:rPr>
                            <m:t>2</m:t>
                          </m:r>
                        </m:sub>
                      </m:sSub>
                      <m:d>
                        <m:dPr>
                          <m:ctrlPr>
                            <a:rPr lang="en-US" altLang="ko-KR" b="0" i="1" smtClean="0">
                              <a:latin typeface="Cambria Math" panose="02040503050406030204" pitchFamily="18" charset="0"/>
                            </a:rPr>
                          </m:ctrlPr>
                        </m:dPr>
                        <m:e>
                          <m:r>
                            <a:rPr lang="en-US" altLang="ko-KR" b="0" i="1" smtClean="0">
                              <a:latin typeface="Cambria Math" panose="02040503050406030204" pitchFamily="18" charset="0"/>
                            </a:rPr>
                            <m:t>𝑐𝑜𝑠</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𝜃</m:t>
                              </m:r>
                            </m:e>
                            <m:sub>
                              <m:r>
                                <a:rPr lang="en-US" altLang="ko-KR" b="0" i="1" smtClean="0">
                                  <a:latin typeface="Cambria Math" panose="02040503050406030204" pitchFamily="18" charset="0"/>
                                </a:rPr>
                                <m:t>𝐼</m:t>
                              </m:r>
                            </m:sub>
                          </m:sSub>
                        </m:e>
                      </m:d>
                      <m:r>
                        <a:rPr lang="en-US" altLang="ko-KR" b="0" i="1" smtClean="0">
                          <a:latin typeface="Cambria Math" panose="02040503050406030204" pitchFamily="18" charset="0"/>
                        </a:rPr>
                        <m:t>[</m:t>
                      </m:r>
                      <m:f>
                        <m:fPr>
                          <m:ctrlPr>
                            <a:rPr lang="en-US" altLang="ko-KR" b="0" i="1" smtClean="0">
                              <a:latin typeface="Cambria Math" panose="02040503050406030204" pitchFamily="18" charset="0"/>
                            </a:rPr>
                          </m:ctrlPr>
                        </m:fPr>
                        <m:num>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10</m:t>
                              </m:r>
                            </m:sub>
                          </m:sSub>
                        </m:num>
                        <m:den>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𝑃</m:t>
                              </m:r>
                            </m:e>
                            <m:sub>
                              <m:r>
                                <a:rPr lang="en-US" altLang="ko-KR" b="0" i="1" smtClean="0">
                                  <a:latin typeface="Cambria Math" panose="02040503050406030204" pitchFamily="18" charset="0"/>
                                </a:rPr>
                                <m:t>𝑡</m:t>
                              </m:r>
                            </m:sub>
                          </m:sSub>
                        </m:den>
                      </m:f>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𝜎</m:t>
                          </m:r>
                        </m:e>
                        <m:sub>
                          <m:r>
                            <a:rPr lang="en-US" altLang="ko-KR" b="0" i="1" smtClean="0">
                              <a:latin typeface="Cambria Math" panose="02040503050406030204" pitchFamily="18" charset="0"/>
                            </a:rPr>
                            <m:t>12</m:t>
                          </m:r>
                        </m:sub>
                      </m:sSub>
                      <m:r>
                        <a:rPr lang="en-US" altLang="ko-KR" b="0" i="1" smtClean="0">
                          <a:latin typeface="Cambria Math" panose="02040503050406030204" pitchFamily="18" charset="0"/>
                        </a:rPr>
                        <m:t>+</m:t>
                      </m:r>
                      <m:f>
                        <m:fPr>
                          <m:ctrlPr>
                            <a:rPr lang="en-US" altLang="ko-KR" b="0" i="1" smtClean="0">
                              <a:latin typeface="Cambria Math" panose="02040503050406030204" pitchFamily="18" charset="0"/>
                            </a:rPr>
                          </m:ctrlPr>
                        </m:fPr>
                        <m:num>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𝑡</m:t>
                              </m:r>
                            </m:e>
                            <m:sub>
                              <m:r>
                                <a:rPr lang="en-US" altLang="ko-KR" b="0" i="1" smtClean="0">
                                  <a:latin typeface="Cambria Math" panose="02040503050406030204" pitchFamily="18" charset="0"/>
                                </a:rPr>
                                <m:t>30</m:t>
                              </m:r>
                            </m:sub>
                          </m:sSub>
                        </m:num>
                        <m:den>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𝑃</m:t>
                              </m:r>
                            </m:e>
                            <m:sub>
                              <m:r>
                                <a:rPr lang="en-US" altLang="ko-KR" b="0" i="1" smtClean="0">
                                  <a:latin typeface="Cambria Math" panose="02040503050406030204" pitchFamily="18" charset="0"/>
                                </a:rPr>
                                <m:t>𝑡</m:t>
                              </m:r>
                            </m:sub>
                          </m:sSub>
                        </m:den>
                      </m:f>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𝜎</m:t>
                          </m:r>
                        </m:e>
                        <m:sub>
                          <m:r>
                            <a:rPr lang="en-US" altLang="ko-KR" b="0" i="1" smtClean="0">
                              <a:latin typeface="Cambria Math" panose="02040503050406030204" pitchFamily="18" charset="0"/>
                            </a:rPr>
                            <m:t>32</m:t>
                          </m:r>
                        </m:sub>
                      </m:sSub>
                      <m:r>
                        <a:rPr lang="en-US" altLang="ko-KR" b="0" i="1" smtClean="0">
                          <a:latin typeface="Cambria Math" panose="02040503050406030204" pitchFamily="18" charset="0"/>
                        </a:rPr>
                        <m:t>]</m:t>
                      </m:r>
                    </m:oMath>
                  </m:oMathPara>
                </a14:m>
                <a:endParaRPr lang="en-US" altLang="ko-KR" b="0" dirty="0"/>
              </a:p>
            </p:txBody>
          </p:sp>
        </mc:Choice>
        <mc:Fallback>
          <p:sp>
            <p:nvSpPr>
              <p:cNvPr id="10" name="TextBox 9">
                <a:extLst>
                  <a:ext uri="{FF2B5EF4-FFF2-40B4-BE49-F238E27FC236}">
                    <a16:creationId xmlns:a16="http://schemas.microsoft.com/office/drawing/2014/main" id="{3A2614F2-9CC3-499A-C8ED-5949022AE95E}"/>
                  </a:ext>
                </a:extLst>
              </p:cNvPr>
              <p:cNvSpPr txBox="1">
                <a:spLocks noRot="1" noChangeAspect="1" noMove="1" noResize="1" noEditPoints="1" noAdjustHandles="1" noChangeArrowheads="1" noChangeShapeType="1" noTextEdit="1"/>
              </p:cNvSpPr>
              <p:nvPr/>
            </p:nvSpPr>
            <p:spPr>
              <a:xfrm>
                <a:off x="0" y="3609053"/>
                <a:ext cx="5633813" cy="676660"/>
              </a:xfrm>
              <a:prstGeom prst="rect">
                <a:avLst/>
              </a:prstGeom>
              <a:blipFill>
                <a:blip r:embed="rId4"/>
                <a:stretch>
                  <a:fillRect/>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12" name="TextBox 11">
                <a:extLst>
                  <a:ext uri="{FF2B5EF4-FFF2-40B4-BE49-F238E27FC236}">
                    <a16:creationId xmlns:a16="http://schemas.microsoft.com/office/drawing/2014/main" id="{90533167-06B1-9FD6-16C5-DD1427DBE9A5}"/>
                  </a:ext>
                </a:extLst>
              </p:cNvPr>
              <p:cNvSpPr txBox="1"/>
              <p:nvPr/>
            </p:nvSpPr>
            <p:spPr>
              <a:xfrm>
                <a:off x="0" y="4173487"/>
                <a:ext cx="7101695" cy="1817934"/>
              </a:xfrm>
              <a:prstGeom prst="rect">
                <a:avLst/>
              </a:prstGeom>
              <a:noFill/>
            </p:spPr>
            <p:txBody>
              <a:bodyPr wrap="square" rtlCol="0">
                <a:spAutoFit/>
              </a:bodyPr>
              <a:lstStyle/>
              <a:p>
                <a:r>
                  <a:rPr lang="en-US" altLang="ko-KR" b="0" dirty="0"/>
                  <a:t> </a:t>
                </a:r>
                <a14:m>
                  <m:oMath xmlns:m="http://schemas.openxmlformats.org/officeDocument/2006/math">
                    <m:r>
                      <a:rPr lang="en-US" altLang="ko-KR" b="0" i="1" smtClean="0">
                        <a:latin typeface="Cambria Math" panose="02040503050406030204" pitchFamily="18" charset="0"/>
                      </a:rPr>
                      <m:t>∗</m:t>
                    </m:r>
                    <m:r>
                      <a:rPr lang="en-US" altLang="ko-KR" b="0" i="1" smtClean="0">
                        <a:latin typeface="Cambria Math" panose="02040503050406030204" pitchFamily="18" charset="0"/>
                      </a:rPr>
                      <m:t>𝑖</m:t>
                    </m:r>
                    <m:r>
                      <a:rPr lang="en-US" altLang="ko-KR" b="0" i="1" smtClean="0">
                        <a:latin typeface="Cambria Math" panose="02040503050406030204" pitchFamily="18" charset="0"/>
                      </a:rPr>
                      <m:t>= </m:t>
                    </m:r>
                  </m:oMath>
                </a14:m>
                <a:r>
                  <a:rPr lang="en-US" altLang="ko-KR" dirty="0">
                    <a:latin typeface="Times New Roman" panose="02020603050405020304" pitchFamily="18" charset="0"/>
                    <a:cs typeface="Times New Roman" panose="02020603050405020304" pitchFamily="18" charset="0"/>
                  </a:rPr>
                  <a:t>target-spin tensor rank</a:t>
                </a:r>
              </a:p>
              <a:p>
                <a:r>
                  <a:rPr lang="en-US" altLang="ko-KR" b="0" dirty="0"/>
                  <a:t> </a:t>
                </a:r>
                <a14:m>
                  <m:oMath xmlns:m="http://schemas.openxmlformats.org/officeDocument/2006/math">
                    <m:r>
                      <a:rPr lang="en-US" altLang="ko-KR" b="0" i="1" smtClean="0">
                        <a:latin typeface="Cambria Math" panose="02040503050406030204" pitchFamily="18" charset="0"/>
                      </a:rPr>
                      <m:t>∗</m:t>
                    </m:r>
                    <m:r>
                      <a:rPr lang="en-US" altLang="ko-KR" b="0" i="1" smtClean="0">
                        <a:latin typeface="Cambria Math" panose="02040503050406030204" pitchFamily="18" charset="0"/>
                      </a:rPr>
                      <m:t>𝑘</m:t>
                    </m:r>
                    <m:r>
                      <a:rPr lang="en-US" altLang="ko-KR" b="0" i="1" smtClean="0">
                        <a:latin typeface="Cambria Math" panose="02040503050406030204" pitchFamily="18" charset="0"/>
                      </a:rPr>
                      <m:t>=</m:t>
                    </m:r>
                  </m:oMath>
                </a14:m>
                <a:r>
                  <a:rPr lang="ko-KR" altLang="en-US" dirty="0">
                    <a:latin typeface="Times New Roman" panose="02020603050405020304" pitchFamily="18" charset="0"/>
                    <a:cs typeface="Times New Roman" panose="02020603050405020304" pitchFamily="18" charset="0"/>
                  </a:rPr>
                  <a:t> </a:t>
                </a:r>
                <a:r>
                  <a:rPr lang="en-US" altLang="ko-KR" dirty="0">
                    <a:latin typeface="Times New Roman" panose="02020603050405020304" pitchFamily="18" charset="0"/>
                    <a:cs typeface="Times New Roman" panose="02020603050405020304" pitchFamily="18" charset="0"/>
                  </a:rPr>
                  <a:t>spatial tensor rank (for the projectile –target relative motion)</a:t>
                </a:r>
              </a:p>
              <a:p>
                <a:r>
                  <a:rPr lang="en-US" altLang="ko-KR" b="0" dirty="0">
                    <a:cs typeface="Times New Roman" panose="02020603050405020304" pitchFamily="18" charset="0"/>
                  </a:rPr>
                  <a:t> </a:t>
                </a:r>
                <a14:m>
                  <m:oMath xmlns:m="http://schemas.openxmlformats.org/officeDocument/2006/math">
                    <m:r>
                      <a:rPr lang="en-US" altLang="ko-KR" b="0" i="1" smtClean="0">
                        <a:latin typeface="Cambria Math" panose="02040503050406030204" pitchFamily="18" charset="0"/>
                        <a:cs typeface="Times New Roman" panose="02020603050405020304" pitchFamily="18" charset="0"/>
                      </a:rPr>
                      <m:t>∗</m:t>
                    </m:r>
                    <m:sSub>
                      <m:sSubPr>
                        <m:ctrlPr>
                          <a:rPr lang="en-US" altLang="ko-KR" b="0" i="1" smtClean="0">
                            <a:latin typeface="Cambria Math" panose="02040503050406030204" pitchFamily="18" charset="0"/>
                            <a:cs typeface="Times New Roman" panose="02020603050405020304" pitchFamily="18" charset="0"/>
                          </a:rPr>
                        </m:ctrlPr>
                      </m:sSubPr>
                      <m:e>
                        <m:r>
                          <a:rPr lang="en-US" altLang="ko-KR" b="0" i="1" smtClean="0">
                            <a:latin typeface="Cambria Math" panose="02040503050406030204" pitchFamily="18" charset="0"/>
                            <a:cs typeface="Times New Roman" panose="02020603050405020304" pitchFamily="18" charset="0"/>
                          </a:rPr>
                          <m:t>𝑃</m:t>
                        </m:r>
                      </m:e>
                      <m:sub>
                        <m:r>
                          <a:rPr lang="en-US" altLang="ko-KR" b="0" i="1" smtClean="0">
                            <a:latin typeface="Cambria Math" panose="02040503050406030204" pitchFamily="18" charset="0"/>
                            <a:cs typeface="Times New Roman" panose="02020603050405020304" pitchFamily="18" charset="0"/>
                          </a:rPr>
                          <m:t>𝑡</m:t>
                        </m:r>
                      </m:sub>
                    </m:sSub>
                    <m:r>
                      <a:rPr lang="en-US" altLang="ko-KR" b="0" i="1" smtClean="0">
                        <a:latin typeface="Cambria Math" panose="02040503050406030204" pitchFamily="18" charset="0"/>
                        <a:cs typeface="Times New Roman" panose="02020603050405020304" pitchFamily="18" charset="0"/>
                      </a:rPr>
                      <m:t>=</m:t>
                    </m:r>
                    <m:f>
                      <m:fPr>
                        <m:ctrlPr>
                          <a:rPr lang="en-US" altLang="ko-KR" b="0" i="1" smtClean="0">
                            <a:latin typeface="Cambria Math" panose="02040503050406030204" pitchFamily="18" charset="0"/>
                            <a:cs typeface="Times New Roman" panose="02020603050405020304" pitchFamily="18" charset="0"/>
                          </a:rPr>
                        </m:ctrlPr>
                      </m:fPr>
                      <m:num>
                        <m:r>
                          <a:rPr lang="en-US" altLang="ko-KR" b="0" i="1" smtClean="0">
                            <a:latin typeface="Cambria Math" panose="02040503050406030204" pitchFamily="18" charset="0"/>
                            <a:cs typeface="Times New Roman" panose="02020603050405020304" pitchFamily="18" charset="0"/>
                          </a:rPr>
                          <m:t>&lt;</m:t>
                        </m:r>
                        <m:r>
                          <a:rPr lang="en-US" altLang="ko-KR" b="0" i="1" smtClean="0">
                            <a:latin typeface="Cambria Math" panose="02040503050406030204" pitchFamily="18" charset="0"/>
                            <a:cs typeface="Times New Roman" panose="02020603050405020304" pitchFamily="18" charset="0"/>
                          </a:rPr>
                          <m:t>𝐼</m:t>
                        </m:r>
                        <m:r>
                          <a:rPr lang="en-US" altLang="ko-KR" b="0" i="1" smtClean="0">
                            <a:latin typeface="Cambria Math" panose="02040503050406030204" pitchFamily="18" charset="0"/>
                            <a:cs typeface="Times New Roman" panose="02020603050405020304" pitchFamily="18" charset="0"/>
                          </a:rPr>
                          <m:t> ⋅</m:t>
                        </m:r>
                        <m:sSub>
                          <m:sSubPr>
                            <m:ctrlPr>
                              <a:rPr lang="en-US" altLang="ko-KR" b="0" i="1" smtClean="0">
                                <a:latin typeface="Cambria Math" panose="02040503050406030204" pitchFamily="18" charset="0"/>
                                <a:cs typeface="Times New Roman" panose="02020603050405020304" pitchFamily="18" charset="0"/>
                              </a:rPr>
                            </m:ctrlPr>
                          </m:sSubPr>
                          <m:e>
                            <m:acc>
                              <m:accPr>
                                <m:chr m:val="̂"/>
                                <m:ctrlPr>
                                  <a:rPr lang="en-US" altLang="ko-KR" b="0" i="1" smtClean="0">
                                    <a:latin typeface="Cambria Math" panose="02040503050406030204" pitchFamily="18" charset="0"/>
                                    <a:cs typeface="Times New Roman" panose="02020603050405020304" pitchFamily="18" charset="0"/>
                                  </a:rPr>
                                </m:ctrlPr>
                              </m:accPr>
                              <m:e>
                                <m:r>
                                  <a:rPr lang="en-US" altLang="ko-KR" b="0" i="1" smtClean="0">
                                    <a:latin typeface="Cambria Math" panose="02040503050406030204" pitchFamily="18" charset="0"/>
                                    <a:cs typeface="Times New Roman" panose="02020603050405020304" pitchFamily="18" charset="0"/>
                                  </a:rPr>
                                  <m:t>𝑛</m:t>
                                </m:r>
                              </m:e>
                            </m:acc>
                          </m:e>
                          <m:sub>
                            <m:r>
                              <a:rPr lang="en-US" altLang="ko-KR" b="0" i="1" smtClean="0">
                                <a:latin typeface="Cambria Math" panose="02040503050406030204" pitchFamily="18" charset="0"/>
                                <a:cs typeface="Times New Roman" panose="02020603050405020304" pitchFamily="18" charset="0"/>
                              </a:rPr>
                              <m:t>𝑡</m:t>
                            </m:r>
                          </m:sub>
                        </m:sSub>
                        <m:r>
                          <a:rPr lang="en-US" altLang="ko-KR" b="0" i="1" smtClean="0">
                            <a:latin typeface="Cambria Math" panose="02040503050406030204" pitchFamily="18" charset="0"/>
                            <a:cs typeface="Times New Roman" panose="02020603050405020304" pitchFamily="18" charset="0"/>
                          </a:rPr>
                          <m:t>&gt;</m:t>
                        </m:r>
                      </m:num>
                      <m:den>
                        <m:r>
                          <a:rPr lang="en-US" altLang="ko-KR" b="0" i="1" smtClean="0">
                            <a:latin typeface="Cambria Math" panose="02040503050406030204" pitchFamily="18" charset="0"/>
                            <a:cs typeface="Times New Roman" panose="02020603050405020304" pitchFamily="18" charset="0"/>
                          </a:rPr>
                          <m:t>𝐼</m:t>
                        </m:r>
                      </m:den>
                    </m:f>
                    <m:r>
                      <a:rPr lang="en-US" altLang="ko-KR" b="0" i="1" smtClean="0">
                        <a:latin typeface="Cambria Math" panose="02040503050406030204" pitchFamily="18" charset="0"/>
                        <a:cs typeface="Times New Roman" panose="02020603050405020304" pitchFamily="18" charset="0"/>
                      </a:rPr>
                      <m:t>=</m:t>
                    </m:r>
                  </m:oMath>
                </a14:m>
                <a:r>
                  <a:rPr lang="en-US" altLang="ko-KR" dirty="0">
                    <a:latin typeface="Times New Roman" panose="02020603050405020304" pitchFamily="18" charset="0"/>
                    <a:cs typeface="Times New Roman" panose="02020603050405020304" pitchFamily="18" charset="0"/>
                  </a:rPr>
                  <a:t>target vector polarization </a:t>
                </a:r>
              </a:p>
              <a:p>
                <a:r>
                  <a:rPr lang="en-US" altLang="ko-KR" b="0"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ko-KR" b="0" i="1" smtClean="0">
                            <a:latin typeface="Cambria Math" panose="02040503050406030204" pitchFamily="18" charset="0"/>
                            <a:cs typeface="Times New Roman" panose="02020603050405020304" pitchFamily="18" charset="0"/>
                          </a:rPr>
                        </m:ctrlPr>
                      </m:sSubPr>
                      <m:e>
                        <m:r>
                          <a:rPr lang="en-US" altLang="ko-KR" b="0" i="1" smtClean="0">
                            <a:latin typeface="Cambria Math" panose="02040503050406030204" pitchFamily="18" charset="0"/>
                            <a:cs typeface="Times New Roman" panose="02020603050405020304" pitchFamily="18" charset="0"/>
                          </a:rPr>
                          <m:t>𝑃</m:t>
                        </m:r>
                      </m:e>
                      <m:sub>
                        <m:r>
                          <a:rPr lang="en-US" altLang="ko-KR" b="0" i="1" smtClean="0">
                            <a:latin typeface="Cambria Math" panose="02040503050406030204" pitchFamily="18" charset="0"/>
                            <a:cs typeface="Times New Roman" panose="02020603050405020304" pitchFamily="18" charset="0"/>
                          </a:rPr>
                          <m:t>𝑏</m:t>
                        </m:r>
                      </m:sub>
                    </m:sSub>
                    <m:r>
                      <a:rPr lang="en-US" altLang="ko-KR" b="0" i="1" smtClean="0">
                        <a:latin typeface="Cambria Math" panose="02040503050406030204" pitchFamily="18" charset="0"/>
                        <a:cs typeface="Times New Roman" panose="02020603050405020304" pitchFamily="18" charset="0"/>
                      </a:rPr>
                      <m:t>=</m:t>
                    </m:r>
                    <m:f>
                      <m:fPr>
                        <m:ctrlPr>
                          <a:rPr lang="en-US" altLang="ko-KR" b="0" i="1" smtClean="0">
                            <a:latin typeface="Cambria Math" panose="02040503050406030204" pitchFamily="18" charset="0"/>
                            <a:cs typeface="Times New Roman" panose="02020603050405020304" pitchFamily="18" charset="0"/>
                          </a:rPr>
                        </m:ctrlPr>
                      </m:fPr>
                      <m:num>
                        <m:r>
                          <a:rPr lang="en-US" altLang="ko-KR" b="0" i="1" smtClean="0">
                            <a:latin typeface="Cambria Math" panose="02040503050406030204" pitchFamily="18" charset="0"/>
                            <a:cs typeface="Times New Roman" panose="02020603050405020304" pitchFamily="18" charset="0"/>
                          </a:rPr>
                          <m:t>&lt;</m:t>
                        </m:r>
                        <m:sSub>
                          <m:sSubPr>
                            <m:ctrlPr>
                              <a:rPr lang="en-US" altLang="ko-KR" b="0" i="1" smtClean="0">
                                <a:latin typeface="Cambria Math" panose="02040503050406030204" pitchFamily="18" charset="0"/>
                                <a:cs typeface="Times New Roman" panose="02020603050405020304" pitchFamily="18" charset="0"/>
                              </a:rPr>
                            </m:ctrlPr>
                          </m:sSubPr>
                          <m:e>
                            <m:r>
                              <a:rPr lang="en-US" altLang="ko-KR" b="0" i="1" smtClean="0">
                                <a:latin typeface="Cambria Math" panose="02040503050406030204" pitchFamily="18" charset="0"/>
                                <a:cs typeface="Times New Roman" panose="02020603050405020304" pitchFamily="18" charset="0"/>
                              </a:rPr>
                              <m:t>𝑠</m:t>
                            </m:r>
                          </m:e>
                          <m:sub>
                            <m:r>
                              <a:rPr lang="en-US" altLang="ko-KR" b="0" i="1" smtClean="0">
                                <a:latin typeface="Cambria Math" panose="02040503050406030204" pitchFamily="18" charset="0"/>
                                <a:cs typeface="Times New Roman" panose="02020603050405020304" pitchFamily="18" charset="0"/>
                              </a:rPr>
                              <m:t>𝑝</m:t>
                            </m:r>
                          </m:sub>
                        </m:sSub>
                        <m:r>
                          <a:rPr lang="en-US" altLang="ko-KR" b="0" i="1" smtClean="0">
                            <a:latin typeface="Cambria Math" panose="02040503050406030204" pitchFamily="18" charset="0"/>
                            <a:cs typeface="Times New Roman" panose="02020603050405020304" pitchFamily="18" charset="0"/>
                          </a:rPr>
                          <m:t>⋅</m:t>
                        </m:r>
                        <m:sSub>
                          <m:sSubPr>
                            <m:ctrlPr>
                              <a:rPr lang="en-US" altLang="ko-KR" b="0" i="1" smtClean="0">
                                <a:latin typeface="Cambria Math" panose="02040503050406030204" pitchFamily="18" charset="0"/>
                                <a:cs typeface="Times New Roman" panose="02020603050405020304" pitchFamily="18" charset="0"/>
                              </a:rPr>
                            </m:ctrlPr>
                          </m:sSubPr>
                          <m:e>
                            <m:acc>
                              <m:accPr>
                                <m:chr m:val="̂"/>
                                <m:ctrlPr>
                                  <a:rPr lang="en-US" altLang="ko-KR" b="0" i="1" smtClean="0">
                                    <a:latin typeface="Cambria Math" panose="02040503050406030204" pitchFamily="18" charset="0"/>
                                    <a:cs typeface="Times New Roman" panose="02020603050405020304" pitchFamily="18" charset="0"/>
                                  </a:rPr>
                                </m:ctrlPr>
                              </m:accPr>
                              <m:e>
                                <m:r>
                                  <a:rPr lang="en-US" altLang="ko-KR" b="0" i="1" smtClean="0">
                                    <a:latin typeface="Cambria Math" panose="02040503050406030204" pitchFamily="18" charset="0"/>
                                    <a:cs typeface="Times New Roman" panose="02020603050405020304" pitchFamily="18" charset="0"/>
                                  </a:rPr>
                                  <m:t>𝑛</m:t>
                                </m:r>
                              </m:e>
                            </m:acc>
                          </m:e>
                          <m:sub>
                            <m:r>
                              <a:rPr lang="en-US" altLang="ko-KR" b="0" i="1" smtClean="0">
                                <a:latin typeface="Cambria Math" panose="02040503050406030204" pitchFamily="18" charset="0"/>
                                <a:cs typeface="Times New Roman" panose="02020603050405020304" pitchFamily="18" charset="0"/>
                              </a:rPr>
                              <m:t>𝑏</m:t>
                            </m:r>
                          </m:sub>
                        </m:sSub>
                        <m:r>
                          <a:rPr lang="en-US" altLang="ko-KR" b="0" i="1" smtClean="0">
                            <a:latin typeface="Cambria Math" panose="02040503050406030204" pitchFamily="18" charset="0"/>
                            <a:cs typeface="Times New Roman" panose="02020603050405020304" pitchFamily="18" charset="0"/>
                          </a:rPr>
                          <m:t>&gt;</m:t>
                        </m:r>
                      </m:num>
                      <m:den>
                        <m:sSub>
                          <m:sSubPr>
                            <m:ctrlPr>
                              <a:rPr lang="en-US" altLang="ko-KR" b="0" i="1" smtClean="0">
                                <a:latin typeface="Cambria Math" panose="02040503050406030204" pitchFamily="18" charset="0"/>
                                <a:cs typeface="Times New Roman" panose="02020603050405020304" pitchFamily="18" charset="0"/>
                              </a:rPr>
                            </m:ctrlPr>
                          </m:sSubPr>
                          <m:e>
                            <m:r>
                              <a:rPr lang="en-US" altLang="ko-KR" b="0" i="1" smtClean="0">
                                <a:latin typeface="Cambria Math" panose="02040503050406030204" pitchFamily="18" charset="0"/>
                                <a:cs typeface="Times New Roman" panose="02020603050405020304" pitchFamily="18" charset="0"/>
                              </a:rPr>
                              <m:t>𝑠</m:t>
                            </m:r>
                          </m:e>
                          <m:sub>
                            <m:r>
                              <a:rPr lang="en-US" altLang="ko-KR" b="0" i="1" smtClean="0">
                                <a:latin typeface="Cambria Math" panose="02040503050406030204" pitchFamily="18" charset="0"/>
                                <a:cs typeface="Times New Roman" panose="02020603050405020304" pitchFamily="18" charset="0"/>
                              </a:rPr>
                              <m:t>𝑝</m:t>
                            </m:r>
                          </m:sub>
                        </m:sSub>
                      </m:den>
                    </m:f>
                    <m:r>
                      <a:rPr lang="en-US" altLang="ko-KR" b="0" i="1" smtClean="0">
                        <a:latin typeface="Cambria Math" panose="02040503050406030204" pitchFamily="18" charset="0"/>
                        <a:cs typeface="Times New Roman" panose="02020603050405020304" pitchFamily="18" charset="0"/>
                      </a:rPr>
                      <m:t>=</m:t>
                    </m:r>
                    <m:r>
                      <a:rPr lang="en-US" altLang="ko-KR" b="0" i="1" smtClean="0">
                        <a:latin typeface="Cambria Math" panose="02040503050406030204" pitchFamily="18" charset="0"/>
                        <a:cs typeface="Times New Roman" panose="02020603050405020304" pitchFamily="18" charset="0"/>
                      </a:rPr>
                      <m:t>𝑝</m:t>
                    </m:r>
                    <m:d>
                      <m:dPr>
                        <m:ctrlPr>
                          <a:rPr lang="en-US" altLang="ko-KR" b="0" i="1" smtClean="0">
                            <a:latin typeface="Cambria Math" panose="02040503050406030204" pitchFamily="18" charset="0"/>
                            <a:cs typeface="Times New Roman" panose="02020603050405020304" pitchFamily="18" charset="0"/>
                          </a:rPr>
                        </m:ctrlPr>
                      </m:dPr>
                      <m:e>
                        <m:r>
                          <a:rPr lang="en-US" altLang="ko-KR" b="0" i="1" smtClean="0">
                            <a:latin typeface="Cambria Math" panose="02040503050406030204" pitchFamily="18" charset="0"/>
                            <a:ea typeface="Cambria Math" panose="02040503050406030204" pitchFamily="18" charset="0"/>
                            <a:cs typeface="Times New Roman" panose="02020603050405020304" pitchFamily="18" charset="0"/>
                          </a:rPr>
                          <m:t>↑</m:t>
                        </m:r>
                      </m:e>
                    </m:d>
                    <m:r>
                      <a:rPr lang="en-US" altLang="ko-KR" b="0" i="1" smtClean="0">
                        <a:latin typeface="Cambria Math" panose="02040503050406030204" pitchFamily="18" charset="0"/>
                        <a:ea typeface="Cambria Math" panose="02040503050406030204" pitchFamily="18" charset="0"/>
                        <a:cs typeface="Times New Roman" panose="02020603050405020304" pitchFamily="18" charset="0"/>
                      </a:rPr>
                      <m:t>−</m:t>
                    </m:r>
                    <m:r>
                      <a:rPr lang="en-US" altLang="ko-KR" b="0" i="1" smtClean="0">
                        <a:latin typeface="Cambria Math" panose="02040503050406030204" pitchFamily="18" charset="0"/>
                        <a:ea typeface="Cambria Math" panose="02040503050406030204" pitchFamily="18" charset="0"/>
                        <a:cs typeface="Times New Roman" panose="02020603050405020304" pitchFamily="18" charset="0"/>
                      </a:rPr>
                      <m:t>𝑝</m:t>
                    </m:r>
                    <m:r>
                      <a:rPr lang="en-US" altLang="ko-KR" b="0" i="1" smtClean="0">
                        <a:latin typeface="Cambria Math" panose="02040503050406030204" pitchFamily="18" charset="0"/>
                        <a:ea typeface="Cambria Math" panose="02040503050406030204" pitchFamily="18" charset="0"/>
                        <a:cs typeface="Times New Roman" panose="02020603050405020304" pitchFamily="18" charset="0"/>
                      </a:rPr>
                      <m:t>(↓)</m:t>
                    </m:r>
                  </m:oMath>
                </a14:m>
                <a:r>
                  <a:rPr lang="ko-KR" altLang="en-US" dirty="0">
                    <a:latin typeface="Times New Roman" panose="02020603050405020304" pitchFamily="18" charset="0"/>
                    <a:cs typeface="Times New Roman" panose="02020603050405020304" pitchFamily="18" charset="0"/>
                  </a:rPr>
                  <a:t> </a:t>
                </a:r>
                <a:r>
                  <a:rPr lang="en-US" altLang="ko-KR" dirty="0">
                    <a:latin typeface="Times New Roman" panose="02020603050405020304" pitchFamily="18" charset="0"/>
                    <a:cs typeface="Times New Roman" panose="02020603050405020304" pitchFamily="18" charset="0"/>
                  </a:rPr>
                  <a:t>, </a:t>
                </a:r>
              </a:p>
              <a:p>
                <a:r>
                  <a:rPr lang="en-US" altLang="ko-KR" b="0" dirty="0">
                    <a:latin typeface="Times New Roman" panose="02020603050405020304" pitchFamily="18" charset="0"/>
                    <a:cs typeface="Times New Roman" panose="02020603050405020304" pitchFamily="18" charset="0"/>
                  </a:rPr>
                  <a:t> * </a:t>
                </a:r>
                <a14:m>
                  <m:oMath xmlns:m="http://schemas.openxmlformats.org/officeDocument/2006/math">
                    <m:sSub>
                      <m:sSubPr>
                        <m:ctrlPr>
                          <a:rPr lang="en-US" altLang="ko-KR" b="0" i="1" smtClean="0">
                            <a:latin typeface="Cambria Math" panose="02040503050406030204" pitchFamily="18" charset="0"/>
                            <a:cs typeface="Times New Roman" panose="02020603050405020304" pitchFamily="18" charset="0"/>
                          </a:rPr>
                        </m:ctrlPr>
                      </m:sSubPr>
                      <m:e>
                        <m:r>
                          <a:rPr lang="en-US" altLang="ko-KR" b="0" i="1" smtClean="0">
                            <a:latin typeface="Cambria Math" panose="02040503050406030204" pitchFamily="18" charset="0"/>
                            <a:cs typeface="Times New Roman" panose="02020603050405020304" pitchFamily="18" charset="0"/>
                          </a:rPr>
                          <m:t>𝑡</m:t>
                        </m:r>
                      </m:e>
                      <m:sub>
                        <m:r>
                          <a:rPr lang="en-US" altLang="ko-KR" b="0" i="1" smtClean="0">
                            <a:latin typeface="Cambria Math" panose="02040503050406030204" pitchFamily="18" charset="0"/>
                            <a:cs typeface="Times New Roman" panose="02020603050405020304" pitchFamily="18" charset="0"/>
                          </a:rPr>
                          <m:t>𝑖</m:t>
                        </m:r>
                        <m:r>
                          <a:rPr lang="en-US" altLang="ko-KR" b="0" i="1" smtClean="0">
                            <a:latin typeface="Cambria Math" panose="02040503050406030204" pitchFamily="18" charset="0"/>
                            <a:cs typeface="Times New Roman" panose="02020603050405020304" pitchFamily="18" charset="0"/>
                          </a:rPr>
                          <m:t>0</m:t>
                        </m:r>
                      </m:sub>
                    </m:sSub>
                    <m:r>
                      <a:rPr lang="en-US" altLang="ko-KR" b="0" i="1" smtClean="0">
                        <a:latin typeface="Cambria Math" panose="02040503050406030204" pitchFamily="18" charset="0"/>
                        <a:cs typeface="Times New Roman" panose="02020603050405020304" pitchFamily="18" charset="0"/>
                      </a:rPr>
                      <m:t>= </m:t>
                    </m:r>
                  </m:oMath>
                </a14:m>
                <a:r>
                  <a:rPr lang="en-US" altLang="ko-KR" dirty="0">
                    <a:latin typeface="Times New Roman" panose="02020603050405020304" pitchFamily="18" charset="0"/>
                    <a:cs typeface="Times New Roman" panose="02020603050405020304" pitchFamily="18" charset="0"/>
                  </a:rPr>
                  <a:t>rank-i statistical tensor of polarized target </a:t>
                </a:r>
                <a:endParaRPr lang="ko-KR" altLang="en-US" dirty="0">
                  <a:latin typeface="Times New Roman" panose="02020603050405020304" pitchFamily="18" charset="0"/>
                  <a:cs typeface="Times New Roman" panose="02020603050405020304" pitchFamily="18" charset="0"/>
                </a:endParaRPr>
              </a:p>
            </p:txBody>
          </p:sp>
        </mc:Choice>
        <mc:Fallback>
          <p:sp>
            <p:nvSpPr>
              <p:cNvPr id="12" name="TextBox 11">
                <a:extLst>
                  <a:ext uri="{FF2B5EF4-FFF2-40B4-BE49-F238E27FC236}">
                    <a16:creationId xmlns:a16="http://schemas.microsoft.com/office/drawing/2014/main" id="{90533167-06B1-9FD6-16C5-DD1427DBE9A5}"/>
                  </a:ext>
                </a:extLst>
              </p:cNvPr>
              <p:cNvSpPr txBox="1">
                <a:spLocks noRot="1" noChangeAspect="1" noMove="1" noResize="1" noEditPoints="1" noAdjustHandles="1" noChangeArrowheads="1" noChangeShapeType="1" noTextEdit="1"/>
              </p:cNvSpPr>
              <p:nvPr/>
            </p:nvSpPr>
            <p:spPr>
              <a:xfrm>
                <a:off x="0" y="4173487"/>
                <a:ext cx="7101695" cy="1817934"/>
              </a:xfrm>
              <a:prstGeom prst="rect">
                <a:avLst/>
              </a:prstGeom>
              <a:blipFill>
                <a:blip r:embed="rId5"/>
                <a:stretch>
                  <a:fillRect t="-2349" b="-4698"/>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4" name="TextBox 13">
                <a:extLst>
                  <a:ext uri="{FF2B5EF4-FFF2-40B4-BE49-F238E27FC236}">
                    <a16:creationId xmlns:a16="http://schemas.microsoft.com/office/drawing/2014/main" id="{C9A5F9CE-E9AE-730C-1735-E90DE007D463}"/>
                  </a:ext>
                </a:extLst>
              </p:cNvPr>
              <p:cNvSpPr txBox="1"/>
              <p:nvPr/>
            </p:nvSpPr>
            <p:spPr>
              <a:xfrm>
                <a:off x="6591300" y="146050"/>
                <a:ext cx="2057400" cy="610936"/>
              </a:xfrm>
              <a:prstGeom prst="rect">
                <a:avLst/>
              </a:prstGeom>
              <a:noFill/>
              <a:ln w="19050">
                <a:solidFill>
                  <a:schemeClr val="tx1"/>
                </a:solidFill>
              </a:ln>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𝜎</m:t>
                          </m:r>
                        </m:e>
                        <m:sub>
                          <m:r>
                            <a:rPr lang="en-US" altLang="ko-KR" b="0" i="1" smtClean="0">
                              <a:latin typeface="Cambria Math" panose="02040503050406030204" pitchFamily="18" charset="0"/>
                            </a:rPr>
                            <m:t>𝑠𝑠</m:t>
                          </m:r>
                        </m:sub>
                      </m:sSub>
                      <m:r>
                        <a:rPr lang="en-US" altLang="ko-KR" b="0" i="1" smtClean="0">
                          <a:latin typeface="Cambria Math" panose="02040503050406030204" pitchFamily="18" charset="0"/>
                        </a:rPr>
                        <m:t>~</m:t>
                      </m:r>
                      <m:f>
                        <m:fPr>
                          <m:ctrlPr>
                            <a:rPr lang="en-US" altLang="ko-KR" b="0" i="1" smtClean="0">
                              <a:latin typeface="Cambria Math" panose="02040503050406030204" pitchFamily="18" charset="0"/>
                            </a:rPr>
                          </m:ctrlPr>
                        </m:fPr>
                        <m:num>
                          <m:r>
                            <a:rPr lang="en-US" altLang="ko-KR" b="0" i="1" smtClean="0">
                              <a:latin typeface="Cambria Math" panose="02040503050406030204" pitchFamily="18" charset="0"/>
                            </a:rPr>
                            <m:t>1</m:t>
                          </m:r>
                        </m:num>
                        <m:den>
                          <m:r>
                            <a:rPr lang="en-US" altLang="ko-KR" b="0" i="1" smtClean="0">
                              <a:latin typeface="Cambria Math" panose="02040503050406030204" pitchFamily="18" charset="0"/>
                            </a:rPr>
                            <m:t>2</m:t>
                          </m:r>
                        </m:den>
                      </m:f>
                      <m:r>
                        <a:rPr lang="en-US" altLang="ko-KR" b="0" i="1" smtClean="0">
                          <a:latin typeface="Cambria Math" panose="02040503050406030204" pitchFamily="18" charset="0"/>
                        </a:rPr>
                        <m:t> (</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𝜎</m:t>
                          </m:r>
                        </m:e>
                        <m:sub>
                          <m:r>
                            <a:rPr lang="en-US" altLang="ko-KR" b="0" i="1" smtClean="0">
                              <a:latin typeface="Cambria Math" panose="02040503050406030204" pitchFamily="18" charset="0"/>
                              <a:ea typeface="Cambria Math" panose="02040503050406030204" pitchFamily="18" charset="0"/>
                            </a:rPr>
                            <m:t>↑↑</m:t>
                          </m:r>
                        </m:sub>
                      </m:sSub>
                      <m:r>
                        <a:rPr lang="en-US" altLang="ko-KR" b="0" i="1" smtClean="0">
                          <a:latin typeface="Cambria Math" panose="02040503050406030204" pitchFamily="18" charset="0"/>
                        </a:rPr>
                        <m:t>−</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𝜎</m:t>
                          </m:r>
                        </m:e>
                        <m:sub>
                          <m:r>
                            <a:rPr lang="en-US" altLang="ko-KR" b="0" i="1" smtClean="0">
                              <a:latin typeface="Cambria Math" panose="02040503050406030204" pitchFamily="18" charset="0"/>
                              <a:ea typeface="Cambria Math" panose="02040503050406030204" pitchFamily="18" charset="0"/>
                            </a:rPr>
                            <m:t>↑↓</m:t>
                          </m:r>
                        </m:sub>
                      </m:sSub>
                      <m:r>
                        <a:rPr lang="en-US" altLang="ko-KR" b="0" i="1" smtClean="0">
                          <a:latin typeface="Cambria Math" panose="02040503050406030204" pitchFamily="18" charset="0"/>
                        </a:rPr>
                        <m:t>)</m:t>
                      </m:r>
                    </m:oMath>
                  </m:oMathPara>
                </a14:m>
                <a:endParaRPr lang="ko-KR" altLang="en-US" dirty="0"/>
              </a:p>
            </p:txBody>
          </p:sp>
        </mc:Choice>
        <mc:Fallback xmlns="">
          <p:sp>
            <p:nvSpPr>
              <p:cNvPr id="14" name="TextBox 13">
                <a:extLst>
                  <a:ext uri="{FF2B5EF4-FFF2-40B4-BE49-F238E27FC236}">
                    <a16:creationId xmlns:a16="http://schemas.microsoft.com/office/drawing/2014/main" id="{C9A5F9CE-E9AE-730C-1735-E90DE007D463}"/>
                  </a:ext>
                </a:extLst>
              </p:cNvPr>
              <p:cNvSpPr txBox="1">
                <a:spLocks noRot="1" noChangeAspect="1" noMove="1" noResize="1" noEditPoints="1" noAdjustHandles="1" noChangeArrowheads="1" noChangeShapeType="1" noTextEdit="1"/>
              </p:cNvSpPr>
              <p:nvPr/>
            </p:nvSpPr>
            <p:spPr>
              <a:xfrm>
                <a:off x="6591300" y="146050"/>
                <a:ext cx="2057400" cy="610936"/>
              </a:xfrm>
              <a:prstGeom prst="rect">
                <a:avLst/>
              </a:prstGeom>
              <a:blipFill>
                <a:blip r:embed="rId6"/>
                <a:stretch>
                  <a:fillRect/>
                </a:stretch>
              </a:blipFill>
              <a:ln w="19050">
                <a:solidFill>
                  <a:schemeClr val="tx1"/>
                </a:solidFill>
              </a:ln>
            </p:spPr>
            <p:txBody>
              <a:bodyPr/>
              <a:lstStyle/>
              <a:p>
                <a:r>
                  <a:rPr lang="ko-KR" altLang="en-US">
                    <a:noFill/>
                  </a:rPr>
                  <a:t> </a:t>
                </a:r>
              </a:p>
            </p:txBody>
          </p:sp>
        </mc:Fallback>
      </mc:AlternateContent>
      <p:sp>
        <p:nvSpPr>
          <p:cNvPr id="16" name="직사각형 15">
            <a:extLst>
              <a:ext uri="{FF2B5EF4-FFF2-40B4-BE49-F238E27FC236}">
                <a16:creationId xmlns:a16="http://schemas.microsoft.com/office/drawing/2014/main" id="{8A00971E-5004-E873-49ED-5FFEA4689EBA}"/>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dirty="0">
                <a:latin typeface="Times New Roman" panose="02020603050405020304" pitchFamily="18" charset="0"/>
                <a:cs typeface="Times New Roman" panose="02020603050405020304" pitchFamily="18" charset="0"/>
              </a:rPr>
              <a:t>Neutron benchmark</a:t>
            </a:r>
            <a:endParaRPr lang="ko-KR" altLang="en-US" b="1"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2A2F7756-D03B-A728-55E1-05767D97AA6E}"/>
                  </a:ext>
                </a:extLst>
              </p:cNvPr>
              <p:cNvSpPr txBox="1"/>
              <p:nvPr/>
            </p:nvSpPr>
            <p:spPr>
              <a:xfrm>
                <a:off x="486711" y="1658722"/>
                <a:ext cx="5516202" cy="1200329"/>
              </a:xfrm>
              <a:prstGeom prst="rect">
                <a:avLst/>
              </a:prstGeom>
              <a:noFill/>
            </p:spPr>
            <p:txBody>
              <a:bodyPr wrap="square">
                <a:spAutoFit/>
              </a:bodyPr>
              <a:lstStyle/>
              <a:p>
                <a:r>
                  <a:rPr lang="en-US" altLang="ko-KR" sz="2400" b="0" dirty="0"/>
                  <a:t> </a:t>
                </a:r>
                <a14:m>
                  <m:oMath xmlns:m="http://schemas.openxmlformats.org/officeDocument/2006/math">
                    <m:sSub>
                      <m:sSubPr>
                        <m:ctrlPr>
                          <a:rPr lang="en-US" altLang="ko-KR" sz="2400" b="0" i="1" dirty="0" smtClean="0">
                            <a:latin typeface="Cambria Math" panose="02040503050406030204" pitchFamily="18" charset="0"/>
                          </a:rPr>
                        </m:ctrlPr>
                      </m:sSubPr>
                      <m:e>
                        <m:r>
                          <a:rPr lang="en-US" altLang="ko-KR" sz="2400" b="0" i="1" dirty="0" smtClean="0">
                            <a:latin typeface="Cambria Math" panose="02040503050406030204" pitchFamily="18" charset="0"/>
                          </a:rPr>
                          <m:t>𝐹</m:t>
                        </m:r>
                      </m:e>
                      <m:sub>
                        <m:r>
                          <a:rPr lang="en-US" altLang="ko-KR" sz="2400" b="0" i="1" dirty="0" smtClean="0">
                            <a:latin typeface="Cambria Math" panose="02040503050406030204" pitchFamily="18" charset="0"/>
                          </a:rPr>
                          <m:t>10</m:t>
                        </m:r>
                      </m:sub>
                    </m:sSub>
                    <m:r>
                      <a:rPr lang="en-US" altLang="ko-KR" sz="2400" b="0" i="1" dirty="0" smtClean="0">
                        <a:latin typeface="Cambria Math" panose="02040503050406030204" pitchFamily="18" charset="0"/>
                      </a:rPr>
                      <m:t>,</m:t>
                    </m:r>
                    <m:sSub>
                      <m:sSubPr>
                        <m:ctrlPr>
                          <a:rPr lang="en-US" altLang="ko-KR" sz="2400" b="0" i="1" dirty="0" smtClean="0">
                            <a:latin typeface="Cambria Math" panose="02040503050406030204" pitchFamily="18" charset="0"/>
                          </a:rPr>
                        </m:ctrlPr>
                      </m:sSubPr>
                      <m:e>
                        <m:r>
                          <a:rPr lang="en-US" altLang="ko-KR" sz="2400" b="0" i="1" dirty="0" smtClean="0">
                            <a:latin typeface="Cambria Math" panose="02040503050406030204" pitchFamily="18" charset="0"/>
                          </a:rPr>
                          <m:t>𝐹</m:t>
                        </m:r>
                      </m:e>
                      <m:sub>
                        <m:r>
                          <a:rPr lang="en-US" altLang="ko-KR" sz="2400" b="0" i="1" dirty="0" smtClean="0">
                            <a:latin typeface="Cambria Math" panose="02040503050406030204" pitchFamily="18" charset="0"/>
                          </a:rPr>
                          <m:t>12</m:t>
                        </m:r>
                      </m:sub>
                    </m:sSub>
                    <m:r>
                      <a:rPr lang="en-US" altLang="ko-KR" sz="2400" b="0" i="1" dirty="0" smtClean="0">
                        <a:latin typeface="Cambria Math" panose="02040503050406030204" pitchFamily="18" charset="0"/>
                      </a:rPr>
                      <m:t>,</m:t>
                    </m:r>
                    <m:sSub>
                      <m:sSubPr>
                        <m:ctrlPr>
                          <a:rPr lang="en-US" altLang="ko-KR" sz="2400" b="0" i="1" dirty="0" smtClean="0">
                            <a:latin typeface="Cambria Math" panose="02040503050406030204" pitchFamily="18" charset="0"/>
                          </a:rPr>
                        </m:ctrlPr>
                      </m:sSubPr>
                      <m:e>
                        <m:r>
                          <a:rPr lang="en-US" altLang="ko-KR" sz="2400" b="0" i="1" dirty="0" smtClean="0">
                            <a:latin typeface="Cambria Math" panose="02040503050406030204" pitchFamily="18" charset="0"/>
                          </a:rPr>
                          <m:t>𝐹</m:t>
                        </m:r>
                      </m:e>
                      <m:sub>
                        <m:r>
                          <a:rPr lang="en-US" altLang="ko-KR" sz="2400" b="0" i="1" dirty="0" smtClean="0">
                            <a:latin typeface="Cambria Math" panose="02040503050406030204" pitchFamily="18" charset="0"/>
                          </a:rPr>
                          <m:t>32</m:t>
                        </m:r>
                      </m:sub>
                    </m:sSub>
                    <m:r>
                      <a:rPr lang="en-US" altLang="ko-KR" sz="2400" b="0" i="1" dirty="0" smtClean="0">
                        <a:latin typeface="Cambria Math" panose="02040503050406030204" pitchFamily="18" charset="0"/>
                        <a:ea typeface="Cambria Math" panose="02040503050406030204" pitchFamily="18" charset="0"/>
                      </a:rPr>
                      <m:t>→</m:t>
                    </m:r>
                  </m:oMath>
                </a14:m>
                <a:endParaRPr lang="en-US" altLang="ko-KR" sz="2400" dirty="0">
                  <a:latin typeface="Cambria Math" panose="02040503050406030204" pitchFamily="18" charset="0"/>
                  <a:ea typeface="Cambria Math" panose="02040503050406030204" pitchFamily="18" charset="0"/>
                </a:endParaRPr>
              </a:p>
              <a:p>
                <a:r>
                  <a:rPr lang="en-US" altLang="ko-KR" sz="2400" dirty="0">
                    <a:latin typeface="Cambria Math" panose="02040503050406030204" pitchFamily="18" charset="0"/>
                    <a:ea typeface="Cambria Math" panose="02040503050406030204" pitchFamily="18" charset="0"/>
                  </a:rPr>
                  <a:t>DWBA(distorted wave born approx.):</a:t>
                </a:r>
                <a:endParaRPr lang="en-US" altLang="ko-KR" sz="2400" b="0" i="1" dirty="0">
                  <a:latin typeface="Cambria Math" panose="02040503050406030204" pitchFamily="18" charset="0"/>
                  <a:ea typeface="Cambria Math" panose="02040503050406030204" pitchFamily="18" charset="0"/>
                </a:endParaRPr>
              </a:p>
              <a:p>
                <a:r>
                  <a:rPr lang="en-US" altLang="ko-KR" sz="2400" b="0" dirty="0">
                    <a:ea typeface="Cambria Math" panose="02040503050406030204" pitchFamily="18" charset="0"/>
                  </a:rPr>
                  <a:t> </a:t>
                </a:r>
                <a14:m>
                  <m:oMath xmlns:m="http://schemas.openxmlformats.org/officeDocument/2006/math">
                    <m:sSub>
                      <m:sSubPr>
                        <m:ctrlPr>
                          <a:rPr lang="en-US" altLang="ko-KR" sz="2400" b="0" i="1" dirty="0" smtClean="0">
                            <a:latin typeface="Cambria Math" panose="02040503050406030204" pitchFamily="18" charset="0"/>
                            <a:ea typeface="Cambria Math" panose="02040503050406030204" pitchFamily="18" charset="0"/>
                          </a:rPr>
                        </m:ctrlPr>
                      </m:sSubPr>
                      <m:e>
                        <m:r>
                          <a:rPr lang="en-US" altLang="ko-KR" sz="2400" b="0" i="1" dirty="0" smtClean="0">
                            <a:latin typeface="Cambria Math" panose="02040503050406030204" pitchFamily="18" charset="0"/>
                            <a:ea typeface="Cambria Math" panose="02040503050406030204" pitchFamily="18" charset="0"/>
                          </a:rPr>
                          <m:t>𝜎</m:t>
                        </m:r>
                      </m:e>
                      <m:sub>
                        <m:r>
                          <a:rPr lang="en-US" altLang="ko-KR" sz="2400" b="0" i="1" dirty="0" smtClean="0">
                            <a:latin typeface="Cambria Math" panose="02040503050406030204" pitchFamily="18" charset="0"/>
                            <a:ea typeface="Cambria Math" panose="02040503050406030204" pitchFamily="18" charset="0"/>
                          </a:rPr>
                          <m:t>10</m:t>
                        </m:r>
                      </m:sub>
                    </m:sSub>
                    <m:r>
                      <a:rPr lang="en-US" altLang="ko-KR" sz="2400" b="0" i="1" dirty="0" smtClean="0">
                        <a:latin typeface="Cambria Math" panose="02040503050406030204" pitchFamily="18" charset="0"/>
                        <a:ea typeface="Cambria Math" panose="02040503050406030204" pitchFamily="18" charset="0"/>
                      </a:rPr>
                      <m:t>,</m:t>
                    </m:r>
                    <m:sSub>
                      <m:sSubPr>
                        <m:ctrlPr>
                          <a:rPr lang="en-US" altLang="ko-KR" sz="2400" b="0" i="1" dirty="0" smtClean="0">
                            <a:latin typeface="Cambria Math" panose="02040503050406030204" pitchFamily="18" charset="0"/>
                            <a:ea typeface="Cambria Math" panose="02040503050406030204" pitchFamily="18" charset="0"/>
                          </a:rPr>
                        </m:ctrlPr>
                      </m:sSubPr>
                      <m:e>
                        <m:r>
                          <a:rPr lang="en-US" altLang="ko-KR" sz="2400" b="0" i="1" dirty="0" smtClean="0">
                            <a:latin typeface="Cambria Math" panose="02040503050406030204" pitchFamily="18" charset="0"/>
                            <a:ea typeface="Cambria Math" panose="02040503050406030204" pitchFamily="18" charset="0"/>
                          </a:rPr>
                          <m:t>𝜎</m:t>
                        </m:r>
                      </m:e>
                      <m:sub>
                        <m:r>
                          <a:rPr lang="en-US" altLang="ko-KR" sz="2400" b="0" i="1" dirty="0" smtClean="0">
                            <a:latin typeface="Cambria Math" panose="02040503050406030204" pitchFamily="18" charset="0"/>
                            <a:ea typeface="Cambria Math" panose="02040503050406030204" pitchFamily="18" charset="0"/>
                          </a:rPr>
                          <m:t>12</m:t>
                        </m:r>
                      </m:sub>
                    </m:sSub>
                    <m:r>
                      <a:rPr lang="en-US" altLang="ko-KR" sz="2400" b="0" i="1" dirty="0" smtClean="0">
                        <a:latin typeface="Cambria Math" panose="02040503050406030204" pitchFamily="18" charset="0"/>
                        <a:ea typeface="Cambria Math" panose="02040503050406030204" pitchFamily="18" charset="0"/>
                      </a:rPr>
                      <m:t>,</m:t>
                    </m:r>
                    <m:sSub>
                      <m:sSubPr>
                        <m:ctrlPr>
                          <a:rPr lang="en-US" altLang="ko-KR" sz="2400" b="0" i="1" dirty="0" smtClean="0">
                            <a:latin typeface="Cambria Math" panose="02040503050406030204" pitchFamily="18" charset="0"/>
                            <a:ea typeface="Cambria Math" panose="02040503050406030204" pitchFamily="18" charset="0"/>
                          </a:rPr>
                        </m:ctrlPr>
                      </m:sSubPr>
                      <m:e>
                        <m:r>
                          <a:rPr lang="en-US" altLang="ko-KR" sz="2400" b="0" i="1" dirty="0" smtClean="0">
                            <a:latin typeface="Cambria Math" panose="02040503050406030204" pitchFamily="18" charset="0"/>
                            <a:ea typeface="Cambria Math" panose="02040503050406030204" pitchFamily="18" charset="0"/>
                          </a:rPr>
                          <m:t>𝜎</m:t>
                        </m:r>
                      </m:e>
                      <m:sub>
                        <m:r>
                          <a:rPr lang="en-US" altLang="ko-KR" sz="2400" b="0" i="1" dirty="0" smtClean="0">
                            <a:latin typeface="Cambria Math" panose="02040503050406030204" pitchFamily="18" charset="0"/>
                            <a:ea typeface="Cambria Math" panose="02040503050406030204" pitchFamily="18" charset="0"/>
                          </a:rPr>
                          <m:t>32</m:t>
                        </m:r>
                      </m:sub>
                    </m:sSub>
                    <m:r>
                      <a:rPr lang="en-US" altLang="ko-KR" sz="2400" b="0" i="1" dirty="0" smtClean="0">
                        <a:latin typeface="Cambria Math" panose="02040503050406030204" pitchFamily="18" charset="0"/>
                        <a:ea typeface="Cambria Math" panose="02040503050406030204" pitchFamily="18" charset="0"/>
                      </a:rPr>
                      <m:t>→</m:t>
                    </m:r>
                    <m:sSub>
                      <m:sSubPr>
                        <m:ctrlPr>
                          <a:rPr lang="en-US" altLang="ko-KR" sz="2400" b="0" i="1" dirty="0" smtClean="0">
                            <a:solidFill>
                              <a:srgbClr val="FF0000"/>
                            </a:solidFill>
                            <a:latin typeface="Cambria Math" panose="02040503050406030204" pitchFamily="18" charset="0"/>
                            <a:ea typeface="Cambria Math" panose="02040503050406030204" pitchFamily="18" charset="0"/>
                          </a:rPr>
                        </m:ctrlPr>
                      </m:sSubPr>
                      <m:e>
                        <m:r>
                          <a:rPr lang="en-US" altLang="ko-KR" sz="2400" b="0" i="1" dirty="0" smtClean="0">
                            <a:solidFill>
                              <a:srgbClr val="FF0000"/>
                            </a:solidFill>
                            <a:latin typeface="Cambria Math" panose="02040503050406030204" pitchFamily="18" charset="0"/>
                            <a:ea typeface="Cambria Math" panose="02040503050406030204" pitchFamily="18" charset="0"/>
                          </a:rPr>
                          <m:t>𝜎</m:t>
                        </m:r>
                      </m:e>
                      <m:sub>
                        <m:r>
                          <a:rPr lang="en-US" altLang="ko-KR" sz="2400" b="0" i="1" dirty="0" smtClean="0">
                            <a:solidFill>
                              <a:srgbClr val="FF0000"/>
                            </a:solidFill>
                            <a:latin typeface="Cambria Math" panose="02040503050406030204" pitchFamily="18" charset="0"/>
                            <a:ea typeface="Cambria Math" panose="02040503050406030204" pitchFamily="18" charset="0"/>
                          </a:rPr>
                          <m:t>𝑠𝑠</m:t>
                        </m:r>
                      </m:sub>
                    </m:sSub>
                    <m:r>
                      <a:rPr lang="en-US" altLang="ko-KR" sz="2400" b="0" i="1" dirty="0" smtClean="0">
                        <a:solidFill>
                          <a:srgbClr val="FF0000"/>
                        </a:solidFill>
                        <a:latin typeface="Cambria Math" panose="02040503050406030204" pitchFamily="18" charset="0"/>
                        <a:ea typeface="Cambria Math" panose="02040503050406030204" pitchFamily="18" charset="0"/>
                      </a:rPr>
                      <m:t>/(</m:t>
                    </m:r>
                    <m:sSub>
                      <m:sSubPr>
                        <m:ctrlPr>
                          <a:rPr lang="en-US" altLang="ko-KR" sz="2400" b="0" i="1" dirty="0" smtClean="0">
                            <a:solidFill>
                              <a:srgbClr val="FF0000"/>
                            </a:solidFill>
                            <a:latin typeface="Cambria Math" panose="02040503050406030204" pitchFamily="18" charset="0"/>
                            <a:ea typeface="Cambria Math" panose="02040503050406030204" pitchFamily="18" charset="0"/>
                          </a:rPr>
                        </m:ctrlPr>
                      </m:sSubPr>
                      <m:e>
                        <m:r>
                          <a:rPr lang="en-US" altLang="ko-KR" sz="2400" b="0" i="1" dirty="0" smtClean="0">
                            <a:solidFill>
                              <a:srgbClr val="FF0000"/>
                            </a:solidFill>
                            <a:latin typeface="Cambria Math" panose="02040503050406030204" pitchFamily="18" charset="0"/>
                            <a:ea typeface="Cambria Math" panose="02040503050406030204" pitchFamily="18" charset="0"/>
                          </a:rPr>
                          <m:t>𝑃</m:t>
                        </m:r>
                      </m:e>
                      <m:sub>
                        <m:r>
                          <a:rPr lang="en-US" altLang="ko-KR" sz="2400" b="0" i="1" dirty="0" smtClean="0">
                            <a:solidFill>
                              <a:srgbClr val="FF0000"/>
                            </a:solidFill>
                            <a:latin typeface="Cambria Math" panose="02040503050406030204" pitchFamily="18" charset="0"/>
                            <a:ea typeface="Cambria Math" panose="02040503050406030204" pitchFamily="18" charset="0"/>
                          </a:rPr>
                          <m:t>𝑡</m:t>
                        </m:r>
                      </m:sub>
                    </m:sSub>
                    <m:sSub>
                      <m:sSubPr>
                        <m:ctrlPr>
                          <a:rPr lang="en-US" altLang="ko-KR" sz="2400" b="0" i="1" dirty="0" smtClean="0">
                            <a:solidFill>
                              <a:srgbClr val="FF0000"/>
                            </a:solidFill>
                            <a:latin typeface="Cambria Math" panose="02040503050406030204" pitchFamily="18" charset="0"/>
                            <a:ea typeface="Cambria Math" panose="02040503050406030204" pitchFamily="18" charset="0"/>
                          </a:rPr>
                        </m:ctrlPr>
                      </m:sSubPr>
                      <m:e>
                        <m:r>
                          <a:rPr lang="en-US" altLang="ko-KR" sz="2400" b="0" i="1" dirty="0" smtClean="0">
                            <a:solidFill>
                              <a:srgbClr val="FF0000"/>
                            </a:solidFill>
                            <a:latin typeface="Cambria Math" panose="02040503050406030204" pitchFamily="18" charset="0"/>
                            <a:ea typeface="Cambria Math" panose="02040503050406030204" pitchFamily="18" charset="0"/>
                          </a:rPr>
                          <m:t>𝑃</m:t>
                        </m:r>
                      </m:e>
                      <m:sub>
                        <m:r>
                          <a:rPr lang="en-US" altLang="ko-KR" sz="2400" b="0" i="1" dirty="0" smtClean="0">
                            <a:solidFill>
                              <a:srgbClr val="FF0000"/>
                            </a:solidFill>
                            <a:latin typeface="Cambria Math" panose="02040503050406030204" pitchFamily="18" charset="0"/>
                            <a:ea typeface="Cambria Math" panose="02040503050406030204" pitchFamily="18" charset="0"/>
                          </a:rPr>
                          <m:t>𝑏</m:t>
                        </m:r>
                      </m:sub>
                    </m:sSub>
                    <m:r>
                      <a:rPr lang="en-US" altLang="ko-KR" sz="2400" b="0" i="1" dirty="0" smtClean="0">
                        <a:solidFill>
                          <a:srgbClr val="FF0000"/>
                        </a:solidFill>
                        <a:latin typeface="Cambria Math" panose="02040503050406030204" pitchFamily="18" charset="0"/>
                        <a:ea typeface="Cambria Math" panose="02040503050406030204" pitchFamily="18" charset="0"/>
                      </a:rPr>
                      <m:t>)</m:t>
                    </m:r>
                  </m:oMath>
                </a14:m>
                <a:endParaRPr lang="en-US" altLang="ko-KR" sz="2400" b="0" dirty="0">
                  <a:ea typeface="Cambria Math" panose="02040503050406030204" pitchFamily="18" charset="0"/>
                </a:endParaRPr>
              </a:p>
            </p:txBody>
          </p:sp>
        </mc:Choice>
        <mc:Fallback>
          <p:sp>
            <p:nvSpPr>
              <p:cNvPr id="3" name="TextBox 2">
                <a:extLst>
                  <a:ext uri="{FF2B5EF4-FFF2-40B4-BE49-F238E27FC236}">
                    <a16:creationId xmlns:a16="http://schemas.microsoft.com/office/drawing/2014/main" id="{2A2F7756-D03B-A728-55E1-05767D97AA6E}"/>
                  </a:ext>
                </a:extLst>
              </p:cNvPr>
              <p:cNvSpPr txBox="1">
                <a:spLocks noRot="1" noChangeAspect="1" noMove="1" noResize="1" noEditPoints="1" noAdjustHandles="1" noChangeArrowheads="1" noChangeShapeType="1" noTextEdit="1"/>
              </p:cNvSpPr>
              <p:nvPr/>
            </p:nvSpPr>
            <p:spPr>
              <a:xfrm>
                <a:off x="486711" y="1658722"/>
                <a:ext cx="5516202" cy="1200329"/>
              </a:xfrm>
              <a:prstGeom prst="rect">
                <a:avLst/>
              </a:prstGeom>
              <a:blipFill>
                <a:blip r:embed="rId7"/>
                <a:stretch>
                  <a:fillRect l="-1768" b="-5584"/>
                </a:stretch>
              </a:blipFill>
            </p:spPr>
            <p:txBody>
              <a:bodyPr/>
              <a:lstStyle/>
              <a:p>
                <a:r>
                  <a:rPr lang="ko-KR" altLang="en-US">
                    <a:noFill/>
                  </a:rPr>
                  <a:t> </a:t>
                </a:r>
              </a:p>
            </p:txBody>
          </p:sp>
        </mc:Fallback>
      </mc:AlternateContent>
      <p:sp>
        <p:nvSpPr>
          <p:cNvPr id="5" name="TextBox 4">
            <a:extLst>
              <a:ext uri="{FF2B5EF4-FFF2-40B4-BE49-F238E27FC236}">
                <a16:creationId xmlns:a16="http://schemas.microsoft.com/office/drawing/2014/main" id="{705DA521-7C83-AB58-BD30-A15236AF828A}"/>
              </a:ext>
            </a:extLst>
          </p:cNvPr>
          <p:cNvSpPr txBox="1"/>
          <p:nvPr/>
        </p:nvSpPr>
        <p:spPr>
          <a:xfrm>
            <a:off x="30831" y="1052016"/>
            <a:ext cx="3860527" cy="523220"/>
          </a:xfrm>
          <a:prstGeom prst="rect">
            <a:avLst/>
          </a:prstGeom>
          <a:noFill/>
        </p:spPr>
        <p:txBody>
          <a:bodyPr wrap="square" rtlCol="0">
            <a:spAutoFit/>
          </a:bodyPr>
          <a:lstStyle/>
          <a:p>
            <a:r>
              <a:rPr lang="en-US" altLang="ko-KR" sz="2800" dirty="0">
                <a:solidFill>
                  <a:srgbClr val="FF0000"/>
                </a:solidFill>
                <a:latin typeface="Times New Roman" panose="02020603050405020304" pitchFamily="18" charset="0"/>
                <a:cs typeface="Times New Roman" panose="02020603050405020304" pitchFamily="18" charset="0"/>
              </a:rPr>
              <a:t>What is the benchmark?</a:t>
            </a:r>
            <a:endParaRPr lang="ko-KR" altLang="en-US" sz="2800" dirty="0">
              <a:solidFill>
                <a:srgbClr val="FF00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3974A97F-07B7-3BEA-E752-600C5CAF793D}"/>
              </a:ext>
            </a:extLst>
          </p:cNvPr>
          <p:cNvSpPr txBox="1"/>
          <p:nvPr/>
        </p:nvSpPr>
        <p:spPr>
          <a:xfrm>
            <a:off x="112606" y="5996658"/>
            <a:ext cx="6172284" cy="646331"/>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ko-KR" altLang="ko-KR" dirty="0" err="1">
                <a:solidFill>
                  <a:srgbClr val="FF0000"/>
                </a:solidFill>
                <a:latin typeface="Times New Roman" panose="02020603050405020304" pitchFamily="18" charset="0"/>
                <a:cs typeface="Times New Roman" panose="02020603050405020304" pitchFamily="18" charset="0"/>
              </a:rPr>
              <a:t>Neutron</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data</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constrain</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the</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sign</a:t>
            </a:r>
            <a:r>
              <a:rPr lang="ko-KR" altLang="ko-KR" dirty="0">
                <a:solidFill>
                  <a:srgbClr val="FF0000"/>
                </a:solidFill>
                <a:latin typeface="Times New Roman" panose="02020603050405020304" pitchFamily="18" charset="0"/>
                <a:cs typeface="Times New Roman" panose="02020603050405020304" pitchFamily="18" charset="0"/>
              </a:rPr>
              <a:t> and </a:t>
            </a:r>
            <a:r>
              <a:rPr lang="ko-KR" altLang="ko-KR" dirty="0" err="1">
                <a:solidFill>
                  <a:srgbClr val="FF0000"/>
                </a:solidFill>
                <a:latin typeface="Times New Roman" panose="02020603050405020304" pitchFamily="18" charset="0"/>
                <a:cs typeface="Times New Roman" panose="02020603050405020304" pitchFamily="18" charset="0"/>
              </a:rPr>
              <a:t>scale</a:t>
            </a:r>
            <a:r>
              <a:rPr lang="ko-KR" altLang="ko-KR" dirty="0">
                <a:solidFill>
                  <a:srgbClr val="FF0000"/>
                </a:solidFill>
                <a:latin typeface="Times New Roman" panose="02020603050405020304" pitchFamily="18" charset="0"/>
                <a:cs typeface="Times New Roman" panose="02020603050405020304" pitchFamily="18" charset="0"/>
              </a:rPr>
              <a:t> of </a:t>
            </a:r>
            <a:r>
              <a:rPr lang="ko-KR" altLang="ko-KR" dirty="0" err="1">
                <a:solidFill>
                  <a:srgbClr val="FF0000"/>
                </a:solidFill>
                <a:latin typeface="Times New Roman" panose="02020603050405020304" pitchFamily="18" charset="0"/>
                <a:cs typeface="Times New Roman" panose="02020603050405020304" pitchFamily="18" charset="0"/>
              </a:rPr>
              <a:t>the</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folded</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spin-spin</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form</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factors</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before</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they</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are</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used</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in</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the</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proton-fusion</a:t>
            </a:r>
            <a:r>
              <a:rPr lang="ko-KR" altLang="ko-KR" dirty="0">
                <a:solidFill>
                  <a:srgbClr val="FF0000"/>
                </a:solidFill>
                <a:latin typeface="Times New Roman" panose="02020603050405020304" pitchFamily="18" charset="0"/>
                <a:cs typeface="Times New Roman" panose="02020603050405020304" pitchFamily="18" charset="0"/>
              </a:rPr>
              <a:t> </a:t>
            </a:r>
            <a:r>
              <a:rPr lang="ko-KR" altLang="ko-KR" dirty="0" err="1">
                <a:solidFill>
                  <a:srgbClr val="FF0000"/>
                </a:solidFill>
                <a:latin typeface="Times New Roman" panose="02020603050405020304" pitchFamily="18" charset="0"/>
                <a:cs typeface="Times New Roman" panose="02020603050405020304" pitchFamily="18" charset="0"/>
              </a:rPr>
              <a:t>calculation</a:t>
            </a:r>
            <a:r>
              <a:rPr lang="ko-KR" altLang="ko-KR" dirty="0">
                <a:solidFill>
                  <a:srgbClr val="FF0000"/>
                </a:solidFill>
                <a:latin typeface="Times New Roman" panose="02020603050405020304" pitchFamily="18" charset="0"/>
                <a:cs typeface="Times New Roman" panose="02020603050405020304" pitchFamily="18" charset="0"/>
              </a:rPr>
              <a:t>.</a:t>
            </a:r>
            <a:endParaRPr lang="ko-KR" altLang="en-US" dirty="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1" name="TextBox 10">
                <a:extLst>
                  <a:ext uri="{FF2B5EF4-FFF2-40B4-BE49-F238E27FC236}">
                    <a16:creationId xmlns:a16="http://schemas.microsoft.com/office/drawing/2014/main" id="{66290EB1-A868-25EF-9413-726A25DADE1F}"/>
                  </a:ext>
                </a:extLst>
              </p:cNvPr>
              <p:cNvSpPr txBox="1"/>
              <p:nvPr/>
            </p:nvSpPr>
            <p:spPr>
              <a:xfrm>
                <a:off x="8579070" y="2058976"/>
                <a:ext cx="757030" cy="59323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ctrlPr>
                            <a:rPr lang="en-US" altLang="ko-KR" sz="1400" b="0" i="1" smtClean="0">
                              <a:latin typeface="Cambria Math" panose="02040503050406030204" pitchFamily="18" charset="0"/>
                            </a:rPr>
                          </m:ctrlPr>
                        </m:dPr>
                        <m:e>
                          <m:sSup>
                            <m:sSupPr>
                              <m:ctrlPr>
                                <a:rPr lang="en-US" altLang="ko-KR" sz="1400" b="0" i="1" smtClean="0">
                                  <a:latin typeface="Cambria Math" panose="02040503050406030204" pitchFamily="18" charset="0"/>
                                </a:rPr>
                              </m:ctrlPr>
                            </m:sSupPr>
                            <m:e>
                              <m:f>
                                <m:fPr>
                                  <m:ctrlPr>
                                    <a:rPr lang="en-US" altLang="ko-KR" sz="1400" b="0" i="1" smtClean="0">
                                      <a:latin typeface="Cambria Math" panose="02040503050406030204" pitchFamily="18" charset="0"/>
                                    </a:rPr>
                                  </m:ctrlPr>
                                </m:fPr>
                                <m:num>
                                  <m:r>
                                    <a:rPr lang="en-US" altLang="ko-KR" sz="1400" b="0" i="1" smtClean="0">
                                      <a:latin typeface="Cambria Math" panose="02040503050406030204" pitchFamily="18" charset="0"/>
                                    </a:rPr>
                                    <m:t>5</m:t>
                                  </m:r>
                                </m:num>
                                <m:den>
                                  <m:r>
                                    <a:rPr lang="en-US" altLang="ko-KR" sz="1400" b="0" i="1" smtClean="0">
                                      <a:latin typeface="Cambria Math" panose="02040503050406030204" pitchFamily="18" charset="0"/>
                                    </a:rPr>
                                    <m:t>2</m:t>
                                  </m:r>
                                </m:den>
                              </m:f>
                            </m:e>
                            <m:sup>
                              <m:r>
                                <a:rPr lang="en-US" altLang="ko-KR" sz="1400" b="0" i="1" smtClean="0">
                                  <a:latin typeface="Cambria Math" panose="02040503050406030204" pitchFamily="18" charset="0"/>
                                </a:rPr>
                                <m:t>+</m:t>
                              </m:r>
                            </m:sup>
                          </m:sSup>
                        </m:e>
                      </m:d>
                    </m:oMath>
                  </m:oMathPara>
                </a14:m>
                <a:endParaRPr lang="ko-KR" altLang="en-US" sz="1600" dirty="0"/>
              </a:p>
            </p:txBody>
          </p:sp>
        </mc:Choice>
        <mc:Fallback>
          <p:sp>
            <p:nvSpPr>
              <p:cNvPr id="11" name="TextBox 10">
                <a:extLst>
                  <a:ext uri="{FF2B5EF4-FFF2-40B4-BE49-F238E27FC236}">
                    <a16:creationId xmlns:a16="http://schemas.microsoft.com/office/drawing/2014/main" id="{66290EB1-A868-25EF-9413-726A25DADE1F}"/>
                  </a:ext>
                </a:extLst>
              </p:cNvPr>
              <p:cNvSpPr txBox="1">
                <a:spLocks noRot="1" noChangeAspect="1" noMove="1" noResize="1" noEditPoints="1" noAdjustHandles="1" noChangeArrowheads="1" noChangeShapeType="1" noTextEdit="1"/>
              </p:cNvSpPr>
              <p:nvPr/>
            </p:nvSpPr>
            <p:spPr>
              <a:xfrm>
                <a:off x="8579070" y="2058976"/>
                <a:ext cx="757030" cy="593239"/>
              </a:xfrm>
              <a:prstGeom prst="rect">
                <a:avLst/>
              </a:prstGeom>
              <a:blipFill>
                <a:blip r:embed="rId8"/>
                <a:stretch>
                  <a:fillRect/>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15" name="TextBox 14">
                <a:extLst>
                  <a:ext uri="{FF2B5EF4-FFF2-40B4-BE49-F238E27FC236}">
                    <a16:creationId xmlns:a16="http://schemas.microsoft.com/office/drawing/2014/main" id="{57731202-1E62-63A6-68CF-76398C7E5587}"/>
                  </a:ext>
                </a:extLst>
              </p:cNvPr>
              <p:cNvSpPr txBox="1"/>
              <p:nvPr/>
            </p:nvSpPr>
            <p:spPr>
              <a:xfrm>
                <a:off x="8561091" y="3692474"/>
                <a:ext cx="757030" cy="59323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ctrlPr>
                            <a:rPr lang="en-US" altLang="ko-KR" sz="1400" b="0" i="1" smtClean="0">
                              <a:latin typeface="Cambria Math" panose="02040503050406030204" pitchFamily="18" charset="0"/>
                            </a:rPr>
                          </m:ctrlPr>
                        </m:dPr>
                        <m:e>
                          <m:sSup>
                            <m:sSupPr>
                              <m:ctrlPr>
                                <a:rPr lang="en-US" altLang="ko-KR" sz="1400" b="0" i="1" smtClean="0">
                                  <a:latin typeface="Cambria Math" panose="02040503050406030204" pitchFamily="18" charset="0"/>
                                </a:rPr>
                              </m:ctrlPr>
                            </m:sSupPr>
                            <m:e>
                              <m:f>
                                <m:fPr>
                                  <m:ctrlPr>
                                    <a:rPr lang="en-US" altLang="ko-KR" sz="1400" b="0" i="1" smtClean="0">
                                      <a:latin typeface="Cambria Math" panose="02040503050406030204" pitchFamily="18" charset="0"/>
                                    </a:rPr>
                                  </m:ctrlPr>
                                </m:fPr>
                                <m:num>
                                  <m:r>
                                    <a:rPr lang="en-US" altLang="ko-KR" sz="1400" b="0" i="1" smtClean="0">
                                      <a:latin typeface="Cambria Math" panose="02040503050406030204" pitchFamily="18" charset="0"/>
                                    </a:rPr>
                                    <m:t>7</m:t>
                                  </m:r>
                                </m:num>
                                <m:den>
                                  <m:r>
                                    <a:rPr lang="en-US" altLang="ko-KR" sz="1400" b="0" i="1" smtClean="0">
                                      <a:latin typeface="Cambria Math" panose="02040503050406030204" pitchFamily="18" charset="0"/>
                                    </a:rPr>
                                    <m:t>2</m:t>
                                  </m:r>
                                </m:den>
                              </m:f>
                            </m:e>
                            <m:sup>
                              <m:r>
                                <a:rPr lang="en-US" altLang="ko-KR" sz="1400" b="0" i="1" smtClean="0">
                                  <a:latin typeface="Cambria Math" panose="02040503050406030204" pitchFamily="18" charset="0"/>
                                </a:rPr>
                                <m:t>−</m:t>
                              </m:r>
                            </m:sup>
                          </m:sSup>
                        </m:e>
                      </m:d>
                    </m:oMath>
                  </m:oMathPara>
                </a14:m>
                <a:endParaRPr lang="ko-KR" altLang="en-US" sz="1600" dirty="0"/>
              </a:p>
            </p:txBody>
          </p:sp>
        </mc:Choice>
        <mc:Fallback>
          <p:sp>
            <p:nvSpPr>
              <p:cNvPr id="15" name="TextBox 14">
                <a:extLst>
                  <a:ext uri="{FF2B5EF4-FFF2-40B4-BE49-F238E27FC236}">
                    <a16:creationId xmlns:a16="http://schemas.microsoft.com/office/drawing/2014/main" id="{57731202-1E62-63A6-68CF-76398C7E5587}"/>
                  </a:ext>
                </a:extLst>
              </p:cNvPr>
              <p:cNvSpPr txBox="1">
                <a:spLocks noRot="1" noChangeAspect="1" noMove="1" noResize="1" noEditPoints="1" noAdjustHandles="1" noChangeArrowheads="1" noChangeShapeType="1" noTextEdit="1"/>
              </p:cNvSpPr>
              <p:nvPr/>
            </p:nvSpPr>
            <p:spPr>
              <a:xfrm>
                <a:off x="8561091" y="3692474"/>
                <a:ext cx="757030" cy="593239"/>
              </a:xfrm>
              <a:prstGeom prst="rect">
                <a:avLst/>
              </a:prstGeom>
              <a:blipFill>
                <a:blip r:embed="rId9"/>
                <a:stretch>
                  <a:fillRect/>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A0222058-AFF7-AB19-7719-1DBFF0A7B791}"/>
                  </a:ext>
                </a:extLst>
              </p:cNvPr>
              <p:cNvSpPr txBox="1"/>
              <p:nvPr/>
            </p:nvSpPr>
            <p:spPr>
              <a:xfrm>
                <a:off x="8182519" y="5580908"/>
                <a:ext cx="757030" cy="593239"/>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ctrlPr>
                            <a:rPr lang="en-US" altLang="ko-KR" sz="1400" b="0" i="1" smtClean="0">
                              <a:latin typeface="Cambria Math" panose="02040503050406030204" pitchFamily="18" charset="0"/>
                            </a:rPr>
                          </m:ctrlPr>
                        </m:dPr>
                        <m:e>
                          <m:sSup>
                            <m:sSupPr>
                              <m:ctrlPr>
                                <a:rPr lang="en-US" altLang="ko-KR" sz="1400" b="0" i="1" smtClean="0">
                                  <a:latin typeface="Cambria Math" panose="02040503050406030204" pitchFamily="18" charset="0"/>
                                </a:rPr>
                              </m:ctrlPr>
                            </m:sSupPr>
                            <m:e>
                              <m:f>
                                <m:fPr>
                                  <m:ctrlPr>
                                    <a:rPr lang="en-US" altLang="ko-KR" sz="1400" b="0" i="1" smtClean="0">
                                      <a:latin typeface="Cambria Math" panose="02040503050406030204" pitchFamily="18" charset="0"/>
                                    </a:rPr>
                                  </m:ctrlPr>
                                </m:fPr>
                                <m:num>
                                  <m:r>
                                    <a:rPr lang="en-US" altLang="ko-KR" sz="1400" b="0" i="1" smtClean="0">
                                      <a:latin typeface="Cambria Math" panose="02040503050406030204" pitchFamily="18" charset="0"/>
                                    </a:rPr>
                                    <m:t>9</m:t>
                                  </m:r>
                                </m:num>
                                <m:den>
                                  <m:r>
                                    <a:rPr lang="en-US" altLang="ko-KR" sz="1400" b="0" i="1" smtClean="0">
                                      <a:latin typeface="Cambria Math" panose="02040503050406030204" pitchFamily="18" charset="0"/>
                                    </a:rPr>
                                    <m:t>2</m:t>
                                  </m:r>
                                </m:den>
                              </m:f>
                            </m:e>
                            <m:sup>
                              <m:r>
                                <a:rPr lang="en-US" altLang="ko-KR" sz="1400" b="0" i="1" smtClean="0">
                                  <a:latin typeface="Cambria Math" panose="02040503050406030204" pitchFamily="18" charset="0"/>
                                </a:rPr>
                                <m:t>+</m:t>
                              </m:r>
                            </m:sup>
                          </m:sSup>
                        </m:e>
                      </m:d>
                    </m:oMath>
                  </m:oMathPara>
                </a14:m>
                <a:endParaRPr lang="ko-KR" altLang="en-US" sz="1600" dirty="0"/>
              </a:p>
            </p:txBody>
          </p:sp>
        </mc:Choice>
        <mc:Fallback>
          <p:sp>
            <p:nvSpPr>
              <p:cNvPr id="18" name="TextBox 17">
                <a:extLst>
                  <a:ext uri="{FF2B5EF4-FFF2-40B4-BE49-F238E27FC236}">
                    <a16:creationId xmlns:a16="http://schemas.microsoft.com/office/drawing/2014/main" id="{A0222058-AFF7-AB19-7719-1DBFF0A7B791}"/>
                  </a:ext>
                </a:extLst>
              </p:cNvPr>
              <p:cNvSpPr txBox="1">
                <a:spLocks noRot="1" noChangeAspect="1" noMove="1" noResize="1" noEditPoints="1" noAdjustHandles="1" noChangeArrowheads="1" noChangeShapeType="1" noTextEdit="1"/>
              </p:cNvSpPr>
              <p:nvPr/>
            </p:nvSpPr>
            <p:spPr>
              <a:xfrm>
                <a:off x="8182519" y="5580908"/>
                <a:ext cx="757030" cy="593239"/>
              </a:xfrm>
              <a:prstGeom prst="rect">
                <a:avLst/>
              </a:prstGeom>
              <a:blipFill>
                <a:blip r:embed="rId10"/>
                <a:stretch>
                  <a:fillRect/>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7975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그림 3">
            <a:extLst>
              <a:ext uri="{FF2B5EF4-FFF2-40B4-BE49-F238E27FC236}">
                <a16:creationId xmlns:a16="http://schemas.microsoft.com/office/drawing/2014/main" id="{2D38CE40-291D-7AB9-9221-2A0696E9FD38}"/>
              </a:ext>
            </a:extLst>
          </p:cNvPr>
          <p:cNvPicPr>
            <a:picLocks noChangeAspect="1"/>
          </p:cNvPicPr>
          <p:nvPr/>
        </p:nvPicPr>
        <p:blipFill>
          <a:blip r:embed="rId2"/>
          <a:srcRect r="50000"/>
          <a:stretch>
            <a:fillRect/>
          </a:stretch>
        </p:blipFill>
        <p:spPr>
          <a:xfrm>
            <a:off x="4483173" y="1001302"/>
            <a:ext cx="3807965" cy="2958439"/>
          </a:xfrm>
          <a:prstGeom prst="rect">
            <a:avLst/>
          </a:prstGeom>
        </p:spPr>
      </p:pic>
      <p:pic>
        <p:nvPicPr>
          <p:cNvPr id="7" name="그림 6">
            <a:extLst>
              <a:ext uri="{FF2B5EF4-FFF2-40B4-BE49-F238E27FC236}">
                <a16:creationId xmlns:a16="http://schemas.microsoft.com/office/drawing/2014/main" id="{4511B08D-4643-C482-DAF6-8B9AFBD661AB}"/>
              </a:ext>
            </a:extLst>
          </p:cNvPr>
          <p:cNvPicPr>
            <a:picLocks noChangeAspect="1"/>
          </p:cNvPicPr>
          <p:nvPr/>
        </p:nvPicPr>
        <p:blipFill>
          <a:blip r:embed="rId3"/>
          <a:stretch>
            <a:fillRect/>
          </a:stretch>
        </p:blipFill>
        <p:spPr>
          <a:xfrm>
            <a:off x="585617" y="1638098"/>
            <a:ext cx="3331282" cy="2418178"/>
          </a:xfrm>
          <a:prstGeom prst="rect">
            <a:avLst/>
          </a:prstGeom>
        </p:spPr>
      </p:pic>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7DC2BBE1-080A-3B00-F4A7-61F651968A98}"/>
                  </a:ext>
                </a:extLst>
              </p:cNvPr>
              <p:cNvSpPr txBox="1"/>
              <p:nvPr/>
            </p:nvSpPr>
            <p:spPr>
              <a:xfrm>
                <a:off x="897312" y="995576"/>
                <a:ext cx="2171700" cy="69166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𝐹</m:t>
                          </m:r>
                        </m:e>
                        <m:sub>
                          <m:r>
                            <a:rPr lang="en-US" altLang="ko-KR" b="0" i="1" smtClean="0">
                              <a:latin typeface="Cambria Math" panose="02040503050406030204" pitchFamily="18" charset="0"/>
                            </a:rPr>
                            <m:t>𝑖𝑘</m:t>
                          </m:r>
                        </m:sub>
                      </m:sSub>
                      <m:r>
                        <a:rPr lang="en-US" altLang="ko-KR" b="0" i="1" smtClean="0">
                          <a:latin typeface="Cambria Math" panose="02040503050406030204" pitchFamily="18" charset="0"/>
                        </a:rPr>
                        <m:t>~</m:t>
                      </m:r>
                      <m:nary>
                        <m:naryPr>
                          <m:ctrlPr>
                            <a:rPr lang="ko-KR" altLang="en-US" b="0" i="1" smtClean="0">
                              <a:latin typeface="Cambria Math" panose="02040503050406030204" pitchFamily="18" charset="0"/>
                            </a:rPr>
                          </m:ctrlPr>
                        </m:naryPr>
                        <m:sub>
                          <m:r>
                            <m:rPr>
                              <m:brk m:alnAt="23"/>
                            </m:rPr>
                            <a:rPr lang="en-US" altLang="ko-KR" b="0" i="1" smtClean="0">
                              <a:latin typeface="Cambria Math" panose="02040503050406030204" pitchFamily="18" charset="0"/>
                            </a:rPr>
                            <m:t>0</m:t>
                          </m:r>
                        </m:sub>
                        <m:sup>
                          <m:r>
                            <a:rPr lang="en-US" altLang="ko-KR" b="0" i="1" smtClean="0">
                              <a:latin typeface="Cambria Math" panose="02040503050406030204" pitchFamily="18" charset="0"/>
                            </a:rPr>
                            <m:t>∞</m:t>
                          </m:r>
                        </m:sup>
                        <m:e>
                          <m:r>
                            <a:rPr lang="en-US" altLang="ko-KR" b="0" i="1" smtClean="0">
                              <a:latin typeface="Cambria Math" panose="02040503050406030204" pitchFamily="18" charset="0"/>
                            </a:rPr>
                            <m:t>𝑑</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𝑟</m:t>
                              </m:r>
                            </m:e>
                            <m:sub>
                              <m:r>
                                <a:rPr lang="en-US" altLang="ko-KR" b="0" i="1" smtClean="0">
                                  <a:latin typeface="Cambria Math" panose="02040503050406030204" pitchFamily="18" charset="0"/>
                                </a:rPr>
                                <m:t>𝑡</m:t>
                              </m:r>
                            </m:sub>
                          </m:sSub>
                          <m:sSubSup>
                            <m:sSubSupPr>
                              <m:ctrlPr>
                                <a:rPr lang="en-US" altLang="ko-KR" b="0" i="1" smtClean="0">
                                  <a:solidFill>
                                    <a:srgbClr val="FF0000"/>
                                  </a:solidFill>
                                  <a:latin typeface="Cambria Math" panose="02040503050406030204" pitchFamily="18" charset="0"/>
                                </a:rPr>
                              </m:ctrlPr>
                            </m:sSubSupPr>
                            <m:e>
                              <m:r>
                                <a:rPr lang="en-US" altLang="ko-KR" b="0" i="1" smtClean="0">
                                  <a:solidFill>
                                    <a:srgbClr val="FF0000"/>
                                  </a:solidFill>
                                  <a:latin typeface="Cambria Math" panose="02040503050406030204" pitchFamily="18" charset="0"/>
                                </a:rPr>
                                <m:t>𝑢</m:t>
                              </m:r>
                            </m:e>
                            <m:sub>
                              <m:sSub>
                                <m:sSubPr>
                                  <m:ctrlPr>
                                    <a:rPr lang="en-US" altLang="ko-KR" b="0" i="1" smtClean="0">
                                      <a:solidFill>
                                        <a:srgbClr val="FF0000"/>
                                      </a:solidFill>
                                      <a:latin typeface="Cambria Math" panose="02040503050406030204" pitchFamily="18" charset="0"/>
                                    </a:rPr>
                                  </m:ctrlPr>
                                </m:sSubPr>
                                <m:e>
                                  <m:r>
                                    <a:rPr lang="en-US" altLang="ko-KR" b="0" i="1" smtClean="0">
                                      <a:solidFill>
                                        <a:srgbClr val="FF0000"/>
                                      </a:solidFill>
                                      <a:latin typeface="Cambria Math" panose="02040503050406030204" pitchFamily="18" charset="0"/>
                                    </a:rPr>
                                    <m:t>𝑙</m:t>
                                  </m:r>
                                </m:e>
                                <m:sub>
                                  <m:r>
                                    <a:rPr lang="en-US" altLang="ko-KR" b="0" i="1" smtClean="0">
                                      <a:solidFill>
                                        <a:srgbClr val="FF0000"/>
                                      </a:solidFill>
                                      <a:latin typeface="Cambria Math" panose="02040503050406030204" pitchFamily="18" charset="0"/>
                                    </a:rPr>
                                    <m:t>𝑡</m:t>
                                  </m:r>
                                </m:sub>
                              </m:sSub>
                            </m:sub>
                            <m:sup>
                              <m:r>
                                <a:rPr lang="en-US" altLang="ko-KR" b="0" i="1" smtClean="0">
                                  <a:solidFill>
                                    <a:srgbClr val="FF0000"/>
                                  </a:solidFill>
                                  <a:latin typeface="Cambria Math" panose="02040503050406030204" pitchFamily="18" charset="0"/>
                                </a:rPr>
                                <m:t>2</m:t>
                              </m:r>
                            </m:sup>
                          </m:sSubSup>
                          <m:d>
                            <m:dPr>
                              <m:ctrlPr>
                                <a:rPr lang="en-US" altLang="ko-KR" b="0" i="1" smtClean="0">
                                  <a:solidFill>
                                    <a:srgbClr val="FF0000"/>
                                  </a:solidFill>
                                  <a:latin typeface="Cambria Math" panose="02040503050406030204" pitchFamily="18" charset="0"/>
                                </a:rPr>
                              </m:ctrlPr>
                            </m:dPr>
                            <m:e>
                              <m:sSub>
                                <m:sSubPr>
                                  <m:ctrlPr>
                                    <a:rPr lang="en-US" altLang="ko-KR" b="0" i="1" smtClean="0">
                                      <a:solidFill>
                                        <a:srgbClr val="FF0000"/>
                                      </a:solidFill>
                                      <a:latin typeface="Cambria Math" panose="02040503050406030204" pitchFamily="18" charset="0"/>
                                    </a:rPr>
                                  </m:ctrlPr>
                                </m:sSubPr>
                                <m:e>
                                  <m:r>
                                    <a:rPr lang="en-US" altLang="ko-KR" b="0" i="1" smtClean="0">
                                      <a:solidFill>
                                        <a:srgbClr val="FF0000"/>
                                      </a:solidFill>
                                      <a:latin typeface="Cambria Math" panose="02040503050406030204" pitchFamily="18" charset="0"/>
                                    </a:rPr>
                                    <m:t>𝑟</m:t>
                                  </m:r>
                                </m:e>
                                <m:sub>
                                  <m:r>
                                    <a:rPr lang="en-US" altLang="ko-KR" b="0" i="1" smtClean="0">
                                      <a:solidFill>
                                        <a:srgbClr val="FF0000"/>
                                      </a:solidFill>
                                      <a:latin typeface="Cambria Math" panose="02040503050406030204" pitchFamily="18" charset="0"/>
                                    </a:rPr>
                                    <m:t>𝑡</m:t>
                                  </m:r>
                                </m:sub>
                              </m:sSub>
                            </m:e>
                          </m:d>
                          <m:r>
                            <a:rPr lang="en-US" altLang="ko-KR" b="0" i="1" smtClean="0">
                              <a:latin typeface="Cambria Math" panose="02040503050406030204" pitchFamily="18" charset="0"/>
                            </a:rPr>
                            <m:t>𝑣</m:t>
                          </m:r>
                          <m:r>
                            <a:rPr lang="en-US" altLang="ko-KR" b="0" i="1" smtClean="0">
                              <a:latin typeface="Cambria Math" panose="02040503050406030204" pitchFamily="18" charset="0"/>
                            </a:rPr>
                            <m:t>(</m:t>
                          </m:r>
                          <m:r>
                            <a:rPr lang="en-US" altLang="ko-KR" b="0" i="1" smtClean="0">
                              <a:latin typeface="Cambria Math" panose="02040503050406030204" pitchFamily="18" charset="0"/>
                            </a:rPr>
                            <m:t>𝑅</m:t>
                          </m:r>
                          <m:r>
                            <a:rPr lang="en-US" altLang="ko-KR" b="0" i="1" smtClean="0">
                              <a:latin typeface="Cambria Math" panose="02040503050406030204" pitchFamily="18" charset="0"/>
                            </a:rPr>
                            <m:t>,</m:t>
                          </m:r>
                          <m:r>
                            <a:rPr lang="en-US" altLang="ko-KR" b="0" i="1" smtClean="0">
                              <a:latin typeface="Cambria Math" panose="02040503050406030204" pitchFamily="18" charset="0"/>
                            </a:rPr>
                            <m:t>𝛼</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𝑟</m:t>
                              </m:r>
                            </m:e>
                            <m:sub>
                              <m:r>
                                <a:rPr lang="en-US" altLang="ko-KR" b="0" i="1" smtClean="0">
                                  <a:latin typeface="Cambria Math" panose="02040503050406030204" pitchFamily="18" charset="0"/>
                                </a:rPr>
                                <m:t>𝑡</m:t>
                              </m:r>
                            </m:sub>
                          </m:sSub>
                          <m:r>
                            <a:rPr lang="en-US" altLang="ko-KR" b="0" i="1" smtClean="0">
                              <a:latin typeface="Cambria Math" panose="02040503050406030204" pitchFamily="18" charset="0"/>
                            </a:rPr>
                            <m:t>)</m:t>
                          </m:r>
                        </m:e>
                      </m:nary>
                    </m:oMath>
                  </m:oMathPara>
                </a14:m>
                <a:endParaRPr lang="ko-KR" altLang="en-US" dirty="0"/>
              </a:p>
            </p:txBody>
          </p:sp>
        </mc:Choice>
        <mc:Fallback xmlns="">
          <p:sp>
            <p:nvSpPr>
              <p:cNvPr id="8" name="TextBox 7">
                <a:extLst>
                  <a:ext uri="{FF2B5EF4-FFF2-40B4-BE49-F238E27FC236}">
                    <a16:creationId xmlns:a16="http://schemas.microsoft.com/office/drawing/2014/main" id="{7DC2BBE1-080A-3B00-F4A7-61F651968A98}"/>
                  </a:ext>
                </a:extLst>
              </p:cNvPr>
              <p:cNvSpPr txBox="1">
                <a:spLocks noRot="1" noChangeAspect="1" noMove="1" noResize="1" noEditPoints="1" noAdjustHandles="1" noChangeArrowheads="1" noChangeShapeType="1" noTextEdit="1"/>
              </p:cNvSpPr>
              <p:nvPr/>
            </p:nvSpPr>
            <p:spPr>
              <a:xfrm>
                <a:off x="897312" y="995576"/>
                <a:ext cx="2171700" cy="691664"/>
              </a:xfrm>
              <a:prstGeom prst="rect">
                <a:avLst/>
              </a:prstGeom>
              <a:blipFill>
                <a:blip r:embed="rId5"/>
                <a:stretch>
                  <a:fillRect r="-25562"/>
                </a:stretch>
              </a:blipFill>
            </p:spPr>
            <p:txBody>
              <a:bodyPr/>
              <a:lstStyle/>
              <a:p>
                <a:r>
                  <a:rPr lang="ko-KR" altLang="en-US">
                    <a:noFill/>
                  </a:rPr>
                  <a:t> </a:t>
                </a:r>
              </a:p>
            </p:txBody>
          </p:sp>
        </mc:Fallback>
      </mc:AlternateContent>
      <p:cxnSp>
        <p:nvCxnSpPr>
          <p:cNvPr id="11" name="직선 연결선 10">
            <a:extLst>
              <a:ext uri="{FF2B5EF4-FFF2-40B4-BE49-F238E27FC236}">
                <a16:creationId xmlns:a16="http://schemas.microsoft.com/office/drawing/2014/main" id="{F3E36E66-7FC9-D97F-9911-350D80EB0163}"/>
              </a:ext>
            </a:extLst>
          </p:cNvPr>
          <p:cNvCxnSpPr/>
          <p:nvPr/>
        </p:nvCxnSpPr>
        <p:spPr>
          <a:xfrm>
            <a:off x="7055795" y="908720"/>
            <a:ext cx="0" cy="2658089"/>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2" name="직선 연결선 11">
            <a:extLst>
              <a:ext uri="{FF2B5EF4-FFF2-40B4-BE49-F238E27FC236}">
                <a16:creationId xmlns:a16="http://schemas.microsoft.com/office/drawing/2014/main" id="{99267ECD-A741-B546-20AF-7FB00CDF6F23}"/>
              </a:ext>
            </a:extLst>
          </p:cNvPr>
          <p:cNvCxnSpPr/>
          <p:nvPr/>
        </p:nvCxnSpPr>
        <p:spPr>
          <a:xfrm>
            <a:off x="3356042" y="1535998"/>
            <a:ext cx="0" cy="2658089"/>
          </a:xfrm>
          <a:prstGeom prst="line">
            <a:avLst/>
          </a:prstGeom>
          <a:ln>
            <a:solidFill>
              <a:schemeClr val="tx1"/>
            </a:solidFill>
            <a:prstDash val="sysDash"/>
          </a:ln>
        </p:spPr>
        <p:style>
          <a:lnRef idx="2">
            <a:schemeClr val="accent1"/>
          </a:lnRef>
          <a:fillRef idx="0">
            <a:schemeClr val="accent1"/>
          </a:fillRef>
          <a:effectRef idx="1">
            <a:schemeClr val="accent1"/>
          </a:effectRef>
          <a:fontRef idx="minor">
            <a:schemeClr val="tx1"/>
          </a:fontRef>
        </p:style>
      </p:cxnSp>
      <p:cxnSp>
        <p:nvCxnSpPr>
          <p:cNvPr id="13" name="직선 화살표 연결선 12">
            <a:extLst>
              <a:ext uri="{FF2B5EF4-FFF2-40B4-BE49-F238E27FC236}">
                <a16:creationId xmlns:a16="http://schemas.microsoft.com/office/drawing/2014/main" id="{04E4BD17-ACC3-E13B-4528-27D9F636D1F3}"/>
              </a:ext>
            </a:extLst>
          </p:cNvPr>
          <p:cNvCxnSpPr>
            <a:cxnSpLocks/>
          </p:cNvCxnSpPr>
          <p:nvPr/>
        </p:nvCxnSpPr>
        <p:spPr>
          <a:xfrm flipH="1">
            <a:off x="3345533" y="1687240"/>
            <a:ext cx="3615447" cy="590145"/>
          </a:xfrm>
          <a:prstGeom prst="straightConnector1">
            <a:avLst/>
          </a:prstGeom>
          <a:ln>
            <a:solidFill>
              <a:srgbClr val="FF0000"/>
            </a:solidFill>
            <a:headEnd type="triangle"/>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mc:Choice xmlns:a14="http://schemas.microsoft.com/office/drawing/2010/main" Requires="a14">
          <p:sp>
            <p:nvSpPr>
              <p:cNvPr id="14" name="TextBox 13">
                <a:extLst>
                  <a:ext uri="{FF2B5EF4-FFF2-40B4-BE49-F238E27FC236}">
                    <a16:creationId xmlns:a16="http://schemas.microsoft.com/office/drawing/2014/main" id="{A6BC0519-A52D-0C2E-D690-36086B061741}"/>
                  </a:ext>
                </a:extLst>
              </p:cNvPr>
              <p:cNvSpPr txBox="1"/>
              <p:nvPr/>
            </p:nvSpPr>
            <p:spPr>
              <a:xfrm>
                <a:off x="6920900" y="2053098"/>
                <a:ext cx="1207291"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~8.6</m:t>
                      </m:r>
                      <m:r>
                        <a:rPr lang="en-US" altLang="ko-KR" b="0" i="0" smtClean="0">
                          <a:latin typeface="Cambria Math" panose="02040503050406030204" pitchFamily="18" charset="0"/>
                        </a:rPr>
                        <m:t> </m:t>
                      </m:r>
                      <m:r>
                        <m:rPr>
                          <m:sty m:val="p"/>
                        </m:rPr>
                        <a:rPr lang="en-US" altLang="ko-KR" b="0" i="0" smtClean="0">
                          <a:latin typeface="Cambria Math" panose="02040503050406030204" pitchFamily="18" charset="0"/>
                        </a:rPr>
                        <m:t>fm</m:t>
                      </m:r>
                    </m:oMath>
                  </m:oMathPara>
                </a14:m>
                <a:endParaRPr lang="ko-KR" altLang="en-US" dirty="0"/>
              </a:p>
            </p:txBody>
          </p:sp>
        </mc:Choice>
        <mc:Fallback>
          <p:sp>
            <p:nvSpPr>
              <p:cNvPr id="14" name="TextBox 13">
                <a:extLst>
                  <a:ext uri="{FF2B5EF4-FFF2-40B4-BE49-F238E27FC236}">
                    <a16:creationId xmlns:a16="http://schemas.microsoft.com/office/drawing/2014/main" id="{A6BC0519-A52D-0C2E-D690-36086B061741}"/>
                  </a:ext>
                </a:extLst>
              </p:cNvPr>
              <p:cNvSpPr txBox="1">
                <a:spLocks noRot="1" noChangeAspect="1" noMove="1" noResize="1" noEditPoints="1" noAdjustHandles="1" noChangeArrowheads="1" noChangeShapeType="1" noTextEdit="1"/>
              </p:cNvSpPr>
              <p:nvPr/>
            </p:nvSpPr>
            <p:spPr>
              <a:xfrm>
                <a:off x="6920900" y="2053098"/>
                <a:ext cx="1207291" cy="369332"/>
              </a:xfrm>
              <a:prstGeom prst="rect">
                <a:avLst/>
              </a:prstGeom>
              <a:blipFill>
                <a:blip r:embed="rId6"/>
                <a:stretch>
                  <a:fillRect/>
                </a:stretch>
              </a:blipFill>
            </p:spPr>
            <p:txBody>
              <a:bodyPr/>
              <a:lstStyle/>
              <a:p>
                <a:r>
                  <a:rPr lang="ko-KR" altLang="en-US">
                    <a:noFill/>
                  </a:rPr>
                  <a:t> </a:t>
                </a:r>
              </a:p>
            </p:txBody>
          </p:sp>
        </mc:Fallback>
      </mc:AlternateContent>
      <p:pic>
        <p:nvPicPr>
          <p:cNvPr id="3" name="그림 2" descr="The diagram displays a plot of energy (E) versus momentum (mb) for different regimes, showing the transition from below to above a barrier, with values indicating the central cross section (CC) and barrier potential (VB).&#10;&#10;AI 생성 콘텐츠는 정확하지 않을 수 있습니다.">
            <a:extLst>
              <a:ext uri="{FF2B5EF4-FFF2-40B4-BE49-F238E27FC236}">
                <a16:creationId xmlns:a16="http://schemas.microsoft.com/office/drawing/2014/main" id="{89BFB1A0-260E-54A4-5D5F-BC04292C543E}"/>
              </a:ext>
            </a:extLst>
          </p:cNvPr>
          <p:cNvPicPr>
            <a:picLocks noChangeAspect="1"/>
          </p:cNvPicPr>
          <p:nvPr/>
        </p:nvPicPr>
        <p:blipFill>
          <a:blip r:embed="rId7"/>
          <a:stretch>
            <a:fillRect/>
          </a:stretch>
        </p:blipFill>
        <p:spPr>
          <a:xfrm>
            <a:off x="4572000" y="4741965"/>
            <a:ext cx="4444016" cy="1842641"/>
          </a:xfrm>
          <a:prstGeom prst="rect">
            <a:avLst/>
          </a:prstGeom>
        </p:spPr>
      </p:pic>
      <p:sp>
        <p:nvSpPr>
          <p:cNvPr id="16" name="직사각형 15">
            <a:extLst>
              <a:ext uri="{FF2B5EF4-FFF2-40B4-BE49-F238E27FC236}">
                <a16:creationId xmlns:a16="http://schemas.microsoft.com/office/drawing/2014/main" id="{4AF5FF6B-B514-3B7C-5537-CAAB2F6BEE2E}"/>
              </a:ext>
            </a:extLst>
          </p:cNvPr>
          <p:cNvSpPr/>
          <p:nvPr/>
        </p:nvSpPr>
        <p:spPr>
          <a:xfrm>
            <a:off x="0" y="55093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dirty="0">
                <a:latin typeface="Times New Roman" panose="02020603050405020304" pitchFamily="18" charset="0"/>
                <a:cs typeface="Times New Roman" panose="02020603050405020304" pitchFamily="18" charset="0"/>
              </a:rPr>
              <a:t>Proton-Nucleus Result</a:t>
            </a:r>
            <a:endParaRPr lang="ko-KR" altLang="en-US" b="1" dirty="0">
              <a:latin typeface="Times New Roman" panose="02020603050405020304" pitchFamily="18" charset="0"/>
              <a:cs typeface="Times New Roman" panose="02020603050405020304" pitchFamily="18" charset="0"/>
            </a:endParaRPr>
          </a:p>
        </p:txBody>
      </p:sp>
      <p:grpSp>
        <p:nvGrpSpPr>
          <p:cNvPr id="21" name="그룹 20">
            <a:extLst>
              <a:ext uri="{FF2B5EF4-FFF2-40B4-BE49-F238E27FC236}">
                <a16:creationId xmlns:a16="http://schemas.microsoft.com/office/drawing/2014/main" id="{0D20E164-6DD3-ECE8-1997-F1F920B0FF10}"/>
              </a:ext>
            </a:extLst>
          </p:cNvPr>
          <p:cNvGrpSpPr/>
          <p:nvPr/>
        </p:nvGrpSpPr>
        <p:grpSpPr>
          <a:xfrm>
            <a:off x="127984" y="4580616"/>
            <a:ext cx="4288679" cy="2093450"/>
            <a:chOff x="3541284" y="3307740"/>
            <a:chExt cx="3892750" cy="1503454"/>
          </a:xfrm>
        </p:grpSpPr>
        <p:pic>
          <p:nvPicPr>
            <p:cNvPr id="18" name="그림 17" descr="The provided text appears to be a list of values related to quantum mechanics, specifically detailing various measurements and quantities such as energy levels, forces, and potentials, which are associated with the quantum number 'RB' and 'S'. It includes both positive and negative values, indicating the difference in energy or force when certain conditions are applied.&#10;&#10;AI 생성 콘텐츠는 정확하지 않을 수 있습니다.">
              <a:extLst>
                <a:ext uri="{FF2B5EF4-FFF2-40B4-BE49-F238E27FC236}">
                  <a16:creationId xmlns:a16="http://schemas.microsoft.com/office/drawing/2014/main" id="{84121F96-5E52-CE8E-6EDC-D59EDA0B6A4E}"/>
                </a:ext>
              </a:extLst>
            </p:cNvPr>
            <p:cNvPicPr>
              <a:picLocks noChangeAspect="1"/>
            </p:cNvPicPr>
            <p:nvPr/>
          </p:nvPicPr>
          <p:blipFill>
            <a:blip r:embed="rId8"/>
            <a:srcRect t="60198"/>
            <a:stretch>
              <a:fillRect/>
            </a:stretch>
          </p:blipFill>
          <p:spPr>
            <a:xfrm>
              <a:off x="3541284" y="3959401"/>
              <a:ext cx="3892750" cy="851793"/>
            </a:xfrm>
            <a:prstGeom prst="rect">
              <a:avLst/>
            </a:prstGeom>
          </p:spPr>
        </p:pic>
        <p:pic>
          <p:nvPicPr>
            <p:cNvPr id="20" name="그림 19" descr="The provided text appears to be a list of values related to quantum mechanics, specifically detailing various measurements and quantities such as energy levels, forces, and potentials, which are associated with the quantum number 'RB' and 'S'. It includes both positive and negative values, indicating the difference in energy or force when certain conditions are applied.&#10;&#10;AI 생성 콘텐츠는 정확하지 않을 수 있습니다.">
              <a:extLst>
                <a:ext uri="{FF2B5EF4-FFF2-40B4-BE49-F238E27FC236}">
                  <a16:creationId xmlns:a16="http://schemas.microsoft.com/office/drawing/2014/main" id="{B05D8460-7E18-D67A-913F-A137880E679C}"/>
                </a:ext>
              </a:extLst>
            </p:cNvPr>
            <p:cNvPicPr>
              <a:picLocks noChangeAspect="1"/>
            </p:cNvPicPr>
            <p:nvPr/>
          </p:nvPicPr>
          <p:blipFill>
            <a:blip r:embed="rId8"/>
            <a:srcRect b="68677"/>
            <a:stretch>
              <a:fillRect/>
            </a:stretch>
          </p:blipFill>
          <p:spPr>
            <a:xfrm>
              <a:off x="3541284" y="3307740"/>
              <a:ext cx="3892750" cy="670323"/>
            </a:xfrm>
            <a:prstGeom prst="rect">
              <a:avLst/>
            </a:prstGeom>
          </p:spPr>
        </p:pic>
      </p:grpSp>
      <mc:AlternateContent xmlns:mc="http://schemas.openxmlformats.org/markup-compatibility/2006">
        <mc:Choice xmlns:a14="http://schemas.microsoft.com/office/drawing/2010/main" Requires="a14">
          <p:sp>
            <p:nvSpPr>
              <p:cNvPr id="22" name="TextBox 21">
                <a:extLst>
                  <a:ext uri="{FF2B5EF4-FFF2-40B4-BE49-F238E27FC236}">
                    <a16:creationId xmlns:a16="http://schemas.microsoft.com/office/drawing/2014/main" id="{76300521-1266-515C-6CF7-98DDE980F140}"/>
                  </a:ext>
                </a:extLst>
              </p:cNvPr>
              <p:cNvSpPr txBox="1"/>
              <p:nvPr/>
            </p:nvSpPr>
            <p:spPr>
              <a:xfrm>
                <a:off x="6960980" y="3959741"/>
                <a:ext cx="1652931" cy="569451"/>
              </a:xfrm>
              <a:prstGeom prst="rect">
                <a:avLst/>
              </a:prstGeom>
              <a:noFill/>
            </p:spPr>
            <p:txBody>
              <a:bodyPr wrap="square" rtlCol="0">
                <a:spAutoFit/>
              </a:bodyPr>
              <a:lstStyle/>
              <a:p>
                <a14:m>
                  <m:oMathPara xmlns:m="http://schemas.openxmlformats.org/officeDocument/2006/math">
                    <m:oMathParaPr>
                      <m:jc m:val="centerGroup"/>
                    </m:oMathParaPr>
                    <m:oMath xmlns:m="http://schemas.openxmlformats.org/officeDocument/2006/math">
                      <m:r>
                        <a:rPr lang="en-US" altLang="ko-KR" sz="2800" b="0" i="1" smtClean="0">
                          <a:latin typeface="Cambria Math" panose="02040503050406030204" pitchFamily="18" charset="0"/>
                        </a:rPr>
                        <m:t>𝑝</m:t>
                      </m:r>
                      <m:r>
                        <a:rPr lang="en-US" altLang="ko-KR" sz="2800" b="0" i="1" smtClean="0">
                          <a:latin typeface="Cambria Math" panose="02040503050406030204" pitchFamily="18" charset="0"/>
                        </a:rPr>
                        <m:t>+</m:t>
                      </m:r>
                      <m:sPre>
                        <m:sPrePr>
                          <m:ctrlPr>
                            <a:rPr lang="ko-KR" altLang="en-US" sz="2800" b="0" i="1" smtClean="0">
                              <a:latin typeface="Cambria Math" panose="02040503050406030204" pitchFamily="18" charset="0"/>
                            </a:rPr>
                          </m:ctrlPr>
                        </m:sPrePr>
                        <m:sub/>
                        <m:sup>
                          <m:r>
                            <a:rPr lang="en-US" altLang="ko-KR" sz="2800" b="0" i="1" smtClean="0">
                              <a:latin typeface="Cambria Math" panose="02040503050406030204" pitchFamily="18" charset="0"/>
                            </a:rPr>
                            <m:t>93</m:t>
                          </m:r>
                        </m:sup>
                        <m:e>
                          <m:r>
                            <m:rPr>
                              <m:sty m:val="p"/>
                            </m:rPr>
                            <a:rPr lang="en-US" altLang="ko-KR" sz="2800" b="0" i="0" smtClean="0">
                              <a:latin typeface="Cambria Math" panose="02040503050406030204" pitchFamily="18" charset="0"/>
                            </a:rPr>
                            <m:t>Nb</m:t>
                          </m:r>
                        </m:e>
                      </m:sPre>
                    </m:oMath>
                  </m:oMathPara>
                </a14:m>
                <a:endParaRPr lang="ko-KR" altLang="en-US" sz="2800" dirty="0"/>
              </a:p>
            </p:txBody>
          </p:sp>
        </mc:Choice>
        <mc:Fallback>
          <p:sp>
            <p:nvSpPr>
              <p:cNvPr id="22" name="TextBox 21">
                <a:extLst>
                  <a:ext uri="{FF2B5EF4-FFF2-40B4-BE49-F238E27FC236}">
                    <a16:creationId xmlns:a16="http://schemas.microsoft.com/office/drawing/2014/main" id="{76300521-1266-515C-6CF7-98DDE980F140}"/>
                  </a:ext>
                </a:extLst>
              </p:cNvPr>
              <p:cNvSpPr txBox="1">
                <a:spLocks noRot="1" noChangeAspect="1" noMove="1" noResize="1" noEditPoints="1" noAdjustHandles="1" noChangeArrowheads="1" noChangeShapeType="1" noTextEdit="1"/>
              </p:cNvSpPr>
              <p:nvPr/>
            </p:nvSpPr>
            <p:spPr>
              <a:xfrm>
                <a:off x="6960980" y="3959741"/>
                <a:ext cx="1652931" cy="569451"/>
              </a:xfrm>
              <a:prstGeom prst="rect">
                <a:avLst/>
              </a:prstGeom>
              <a:blipFill>
                <a:blip r:embed="rId9"/>
                <a:stretch>
                  <a:fillRect/>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11929000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EDD5B-C150-ACAC-474B-EFAEB4CCAA46}"/>
            </a:ext>
          </a:extLst>
        </p:cNvPr>
        <p:cNvGrpSpPr/>
        <p:nvPr/>
      </p:nvGrpSpPr>
      <p:grpSpPr>
        <a:xfrm>
          <a:off x="0" y="0"/>
          <a:ext cx="0" cy="0"/>
          <a:chOff x="0" y="0"/>
          <a:chExt cx="0" cy="0"/>
        </a:xfrm>
      </p:grpSpPr>
      <p:sp>
        <p:nvSpPr>
          <p:cNvPr id="2" name="직사각형 1">
            <a:extLst>
              <a:ext uri="{FF2B5EF4-FFF2-40B4-BE49-F238E27FC236}">
                <a16:creationId xmlns:a16="http://schemas.microsoft.com/office/drawing/2014/main" id="{C7A46DBE-2448-EB44-4901-C32E3D28E532}"/>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a:latin typeface="Times New Roman" panose="02020603050405020304" pitchFamily="18" charset="0"/>
                <a:cs typeface="Times New Roman" panose="02020603050405020304" pitchFamily="18" charset="0"/>
              </a:rPr>
              <a:t>Exchange approximation</a:t>
            </a:r>
            <a:endParaRPr lang="ko-KR" altLang="en-US" b="1">
              <a:latin typeface="Times New Roman" panose="02020603050405020304" pitchFamily="18" charset="0"/>
              <a:cs typeface="Times New Roman" panose="02020603050405020304" pitchFamily="18" charset="0"/>
            </a:endParaRPr>
          </a:p>
        </p:txBody>
      </p:sp>
      <p:sp>
        <p:nvSpPr>
          <p:cNvPr id="3" name="직사각형 2">
            <a:extLst>
              <a:ext uri="{FF2B5EF4-FFF2-40B4-BE49-F238E27FC236}">
                <a16:creationId xmlns:a16="http://schemas.microsoft.com/office/drawing/2014/main" id="{522A32A1-D601-A63C-E120-F67D7E69826F}"/>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dirty="0">
                <a:latin typeface="Times New Roman" panose="02020603050405020304" pitchFamily="18" charset="0"/>
                <a:ea typeface="MingLiU" pitchFamily="49" charset="-120"/>
                <a:cs typeface="Times New Roman" panose="02020603050405020304" pitchFamily="18" charset="0"/>
              </a:rPr>
              <a:t>Summary</a:t>
            </a:r>
            <a:endParaRPr lang="ko-KR" altLang="en-US" b="1"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3" name="TextBox 12">
                <a:extLst>
                  <a:ext uri="{FF2B5EF4-FFF2-40B4-BE49-F238E27FC236}">
                    <a16:creationId xmlns:a16="http://schemas.microsoft.com/office/drawing/2014/main" id="{30B052C2-5FBD-EE04-AD65-91DD3C50315E}"/>
                  </a:ext>
                </a:extLst>
              </p:cNvPr>
              <p:cNvSpPr txBox="1"/>
              <p:nvPr/>
            </p:nvSpPr>
            <p:spPr>
              <a:xfrm>
                <a:off x="80514" y="908720"/>
                <a:ext cx="8733902" cy="5830635"/>
              </a:xfrm>
              <a:prstGeom prst="rect">
                <a:avLst/>
              </a:prstGeom>
              <a:noFill/>
            </p:spPr>
            <p:txBody>
              <a:bodyPr wrap="square">
                <a:spAutoFit/>
              </a:bodyPr>
              <a:lstStyle/>
              <a:p>
                <a:pPr marL="285750" indent="-285750">
                  <a:buFont typeface="Arial" panose="020B0604020202020204" pitchFamily="34" charset="0"/>
                  <a:buChar char="•"/>
                </a:pPr>
                <a:r>
                  <a:rPr lang="ko-KR" altLang="ko-KR" b="1" dirty="0">
                    <a:latin typeface="Times New Roman" panose="02020603050405020304" pitchFamily="18" charset="0"/>
                    <a:cs typeface="Times New Roman" panose="02020603050405020304" pitchFamily="18" charset="0"/>
                  </a:rPr>
                  <a:t>Framework:</a:t>
                </a:r>
                <a:r>
                  <a:rPr lang="ko-KR" altLang="ko-KR" dirty="0">
                    <a:latin typeface="Times New Roman" panose="02020603050405020304" pitchFamily="18" charset="0"/>
                    <a:cs typeface="Times New Roman" panose="02020603050405020304" pitchFamily="18" charset="0"/>
                  </a:rPr>
                  <a:t> The </a:t>
                </a:r>
                <a:r>
                  <a:rPr lang="ko-KR" altLang="ko-KR" dirty="0" err="1">
                    <a:latin typeface="Times New Roman" panose="02020603050405020304" pitchFamily="18" charset="0"/>
                    <a:cs typeface="Times New Roman" panose="02020603050405020304" pitchFamily="18" charset="0"/>
                  </a:rPr>
                  <a:t>target-spin-dependent</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nucleon</a:t>
                </a:r>
                <a:r>
                  <a:rPr lang="ko-KR" altLang="ko-KR" dirty="0">
                    <a:latin typeface="Times New Roman" panose="02020603050405020304" pitchFamily="18" charset="0"/>
                    <a:cs typeface="Times New Roman" panose="02020603050405020304" pitchFamily="18" charset="0"/>
                  </a:rPr>
                  <a:t>–</a:t>
                </a:r>
                <a:r>
                  <a:rPr lang="ko-KR" altLang="ko-KR" dirty="0" err="1">
                    <a:latin typeface="Times New Roman" panose="02020603050405020304" pitchFamily="18" charset="0"/>
                    <a:cs typeface="Times New Roman" panose="02020603050405020304" pitchFamily="18" charset="0"/>
                  </a:rPr>
                  <a:t>nucleus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interaction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was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expressed</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in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terms</a:t>
                </a:r>
                <a:r>
                  <a:rPr lang="ko-KR" altLang="ko-KR" dirty="0">
                    <a:latin typeface="Times New Roman" panose="02020603050405020304" pitchFamily="18" charset="0"/>
                    <a:cs typeface="Times New Roman" panose="02020603050405020304" pitchFamily="18" charset="0"/>
                  </a:rPr>
                  <a:t> of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ko-KR" altLang="en-US" sz="1400"/>
                        </m:ctrlPr>
                      </m:sSubPr>
                      <m:e>
                        <m:r>
                          <a:rPr lang="ko-KR" altLang="en-US" sz="1400" i="1"/>
                          <m:t>𝑆</m:t>
                        </m:r>
                      </m:e>
                      <m:sub>
                        <m:r>
                          <a:rPr lang="en-US" altLang="ko-KR" sz="1400"/>
                          <m:t>10</m:t>
                        </m:r>
                      </m:sub>
                    </m:sSub>
                  </m:oMath>
                </a14:m>
                <a:r>
                  <a:rPr lang="ko-KR" altLang="ko-KR"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ko-KR" altLang="en-US" sz="1400"/>
                        </m:ctrlPr>
                      </m:sSubPr>
                      <m:e>
                        <m:r>
                          <a:rPr lang="ko-KR" altLang="en-US" sz="1400" i="1"/>
                          <m:t>𝑆</m:t>
                        </m:r>
                      </m:e>
                      <m:sub>
                        <m:r>
                          <a:rPr lang="en-US" altLang="ko-KR" sz="1400"/>
                          <m:t>12</m:t>
                        </m:r>
                      </m:sub>
                    </m:sSub>
                  </m:oMath>
                </a14:m>
                <a:r>
                  <a:rPr lang="ko-KR" altLang="ko-KR" dirty="0">
                    <a:latin typeface="Times New Roman" panose="02020603050405020304" pitchFamily="18" charset="0"/>
                    <a:cs typeface="Times New Roman" panose="02020603050405020304" pitchFamily="18" charset="0"/>
                  </a:rPr>
                  <a:t>, and </a:t>
                </a:r>
                <a14:m>
                  <m:oMath xmlns:m="http://schemas.openxmlformats.org/officeDocument/2006/math">
                    <m:sSub>
                      <m:sSubPr>
                        <m:ctrlPr>
                          <a:rPr lang="ko-KR" altLang="en-US" sz="1400"/>
                        </m:ctrlPr>
                      </m:sSubPr>
                      <m:e>
                        <m:r>
                          <a:rPr lang="ko-KR" altLang="en-US" sz="1400" i="1"/>
                          <m:t>𝑆</m:t>
                        </m:r>
                      </m:e>
                      <m:sub>
                        <m:r>
                          <a:rPr lang="en-US" altLang="ko-KR" sz="1400"/>
                          <m:t>32</m:t>
                        </m:r>
                      </m:sub>
                    </m:sSub>
                  </m:oMath>
                </a14:m>
                <a:r>
                  <a:rPr lang="ko-KR" altLang="ko-KR" dirty="0" err="1">
                    <a:latin typeface="Times New Roman" panose="02020603050405020304" pitchFamily="18" charset="0"/>
                    <a:cs typeface="Times New Roman" panose="02020603050405020304" pitchFamily="18" charset="0"/>
                  </a:rPr>
                  <a:t>operators</a:t>
                </a:r>
                <a:r>
                  <a:rPr lang="ko-KR" altLang="ko-KR" dirty="0">
                    <a:latin typeface="Times New Roman" panose="02020603050405020304" pitchFamily="18" charset="0"/>
                    <a:cs typeface="Times New Roman" panose="02020603050405020304" pitchFamily="18" charset="0"/>
                  </a:rPr>
                  <a:t> and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corresponding</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radial</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form</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factors</a:t>
                </a:r>
                <a:r>
                  <a:rPr lang="ko-KR" altLang="ko-KR"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ko-KR" altLang="en-US" sz="1400"/>
                        </m:ctrlPr>
                      </m:sSubPr>
                      <m:e>
                        <m:r>
                          <a:rPr lang="ko-KR" altLang="en-US" sz="1400" i="1"/>
                          <m:t>𝐹</m:t>
                        </m:r>
                      </m:e>
                      <m:sub>
                        <m:r>
                          <a:rPr lang="en-US" altLang="ko-KR" sz="1400"/>
                          <m:t>10</m:t>
                        </m:r>
                      </m:sub>
                    </m:sSub>
                  </m:oMath>
                </a14:m>
                <a:r>
                  <a:rPr lang="ko-KR" altLang="ko-KR"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ko-KR" altLang="en-US" sz="1400"/>
                        </m:ctrlPr>
                      </m:sSubPr>
                      <m:e>
                        <m:r>
                          <a:rPr lang="ko-KR" altLang="en-US" sz="1400" i="1"/>
                          <m:t>𝐹</m:t>
                        </m:r>
                      </m:e>
                      <m:sub>
                        <m:r>
                          <a:rPr lang="en-US" altLang="ko-KR" sz="1400"/>
                          <m:t>12</m:t>
                        </m:r>
                      </m:sub>
                    </m:sSub>
                  </m:oMath>
                </a14:m>
                <a:r>
                  <a:rPr lang="ko-KR" altLang="ko-KR" dirty="0">
                    <a:latin typeface="Times New Roman" panose="02020603050405020304" pitchFamily="18" charset="0"/>
                    <a:cs typeface="Times New Roman" panose="02020603050405020304" pitchFamily="18" charset="0"/>
                  </a:rPr>
                  <a:t>, and </a:t>
                </a:r>
                <a14:m>
                  <m:oMath xmlns:m="http://schemas.openxmlformats.org/officeDocument/2006/math">
                    <m:sSub>
                      <m:sSubPr>
                        <m:ctrlPr>
                          <a:rPr lang="ko-KR" altLang="en-US" sz="1400"/>
                        </m:ctrlPr>
                      </m:sSubPr>
                      <m:e>
                        <m:r>
                          <a:rPr lang="ko-KR" altLang="en-US" sz="1400" i="1"/>
                          <m:t>𝐹</m:t>
                        </m:r>
                      </m:e>
                      <m:sub>
                        <m:r>
                          <a:rPr lang="en-US" altLang="ko-KR" sz="1400"/>
                          <m:t>32</m:t>
                        </m:r>
                      </m:sub>
                    </m:sSub>
                  </m:oMath>
                </a14:m>
                <a:r>
                  <a:rPr lang="ko-KR" altLang="ko-KR" dirty="0">
                    <a:latin typeface="Times New Roman" panose="02020603050405020304" pitchFamily="18" charset="0"/>
                    <a:cs typeface="Times New Roman" panose="02020603050405020304" pitchFamily="18" charset="0"/>
                  </a:rPr>
                  <a:t>. </a:t>
                </a:r>
                <a:endParaRPr lang="en-US" altLang="ko-K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ko-KR" altLang="ko-K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ko-KR" altLang="ko-KR" b="1" dirty="0" err="1">
                    <a:latin typeface="Times New Roman" panose="02020603050405020304" pitchFamily="18" charset="0"/>
                    <a:cs typeface="Times New Roman" panose="02020603050405020304" pitchFamily="18" charset="0"/>
                  </a:rPr>
                  <a:t>Folding</a:t>
                </a:r>
                <a:r>
                  <a:rPr lang="ko-KR" altLang="ko-KR" b="1" dirty="0">
                    <a:latin typeface="Times New Roman" panose="02020603050405020304" pitchFamily="18" charset="0"/>
                    <a:cs typeface="Times New Roman" panose="02020603050405020304" pitchFamily="18" charset="0"/>
                  </a:rPr>
                  <a:t> </a:t>
                </a:r>
                <a:r>
                  <a:rPr lang="ko-KR" altLang="ko-KR" b="1" dirty="0" err="1">
                    <a:latin typeface="Times New Roman" panose="02020603050405020304" pitchFamily="18" charset="0"/>
                    <a:cs typeface="Times New Roman" panose="02020603050405020304" pitchFamily="18" charset="0"/>
                  </a:rPr>
                  <a:t>calculation</a:t>
                </a:r>
                <a:r>
                  <a:rPr lang="ko-KR" altLang="ko-KR" b="1" dirty="0">
                    <a:latin typeface="Times New Roman" panose="02020603050405020304" pitchFamily="18" charset="0"/>
                    <a:cs typeface="Times New Roman" panose="02020603050405020304" pitchFamily="18" charset="0"/>
                  </a:rPr>
                  <a:t>:</a:t>
                </a:r>
                <a:r>
                  <a:rPr lang="ko-KR" altLang="ko-KR" dirty="0">
                    <a:latin typeface="Times New Roman" panose="02020603050405020304" pitchFamily="18" charset="0"/>
                    <a:cs typeface="Times New Roman" panose="02020603050405020304" pitchFamily="18" charset="0"/>
                  </a:rPr>
                  <a:t> The </a:t>
                </a:r>
                <a:r>
                  <a:rPr lang="ko-KR" altLang="ko-KR" dirty="0" err="1">
                    <a:latin typeface="Times New Roman" panose="02020603050405020304" pitchFamily="18" charset="0"/>
                    <a:cs typeface="Times New Roman" panose="02020603050405020304" pitchFamily="18" charset="0"/>
                  </a:rPr>
                  <a:t>form</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factors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were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constructed</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within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a</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finite-range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valence-nucleon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folding</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model</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using</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T4Y </a:t>
                </a:r>
                <a:r>
                  <a:rPr lang="ko-KR" altLang="ko-KR" dirty="0" err="1">
                    <a:latin typeface="Times New Roman" panose="02020603050405020304" pitchFamily="18" charset="0"/>
                    <a:cs typeface="Times New Roman" panose="02020603050405020304" pitchFamily="18" charset="0"/>
                  </a:rPr>
                  <a:t>effective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interaction</a:t>
                </a:r>
                <a:r>
                  <a:rPr lang="ko-KR" altLang="ko-KR" dirty="0">
                    <a:latin typeface="Times New Roman" panose="02020603050405020304" pitchFamily="18" charset="0"/>
                    <a:cs typeface="Times New Roman" panose="02020603050405020304" pitchFamily="18" charset="0"/>
                  </a:rPr>
                  <a:t>. The </a:t>
                </a:r>
                <a:r>
                  <a:rPr lang="ko-KR" altLang="ko-KR" dirty="0" err="1">
                    <a:latin typeface="Times New Roman" panose="02020603050405020304" pitchFamily="18" charset="0"/>
                    <a:cs typeface="Times New Roman" panose="02020603050405020304" pitchFamily="18" charset="0"/>
                  </a:rPr>
                  <a:t>central</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spin-spin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term</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includes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direct</a:t>
                </a:r>
                <a:r>
                  <a:rPr lang="ko-KR" altLang="ko-KR" dirty="0">
                    <a:latin typeface="Times New Roman" panose="02020603050405020304" pitchFamily="18" charset="0"/>
                    <a:cs typeface="Times New Roman" panose="02020603050405020304" pitchFamily="18" charset="0"/>
                  </a:rPr>
                  <a:t> and </a:t>
                </a:r>
                <a:r>
                  <a:rPr lang="ko-KR" altLang="ko-KR" dirty="0" err="1">
                    <a:latin typeface="Times New Roman" panose="02020603050405020304" pitchFamily="18" charset="0"/>
                    <a:cs typeface="Times New Roman" panose="02020603050405020304" pitchFamily="18" charset="0"/>
                  </a:rPr>
                  <a:t>local</a:t>
                </a:r>
                <a:r>
                  <a:rPr lang="ko-KR" altLang="ko-KR" dirty="0">
                    <a:latin typeface="Times New Roman" panose="02020603050405020304" pitchFamily="18" charset="0"/>
                    <a:cs typeface="Times New Roman" panose="02020603050405020304" pitchFamily="18" charset="0"/>
                  </a:rPr>
                  <a:t> SNKE </a:t>
                </a:r>
                <a:r>
                  <a:rPr lang="ko-KR" altLang="ko-KR" dirty="0" err="1">
                    <a:latin typeface="Times New Roman" panose="02020603050405020304" pitchFamily="18" charset="0"/>
                    <a:cs typeface="Times New Roman" panose="02020603050405020304" pitchFamily="18" charset="0"/>
                  </a:rPr>
                  <a:t>exchange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contributions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whereas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tensor</a:t>
                </a:r>
                <a:r>
                  <a:rPr lang="ko-KR" altLang="ko-KR" dirty="0">
                    <a:latin typeface="Times New Roman" panose="02020603050405020304" pitchFamily="18" charset="0"/>
                    <a:cs typeface="Times New Roman" panose="02020603050405020304" pitchFamily="18" charset="0"/>
                  </a:rPr>
                  <a:t> and </a:t>
                </a:r>
                <a:r>
                  <a:rPr lang="ko-KR" altLang="ko-KR" dirty="0" err="1">
                    <a:latin typeface="Times New Roman" panose="02020603050405020304" pitchFamily="18" charset="0"/>
                    <a:cs typeface="Times New Roman" panose="02020603050405020304" pitchFamily="18" charset="0"/>
                  </a:rPr>
                  <a:t>spin-orbit</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exchange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terms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are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not</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included</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in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present</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local</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treatment</a:t>
                </a:r>
                <a:r>
                  <a:rPr lang="ko-KR" altLang="ko-KR" dirty="0">
                    <a:latin typeface="Times New Roman" panose="02020603050405020304" pitchFamily="18" charset="0"/>
                    <a:cs typeface="Times New Roman" panose="02020603050405020304" pitchFamily="18" charset="0"/>
                  </a:rPr>
                  <a:t>.</a:t>
                </a:r>
                <a:endParaRPr lang="en-US" altLang="ko-KR" dirty="0">
                  <a:latin typeface="Times New Roman" panose="02020603050405020304" pitchFamily="18" charset="0"/>
                  <a:cs typeface="Times New Roman" panose="02020603050405020304" pitchFamily="18" charset="0"/>
                </a:endParaRPr>
              </a:p>
              <a:p>
                <a:endParaRPr lang="ko-KR" altLang="ko-K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ko-KR" altLang="ko-KR" b="1" dirty="0" err="1">
                    <a:latin typeface="Times New Roman" panose="02020603050405020304" pitchFamily="18" charset="0"/>
                    <a:cs typeface="Times New Roman" panose="02020603050405020304" pitchFamily="18" charset="0"/>
                  </a:rPr>
                  <a:t>Neutron</a:t>
                </a:r>
                <a:r>
                  <a:rPr lang="ko-KR" altLang="ko-KR" b="1" dirty="0">
                    <a:latin typeface="Times New Roman" panose="02020603050405020304" pitchFamily="18" charset="0"/>
                    <a:cs typeface="Times New Roman" panose="02020603050405020304" pitchFamily="18" charset="0"/>
                  </a:rPr>
                  <a:t> </a:t>
                </a:r>
                <a:r>
                  <a:rPr lang="ko-KR" altLang="ko-KR" b="1" dirty="0" err="1">
                    <a:latin typeface="Times New Roman" panose="02020603050405020304" pitchFamily="18" charset="0"/>
                    <a:cs typeface="Times New Roman" panose="02020603050405020304" pitchFamily="18" charset="0"/>
                  </a:rPr>
                  <a:t>benchmark</a:t>
                </a:r>
                <a:r>
                  <a:rPr lang="ko-KR" altLang="ko-KR" b="1" dirty="0">
                    <a:latin typeface="Times New Roman" panose="02020603050405020304" pitchFamily="18" charset="0"/>
                    <a:cs typeface="Times New Roman" panose="02020603050405020304" pitchFamily="18" charset="0"/>
                  </a:rPr>
                  <a:t>:</a:t>
                </a:r>
                <a:r>
                  <a:rPr lang="ko-KR" altLang="ko-KR" dirty="0">
                    <a:latin typeface="Times New Roman" panose="02020603050405020304" pitchFamily="18" charset="0"/>
                    <a:cs typeface="Times New Roman" panose="02020603050405020304" pitchFamily="18" charset="0"/>
                  </a:rPr>
                  <a:t> DWBA </a:t>
                </a:r>
                <a:r>
                  <a:rPr lang="ko-KR" altLang="ko-KR" dirty="0" err="1">
                    <a:latin typeface="Times New Roman" panose="02020603050405020304" pitchFamily="18" charset="0"/>
                    <a:cs typeface="Times New Roman" panose="02020603050405020304" pitchFamily="18" charset="0"/>
                  </a:rPr>
                  <a:t>calculations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for</a:t>
                </a:r>
                <a:r>
                  <a:rPr lang="ko-KR" altLang="ko-KR" dirty="0">
                    <a:latin typeface="Times New Roman" panose="02020603050405020304" pitchFamily="18" charset="0"/>
                    <a:cs typeface="Times New Roman" panose="02020603050405020304" pitchFamily="18" charset="0"/>
                  </a:rPr>
                  <a:t> </a:t>
                </a:r>
                <a14:m>
                  <m:oMath xmlns:m="http://schemas.openxmlformats.org/officeDocument/2006/math">
                    <m:r>
                      <a:rPr lang="ko-KR" altLang="en-US" sz="1400" i="1"/>
                      <m:t>𝑛</m:t>
                    </m:r>
                    <m:r>
                      <a:rPr lang="en-US" altLang="ko-KR" sz="1400"/>
                      <m:t>+</m:t>
                    </m:r>
                    <m:sPre>
                      <m:sPrePr>
                        <m:ctrlPr>
                          <a:rPr lang="ko-KR" altLang="en-US" sz="1400" i="1" smtClean="0">
                            <a:latin typeface="Cambria Math" panose="02040503050406030204" pitchFamily="18" charset="0"/>
                          </a:rPr>
                        </m:ctrlPr>
                      </m:sPrePr>
                      <m:sub/>
                      <m:sup>
                        <m:r>
                          <a:rPr lang="en-US" altLang="ko-KR" b="0" i="1" smtClean="0">
                            <a:latin typeface="Cambria Math" panose="02040503050406030204" pitchFamily="18" charset="0"/>
                          </a:rPr>
                          <m:t>27</m:t>
                        </m:r>
                      </m:sup>
                      <m:e>
                        <m:r>
                          <m:rPr>
                            <m:sty m:val="p"/>
                          </m:rPr>
                          <a:rPr lang="en-US" altLang="ko-KR" b="0" i="0" smtClean="0">
                            <a:latin typeface="Cambria Math" panose="02040503050406030204" pitchFamily="18" charset="0"/>
                          </a:rPr>
                          <m:t>Al</m:t>
                        </m:r>
                      </m:e>
                    </m:sPre>
                  </m:oMath>
                </a14:m>
                <a:r>
                  <a:rPr lang="ko-KR" altLang="ko-KR" dirty="0">
                    <a:latin typeface="Times New Roman" panose="02020603050405020304" pitchFamily="18" charset="0"/>
                    <a:cs typeface="Times New Roman" panose="02020603050405020304" pitchFamily="18" charset="0"/>
                  </a:rPr>
                  <a:t>,</a:t>
                </a:r>
                <a:r>
                  <a:rPr lang="ko-KR" altLang="en-US" sz="1400" dirty="0">
                    <a:latin typeface="Times New Roman" panose="02020603050405020304" pitchFamily="18" charset="0"/>
                    <a:cs typeface="Times New Roman" panose="02020603050405020304" pitchFamily="18" charset="0"/>
                  </a:rPr>
                  <a:t> </a:t>
                </a:r>
                <a14:m>
                  <m:oMath xmlns:m="http://schemas.openxmlformats.org/officeDocument/2006/math">
                    <m:sPre>
                      <m:sPrePr>
                        <m:ctrlPr>
                          <a:rPr lang="ko-KR" altLang="en-US" sz="1400" i="1">
                            <a:latin typeface="Cambria Math" panose="02040503050406030204" pitchFamily="18" charset="0"/>
                          </a:rPr>
                        </m:ctrlPr>
                      </m:sPrePr>
                      <m:sub/>
                      <m:sup>
                        <m:r>
                          <a:rPr lang="en-US" altLang="ko-KR" sz="1400" b="0" i="1" smtClean="0">
                            <a:latin typeface="Cambria Math" panose="02040503050406030204" pitchFamily="18" charset="0"/>
                          </a:rPr>
                          <m:t>59</m:t>
                        </m:r>
                      </m:sup>
                      <m:e>
                        <m:r>
                          <m:rPr>
                            <m:sty m:val="p"/>
                          </m:rPr>
                          <a:rPr lang="en-US" altLang="ko-KR" b="0" i="0" smtClean="0">
                            <a:latin typeface="Cambria Math" panose="02040503050406030204" pitchFamily="18" charset="0"/>
                          </a:rPr>
                          <m:t>Co</m:t>
                        </m:r>
                      </m:e>
                    </m:sPre>
                  </m:oMath>
                </a14:m>
                <a:r>
                  <a:rPr lang="ko-KR" altLang="ko-KR" dirty="0">
                    <a:latin typeface="Times New Roman" panose="02020603050405020304" pitchFamily="18" charset="0"/>
                    <a:cs typeface="Times New Roman" panose="02020603050405020304" pitchFamily="18" charset="0"/>
                  </a:rPr>
                  <a:t> and</a:t>
                </a:r>
                <a:r>
                  <a:rPr lang="en-US" altLang="ko-KR" dirty="0">
                    <a:latin typeface="Times New Roman" panose="02020603050405020304" pitchFamily="18" charset="0"/>
                    <a:cs typeface="Times New Roman" panose="02020603050405020304" pitchFamily="18" charset="0"/>
                  </a:rPr>
                  <a:t> </a:t>
                </a:r>
                <a14:m>
                  <m:oMath xmlns:m="http://schemas.openxmlformats.org/officeDocument/2006/math">
                    <m:sPre>
                      <m:sPrePr>
                        <m:ctrlPr>
                          <a:rPr lang="ko-KR" altLang="en-US" sz="1400" i="1">
                            <a:latin typeface="Cambria Math" panose="02040503050406030204" pitchFamily="18" charset="0"/>
                          </a:rPr>
                        </m:ctrlPr>
                      </m:sPrePr>
                      <m:sub/>
                      <m:sup>
                        <m:r>
                          <a:rPr lang="en-US" altLang="ko-KR" sz="1400" b="0" i="1" smtClean="0">
                            <a:latin typeface="Cambria Math" panose="02040503050406030204" pitchFamily="18" charset="0"/>
                          </a:rPr>
                          <m:t>93</m:t>
                        </m:r>
                      </m:sup>
                      <m:e>
                        <m:r>
                          <m:rPr>
                            <m:sty m:val="p"/>
                          </m:rPr>
                          <a:rPr lang="en-US" altLang="ko-KR" b="0" i="0" smtClean="0">
                            <a:latin typeface="Cambria Math" panose="02040503050406030204" pitchFamily="18" charset="0"/>
                          </a:rPr>
                          <m:t>Nb</m:t>
                        </m:r>
                      </m:e>
                    </m:sPre>
                  </m:oMath>
                </a14:m>
                <a:r>
                  <a:rPr lang="en-US"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reproduce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main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sign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systematics</a:t>
                </a:r>
                <a:r>
                  <a:rPr lang="ko-KR" altLang="ko-KR" dirty="0">
                    <a:latin typeface="Times New Roman" panose="02020603050405020304" pitchFamily="18" charset="0"/>
                    <a:cs typeface="Times New Roman" panose="02020603050405020304" pitchFamily="18" charset="0"/>
                  </a:rPr>
                  <a:t> and </a:t>
                </a:r>
                <a:r>
                  <a:rPr lang="ko-KR" altLang="ko-KR" dirty="0" err="1">
                    <a:latin typeface="Times New Roman" panose="02020603050405020304" pitchFamily="18" charset="0"/>
                    <a:cs typeface="Times New Roman" panose="02020603050405020304" pitchFamily="18" charset="0"/>
                  </a:rPr>
                  <a:t>overall</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scale</a:t>
                </a:r>
                <a:r>
                  <a:rPr lang="ko-KR" altLang="ko-KR" dirty="0">
                    <a:latin typeface="Times New Roman" panose="02020603050405020304" pitchFamily="18" charset="0"/>
                    <a:cs typeface="Times New Roman" panose="02020603050405020304" pitchFamily="18" charset="0"/>
                  </a:rPr>
                  <a:t> of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measured</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spin-spin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observables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supporting</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adopted</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operator</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sign</a:t>
                </a:r>
                <a:r>
                  <a:rPr lang="ko-KR" altLang="ko-KR" dirty="0">
                    <a:latin typeface="Times New Roman" panose="02020603050405020304" pitchFamily="18" charset="0"/>
                    <a:cs typeface="Times New Roman" panose="02020603050405020304" pitchFamily="18" charset="0"/>
                  </a:rPr>
                  <a:t>, and </a:t>
                </a:r>
                <a:r>
                  <a:rPr lang="ko-KR" altLang="ko-KR" dirty="0" err="1">
                    <a:latin typeface="Times New Roman" panose="02020603050405020304" pitchFamily="18" charset="0"/>
                    <a:cs typeface="Times New Roman" panose="02020603050405020304" pitchFamily="18" charset="0"/>
                  </a:rPr>
                  <a:t>normalization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conventions</a:t>
                </a:r>
                <a:r>
                  <a:rPr lang="ko-KR" altLang="ko-KR" dirty="0">
                    <a:latin typeface="Times New Roman" panose="02020603050405020304" pitchFamily="18" charset="0"/>
                    <a:cs typeface="Times New Roman" panose="02020603050405020304" pitchFamily="18" charset="0"/>
                  </a:rPr>
                  <a:t>. </a:t>
                </a:r>
                <a:endParaRPr lang="en-US" altLang="ko-K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ko-KR" altLang="ko-KR"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ko-KR" altLang="ko-KR" b="1" dirty="0" err="1">
                    <a:latin typeface="Times New Roman" panose="02020603050405020304" pitchFamily="18" charset="0"/>
                    <a:cs typeface="Times New Roman" panose="02020603050405020304" pitchFamily="18" charset="0"/>
                  </a:rPr>
                  <a:t>Proton</a:t>
                </a:r>
                <a:r>
                  <a:rPr lang="ko-KR" altLang="ko-KR" b="1" dirty="0">
                    <a:latin typeface="Times New Roman" panose="02020603050405020304" pitchFamily="18" charset="0"/>
                    <a:cs typeface="Times New Roman" panose="02020603050405020304" pitchFamily="18" charset="0"/>
                  </a:rPr>
                  <a:t> </a:t>
                </a:r>
                <a:r>
                  <a:rPr lang="ko-KR" altLang="ko-KR" b="1" dirty="0" err="1">
                    <a:latin typeface="Times New Roman" panose="02020603050405020304" pitchFamily="18" charset="0"/>
                    <a:cs typeface="Times New Roman" panose="02020603050405020304" pitchFamily="18" charset="0"/>
                  </a:rPr>
                  <a:t>fusion</a:t>
                </a:r>
                <a:r>
                  <a:rPr lang="ko-KR" altLang="ko-KR" b="1" dirty="0">
                    <a:latin typeface="Times New Roman" panose="02020603050405020304" pitchFamily="18" charset="0"/>
                    <a:cs typeface="Times New Roman" panose="02020603050405020304" pitchFamily="18" charset="0"/>
                  </a:rPr>
                  <a:t>:</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In</a:t>
                </a:r>
                <a:r>
                  <a:rPr lang="ko-KR" altLang="ko-KR" dirty="0">
                    <a:latin typeface="Times New Roman" panose="02020603050405020304" pitchFamily="18" charset="0"/>
                    <a:cs typeface="Times New Roman" panose="02020603050405020304" pitchFamily="18" charset="0"/>
                  </a:rPr>
                  <a:t> </a:t>
                </a:r>
                <a14:m>
                  <m:oMath xmlns:m="http://schemas.openxmlformats.org/officeDocument/2006/math">
                    <m:r>
                      <a:rPr lang="ko-KR" altLang="en-US" sz="1400" i="1"/>
                      <m:t>𝑝</m:t>
                    </m:r>
                    <m:r>
                      <a:rPr lang="en-US" altLang="ko-KR" sz="1400"/>
                      <m:t>+</m:t>
                    </m:r>
                    <m:sSup>
                      <m:sSupPr>
                        <m:ctrlPr>
                          <a:rPr lang="ko-KR" altLang="en-US" sz="1400" i="1"/>
                        </m:ctrlPr>
                      </m:sSupPr>
                      <m:e/>
                      <m:sup>
                        <m:r>
                          <a:rPr lang="en-US" altLang="ko-KR" sz="1400"/>
                          <m:t>93</m:t>
                        </m:r>
                      </m:sup>
                    </m:sSup>
                    <m:r>
                      <m:rPr>
                        <m:sty m:val="p"/>
                      </m:rPr>
                      <a:rPr lang="en-US" altLang="ko-KR" sz="1400"/>
                      <m:t>Nb</m:t>
                    </m:r>
                  </m:oMath>
                </a14:m>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a:t>
                </a:r>
                <a14:m>
                  <m:oMath xmlns:m="http://schemas.openxmlformats.org/officeDocument/2006/math">
                    <m:r>
                      <a:rPr lang="ko-KR" altLang="en-US" sz="1400" i="1"/>
                      <m:t>𝑆</m:t>
                    </m:r>
                    <m:r>
                      <a:rPr lang="en-US" altLang="ko-KR" sz="1400"/>
                      <m:t>=4</m:t>
                    </m:r>
                  </m:oMath>
                </a14:m>
                <a:r>
                  <a:rPr lang="ko-KR" altLang="ko-KR" dirty="0">
                    <a:latin typeface="Times New Roman" panose="02020603050405020304" pitchFamily="18" charset="0"/>
                    <a:cs typeface="Times New Roman" panose="02020603050405020304" pitchFamily="18" charset="0"/>
                  </a:rPr>
                  <a:t>and </a:t>
                </a:r>
                <a14:m>
                  <m:oMath xmlns:m="http://schemas.openxmlformats.org/officeDocument/2006/math">
                    <m:r>
                      <a:rPr lang="ko-KR" altLang="en-US" sz="1400" i="1"/>
                      <m:t>𝑆</m:t>
                    </m:r>
                    <m:r>
                      <a:rPr lang="en-US" altLang="ko-KR" sz="1400"/>
                      <m:t>=5</m:t>
                    </m:r>
                  </m:oMath>
                </a14:m>
                <a:r>
                  <a:rPr lang="ko-KR" altLang="ko-KR" dirty="0" err="1">
                    <a:latin typeface="Times New Roman" panose="02020603050405020304" pitchFamily="18" charset="0"/>
                    <a:cs typeface="Times New Roman" panose="02020603050405020304" pitchFamily="18" charset="0"/>
                  </a:rPr>
                  <a:t>entrance-spin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sectors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exhibit</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opposite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barrier</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shifts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Because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spin-dependent</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interaction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is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weak</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near</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barrier</a:t>
                </a:r>
                <a:r>
                  <a:rPr lang="ko-KR" altLang="ko-KR" dirty="0">
                    <a:latin typeface="Times New Roman" panose="02020603050405020304" pitchFamily="18" charset="0"/>
                    <a:cs typeface="Times New Roman" panose="02020603050405020304" pitchFamily="18" charset="0"/>
                  </a:rPr>
                  <a:t> and </a:t>
                </a:r>
                <a:r>
                  <a:rPr lang="ko-KR" altLang="ko-KR" dirty="0" err="1">
                    <a:latin typeface="Times New Roman" panose="02020603050405020304" pitchFamily="18" charset="0"/>
                    <a:cs typeface="Times New Roman" panose="02020603050405020304" pitchFamily="18" charset="0"/>
                  </a:rPr>
                  <a:t>largely</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cancels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in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unpolarized</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spin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average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fusion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correction</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remains</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at</a:t>
                </a:r>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the</a:t>
                </a:r>
                <a:r>
                  <a:rPr lang="ko-KR" altLang="ko-KR" dirty="0">
                    <a:latin typeface="Times New Roman" panose="02020603050405020304" pitchFamily="18" charset="0"/>
                    <a:cs typeface="Times New Roman" panose="02020603050405020304" pitchFamily="18" charset="0"/>
                  </a:rPr>
                  <a:t> </a:t>
                </a:r>
                <a14:m>
                  <m:oMath xmlns:m="http://schemas.openxmlformats.org/officeDocument/2006/math">
                    <m:r>
                      <a:rPr lang="en-US" altLang="ko-KR" sz="1400"/>
                      <m:t>0.01</m:t>
                    </m:r>
                  </m:oMath>
                </a14:m>
                <a:r>
                  <a:rPr lang="ko-KR" altLang="ko-KR" dirty="0">
                    <a:latin typeface="Times New Roman" panose="02020603050405020304" pitchFamily="18" charset="0"/>
                    <a:cs typeface="Times New Roman" panose="02020603050405020304" pitchFamily="18" charset="0"/>
                  </a:rPr>
                  <a:t>–</a:t>
                </a:r>
                <a14:m>
                  <m:oMath xmlns:m="http://schemas.openxmlformats.org/officeDocument/2006/math">
                    <m:r>
                      <a:rPr lang="en-US" altLang="ko-KR" sz="1400"/>
                      <m:t>0.03%</m:t>
                    </m:r>
                  </m:oMath>
                </a14:m>
                <a:r>
                  <a:rPr lang="ko-KR" altLang="ko-KR" dirty="0">
                    <a:latin typeface="Times New Roman" panose="02020603050405020304" pitchFamily="18" charset="0"/>
                    <a:cs typeface="Times New Roman" panose="02020603050405020304" pitchFamily="18" charset="0"/>
                  </a:rPr>
                  <a:t> </a:t>
                </a:r>
                <a:r>
                  <a:rPr lang="ko-KR" altLang="ko-KR" dirty="0" err="1">
                    <a:latin typeface="Times New Roman" panose="02020603050405020304" pitchFamily="18" charset="0"/>
                    <a:cs typeface="Times New Roman" panose="02020603050405020304" pitchFamily="18" charset="0"/>
                  </a:rPr>
                  <a:t>level</a:t>
                </a:r>
                <a:r>
                  <a:rPr lang="ko-KR" altLang="ko-KR" dirty="0">
                    <a:latin typeface="Times New Roman" panose="02020603050405020304" pitchFamily="18" charset="0"/>
                    <a:cs typeface="Times New Roman" panose="02020603050405020304" pitchFamily="18" charset="0"/>
                  </a:rPr>
                  <a:t>.</a:t>
                </a:r>
                <a:endParaRPr lang="en-US" altLang="ko-KR" dirty="0">
                  <a:latin typeface="Times New Roman" panose="02020603050405020304" pitchFamily="18" charset="0"/>
                  <a:cs typeface="Times New Roman" panose="02020603050405020304" pitchFamily="18" charset="0"/>
                </a:endParaRPr>
              </a:p>
              <a:p>
                <a:endParaRPr lang="ko-KR" altLang="ko-KR" dirty="0">
                  <a:latin typeface="Times New Roman" panose="02020603050405020304" pitchFamily="18" charset="0"/>
                  <a:cs typeface="Times New Roman" panose="02020603050405020304" pitchFamily="18" charset="0"/>
                </a:endParaRPr>
              </a:p>
              <a:p>
                <a:pPr>
                  <a:buNone/>
                </a:pPr>
                <a:r>
                  <a:rPr lang="ko-KR" altLang="ko-KR" sz="2400" b="1" dirty="0">
                    <a:solidFill>
                      <a:srgbClr val="FF0000"/>
                    </a:solidFill>
                    <a:latin typeface="Times New Roman" panose="02020603050405020304" pitchFamily="18" charset="0"/>
                    <a:cs typeface="Times New Roman" panose="02020603050405020304" pitchFamily="18" charset="0"/>
                  </a:rPr>
                  <a:t>Weak </a:t>
                </a:r>
                <a:r>
                  <a:rPr lang="ko-KR" altLang="ko-KR" sz="2400" b="1" dirty="0" err="1">
                    <a:solidFill>
                      <a:srgbClr val="FF0000"/>
                    </a:solidFill>
                    <a:latin typeface="Times New Roman" panose="02020603050405020304" pitchFamily="18" charset="0"/>
                    <a:cs typeface="Times New Roman" panose="02020603050405020304" pitchFamily="18" charset="0"/>
                  </a:rPr>
                  <a:t>at</a:t>
                </a:r>
                <a:r>
                  <a:rPr lang="ko-KR" altLang="ko-KR" sz="2400" b="1" dirty="0">
                    <a:solidFill>
                      <a:srgbClr val="FF0000"/>
                    </a:solidFill>
                    <a:latin typeface="Times New Roman" panose="02020603050405020304" pitchFamily="18" charset="0"/>
                    <a:cs typeface="Times New Roman" panose="02020603050405020304" pitchFamily="18" charset="0"/>
                  </a:rPr>
                  <a:t> </a:t>
                </a:r>
                <a:r>
                  <a:rPr lang="ko-KR" altLang="ko-KR" sz="2400" b="1" dirty="0" err="1">
                    <a:solidFill>
                      <a:srgbClr val="FF0000"/>
                    </a:solidFill>
                    <a:latin typeface="Times New Roman" panose="02020603050405020304" pitchFamily="18" charset="0"/>
                    <a:cs typeface="Times New Roman" panose="02020603050405020304" pitchFamily="18" charset="0"/>
                  </a:rPr>
                  <a:t>the</a:t>
                </a:r>
                <a:r>
                  <a:rPr lang="ko-KR" altLang="ko-KR" sz="2400" b="1" dirty="0">
                    <a:solidFill>
                      <a:srgbClr val="FF0000"/>
                    </a:solidFill>
                    <a:latin typeface="Times New Roman" panose="02020603050405020304" pitchFamily="18" charset="0"/>
                    <a:cs typeface="Times New Roman" panose="02020603050405020304" pitchFamily="18" charset="0"/>
                  </a:rPr>
                  <a:t> </a:t>
                </a:r>
                <a:r>
                  <a:rPr lang="ko-KR" altLang="ko-KR" sz="2400" b="1" dirty="0" err="1">
                    <a:solidFill>
                      <a:srgbClr val="FF0000"/>
                    </a:solidFill>
                    <a:latin typeface="Times New Roman" panose="02020603050405020304" pitchFamily="18" charset="0"/>
                    <a:cs typeface="Times New Roman" panose="02020603050405020304" pitchFamily="18" charset="0"/>
                  </a:rPr>
                  <a:t>barrier</a:t>
                </a:r>
                <a:r>
                  <a:rPr lang="ko-KR" altLang="ko-KR" sz="2400" b="1" dirty="0">
                    <a:solidFill>
                      <a:srgbClr val="FF0000"/>
                    </a:solidFill>
                    <a:latin typeface="Times New Roman" panose="02020603050405020304" pitchFamily="18" charset="0"/>
                    <a:cs typeface="Times New Roman" panose="02020603050405020304" pitchFamily="18" charset="0"/>
                  </a:rPr>
                  <a:t> + </a:t>
                </a:r>
                <a:r>
                  <a:rPr lang="ko-KR" altLang="ko-KR" sz="2400" b="1" dirty="0" err="1">
                    <a:solidFill>
                      <a:srgbClr val="FF0000"/>
                    </a:solidFill>
                    <a:latin typeface="Times New Roman" panose="02020603050405020304" pitchFamily="18" charset="0"/>
                    <a:cs typeface="Times New Roman" panose="02020603050405020304" pitchFamily="18" charset="0"/>
                  </a:rPr>
                  <a:t>cancellation</a:t>
                </a:r>
                <a:r>
                  <a:rPr lang="ko-KR" altLang="ko-KR" sz="2400" b="1" dirty="0">
                    <a:solidFill>
                      <a:srgbClr val="FF0000"/>
                    </a:solidFill>
                    <a:latin typeface="Times New Roman" panose="02020603050405020304" pitchFamily="18" charset="0"/>
                    <a:cs typeface="Times New Roman" panose="02020603050405020304" pitchFamily="18" charset="0"/>
                  </a:rPr>
                  <a:t> </a:t>
                </a:r>
                <a:r>
                  <a:rPr lang="ko-KR" altLang="ko-KR" sz="2400" b="1" dirty="0" err="1">
                    <a:solidFill>
                      <a:srgbClr val="FF0000"/>
                    </a:solidFill>
                    <a:latin typeface="Times New Roman" panose="02020603050405020304" pitchFamily="18" charset="0"/>
                    <a:cs typeface="Times New Roman" panose="02020603050405020304" pitchFamily="18" charset="0"/>
                  </a:rPr>
                  <a:t>under</a:t>
                </a:r>
                <a:r>
                  <a:rPr lang="ko-KR" altLang="ko-KR" sz="2400" b="1" dirty="0">
                    <a:solidFill>
                      <a:srgbClr val="FF0000"/>
                    </a:solidFill>
                    <a:latin typeface="Times New Roman" panose="02020603050405020304" pitchFamily="18" charset="0"/>
                    <a:cs typeface="Times New Roman" panose="02020603050405020304" pitchFamily="18" charset="0"/>
                  </a:rPr>
                  <a:t> </a:t>
                </a:r>
                <a:r>
                  <a:rPr lang="ko-KR" altLang="ko-KR" sz="2400" b="1" dirty="0" err="1">
                    <a:solidFill>
                      <a:srgbClr val="FF0000"/>
                    </a:solidFill>
                    <a:latin typeface="Times New Roman" panose="02020603050405020304" pitchFamily="18" charset="0"/>
                    <a:cs typeface="Times New Roman" panose="02020603050405020304" pitchFamily="18" charset="0"/>
                  </a:rPr>
                  <a:t>spin</a:t>
                </a:r>
                <a:r>
                  <a:rPr lang="ko-KR" altLang="ko-KR" sz="2400" b="1" dirty="0">
                    <a:solidFill>
                      <a:srgbClr val="FF0000"/>
                    </a:solidFill>
                    <a:latin typeface="Times New Roman" panose="02020603050405020304" pitchFamily="18" charset="0"/>
                    <a:cs typeface="Times New Roman" panose="02020603050405020304" pitchFamily="18" charset="0"/>
                  </a:rPr>
                  <a:t> </a:t>
                </a:r>
                <a:r>
                  <a:rPr lang="ko-KR" altLang="ko-KR" sz="2400" b="1" dirty="0" err="1">
                    <a:solidFill>
                      <a:srgbClr val="FF0000"/>
                    </a:solidFill>
                    <a:latin typeface="Times New Roman" panose="02020603050405020304" pitchFamily="18" charset="0"/>
                    <a:cs typeface="Times New Roman" panose="02020603050405020304" pitchFamily="18" charset="0"/>
                  </a:rPr>
                  <a:t>averaging</a:t>
                </a:r>
                <a:br>
                  <a:rPr lang="ko-KR" altLang="ko-KR" sz="2400" b="1" dirty="0">
                    <a:solidFill>
                      <a:srgbClr val="FF0000"/>
                    </a:solidFill>
                    <a:latin typeface="Times New Roman" panose="02020603050405020304" pitchFamily="18" charset="0"/>
                    <a:cs typeface="Times New Roman" panose="02020603050405020304" pitchFamily="18" charset="0"/>
                  </a:rPr>
                </a:br>
                <a14:m>
                  <m:oMath xmlns:m="http://schemas.openxmlformats.org/officeDocument/2006/math">
                    <m:r>
                      <a:rPr lang="ko-KR" altLang="en-US" sz="2400">
                        <a:solidFill>
                          <a:srgbClr val="FF0000"/>
                        </a:solidFill>
                        <a:latin typeface="Cambria Math" panose="02040503050406030204" pitchFamily="18" charset="0"/>
                      </a:rPr>
                      <m:t>⇒</m:t>
                    </m:r>
                  </m:oMath>
                </a14:m>
                <a:r>
                  <a:rPr lang="ko-KR" altLang="ko-KR" sz="2400" b="1" dirty="0" err="1">
                    <a:solidFill>
                      <a:srgbClr val="FF0000"/>
                    </a:solidFill>
                    <a:latin typeface="Times New Roman" panose="02020603050405020304" pitchFamily="18" charset="0"/>
                    <a:cs typeface="Times New Roman" panose="02020603050405020304" pitchFamily="18" charset="0"/>
                  </a:rPr>
                  <a:t>negligible</a:t>
                </a:r>
                <a:r>
                  <a:rPr lang="ko-KR" altLang="ko-KR" sz="2400" b="1" dirty="0">
                    <a:solidFill>
                      <a:srgbClr val="FF0000"/>
                    </a:solidFill>
                    <a:latin typeface="Times New Roman" panose="02020603050405020304" pitchFamily="18" charset="0"/>
                    <a:cs typeface="Times New Roman" panose="02020603050405020304" pitchFamily="18" charset="0"/>
                  </a:rPr>
                  <a:t> </a:t>
                </a:r>
                <a:r>
                  <a:rPr lang="ko-KR" altLang="ko-KR" sz="2400" b="1" dirty="0" err="1">
                    <a:solidFill>
                      <a:srgbClr val="FF0000"/>
                    </a:solidFill>
                    <a:latin typeface="Times New Roman" panose="02020603050405020304" pitchFamily="18" charset="0"/>
                    <a:cs typeface="Times New Roman" panose="02020603050405020304" pitchFamily="18" charset="0"/>
                  </a:rPr>
                  <a:t>unpolarized</a:t>
                </a:r>
                <a:r>
                  <a:rPr lang="ko-KR" altLang="ko-KR" sz="2400" b="1" dirty="0">
                    <a:solidFill>
                      <a:srgbClr val="FF0000"/>
                    </a:solidFill>
                    <a:latin typeface="Times New Roman" panose="02020603050405020304" pitchFamily="18" charset="0"/>
                    <a:cs typeface="Times New Roman" panose="02020603050405020304" pitchFamily="18" charset="0"/>
                  </a:rPr>
                  <a:t> </a:t>
                </a:r>
                <a:r>
                  <a:rPr lang="ko-KR" altLang="ko-KR" sz="2400" b="1" dirty="0" err="1">
                    <a:solidFill>
                      <a:srgbClr val="FF0000"/>
                    </a:solidFill>
                    <a:latin typeface="Times New Roman" panose="02020603050405020304" pitchFamily="18" charset="0"/>
                    <a:cs typeface="Times New Roman" panose="02020603050405020304" pitchFamily="18" charset="0"/>
                  </a:rPr>
                  <a:t>fusion</a:t>
                </a:r>
                <a:r>
                  <a:rPr lang="ko-KR" altLang="ko-KR" sz="2400" b="1" dirty="0">
                    <a:solidFill>
                      <a:srgbClr val="FF0000"/>
                    </a:solidFill>
                    <a:latin typeface="Times New Roman" panose="02020603050405020304" pitchFamily="18" charset="0"/>
                    <a:cs typeface="Times New Roman" panose="02020603050405020304" pitchFamily="18" charset="0"/>
                  </a:rPr>
                  <a:t> </a:t>
                </a:r>
                <a:r>
                  <a:rPr lang="ko-KR" altLang="ko-KR" sz="2400" b="1" dirty="0" err="1">
                    <a:solidFill>
                      <a:srgbClr val="FF0000"/>
                    </a:solidFill>
                    <a:latin typeface="Times New Roman" panose="02020603050405020304" pitchFamily="18" charset="0"/>
                    <a:cs typeface="Times New Roman" panose="02020603050405020304" pitchFamily="18" charset="0"/>
                  </a:rPr>
                  <a:t>correction</a:t>
                </a:r>
                <a:r>
                  <a:rPr lang="ko-KR" altLang="ko-KR" sz="2400" b="1" dirty="0">
                    <a:solidFill>
                      <a:srgbClr val="FF0000"/>
                    </a:solidFill>
                    <a:latin typeface="Times New Roman" panose="02020603050405020304" pitchFamily="18" charset="0"/>
                    <a:cs typeface="Times New Roman" panose="02020603050405020304" pitchFamily="18" charset="0"/>
                  </a:rPr>
                  <a:t> </a:t>
                </a:r>
                <a:r>
                  <a:rPr lang="ko-KR" altLang="ko-KR" sz="2400" b="1" dirty="0" err="1">
                    <a:solidFill>
                      <a:srgbClr val="FF0000"/>
                    </a:solidFill>
                    <a:latin typeface="Times New Roman" panose="02020603050405020304" pitchFamily="18" charset="0"/>
                    <a:cs typeface="Times New Roman" panose="02020603050405020304" pitchFamily="18" charset="0"/>
                  </a:rPr>
                  <a:t>in</a:t>
                </a:r>
                <a:r>
                  <a:rPr lang="ko-KR" altLang="ko-KR" sz="2400" b="1" dirty="0">
                    <a:solidFill>
                      <a:srgbClr val="FF0000"/>
                    </a:solidFill>
                    <a:latin typeface="Times New Roman" panose="02020603050405020304" pitchFamily="18" charset="0"/>
                    <a:cs typeface="Times New Roman" panose="02020603050405020304" pitchFamily="18" charset="0"/>
                  </a:rPr>
                  <a:t> </a:t>
                </a:r>
                <a:r>
                  <a:rPr lang="ko-KR" altLang="ko-KR" sz="2400" b="1" dirty="0" err="1">
                    <a:solidFill>
                      <a:srgbClr val="FF0000"/>
                    </a:solidFill>
                    <a:latin typeface="Times New Roman" panose="02020603050405020304" pitchFamily="18" charset="0"/>
                    <a:cs typeface="Times New Roman" panose="02020603050405020304" pitchFamily="18" charset="0"/>
                  </a:rPr>
                  <a:t>the</a:t>
                </a:r>
                <a:r>
                  <a:rPr lang="ko-KR" altLang="ko-KR" sz="2400" b="1" dirty="0">
                    <a:solidFill>
                      <a:srgbClr val="FF0000"/>
                    </a:solidFill>
                    <a:latin typeface="Times New Roman" panose="02020603050405020304" pitchFamily="18" charset="0"/>
                    <a:cs typeface="Times New Roman" panose="02020603050405020304" pitchFamily="18" charset="0"/>
                  </a:rPr>
                  <a:t> </a:t>
                </a:r>
                <a:r>
                  <a:rPr lang="ko-KR" altLang="ko-KR" sz="2400" b="1" dirty="0" err="1">
                    <a:solidFill>
                      <a:srgbClr val="FF0000"/>
                    </a:solidFill>
                    <a:latin typeface="Times New Roman" panose="02020603050405020304" pitchFamily="18" charset="0"/>
                    <a:cs typeface="Times New Roman" panose="02020603050405020304" pitchFamily="18" charset="0"/>
                  </a:rPr>
                  <a:t>present</a:t>
                </a:r>
                <a:r>
                  <a:rPr lang="ko-KR" altLang="ko-KR" sz="2400" b="1" dirty="0">
                    <a:solidFill>
                      <a:srgbClr val="FF0000"/>
                    </a:solidFill>
                    <a:latin typeface="Times New Roman" panose="02020603050405020304" pitchFamily="18" charset="0"/>
                    <a:cs typeface="Times New Roman" panose="02020603050405020304" pitchFamily="18" charset="0"/>
                  </a:rPr>
                  <a:t> </a:t>
                </a:r>
                <a:r>
                  <a:rPr lang="ko-KR" altLang="ko-KR" sz="2400" b="1" dirty="0" err="1">
                    <a:solidFill>
                      <a:srgbClr val="FF0000"/>
                    </a:solidFill>
                    <a:latin typeface="Times New Roman" panose="02020603050405020304" pitchFamily="18" charset="0"/>
                    <a:cs typeface="Times New Roman" panose="02020603050405020304" pitchFamily="18" charset="0"/>
                  </a:rPr>
                  <a:t>systems</a:t>
                </a:r>
                <a:r>
                  <a:rPr lang="ko-KR" altLang="ko-KR" sz="2400" b="1" dirty="0">
                    <a:solidFill>
                      <a:srgbClr val="FF0000"/>
                    </a:solidFill>
                    <a:latin typeface="Times New Roman" panose="02020603050405020304" pitchFamily="18" charset="0"/>
                    <a:cs typeface="Times New Roman" panose="02020603050405020304" pitchFamily="18" charset="0"/>
                  </a:rPr>
                  <a:t>.</a:t>
                </a:r>
                <a:endParaRPr lang="ko-KR" altLang="ko-KR" sz="2400" dirty="0">
                  <a:solidFill>
                    <a:srgbClr val="FF0000"/>
                  </a:solidFill>
                  <a:latin typeface="Times New Roman" panose="02020603050405020304" pitchFamily="18" charset="0"/>
                  <a:cs typeface="Times New Roman" panose="02020603050405020304" pitchFamily="18" charset="0"/>
                </a:endParaRPr>
              </a:p>
            </p:txBody>
          </p:sp>
        </mc:Choice>
        <mc:Fallback>
          <p:sp>
            <p:nvSpPr>
              <p:cNvPr id="13" name="TextBox 12">
                <a:extLst>
                  <a:ext uri="{FF2B5EF4-FFF2-40B4-BE49-F238E27FC236}">
                    <a16:creationId xmlns:a16="http://schemas.microsoft.com/office/drawing/2014/main" id="{30B052C2-5FBD-EE04-AD65-91DD3C50315E}"/>
                  </a:ext>
                </a:extLst>
              </p:cNvPr>
              <p:cNvSpPr txBox="1">
                <a:spLocks noRot="1" noChangeAspect="1" noMove="1" noResize="1" noEditPoints="1" noAdjustHandles="1" noChangeArrowheads="1" noChangeShapeType="1" noTextEdit="1"/>
              </p:cNvSpPr>
              <p:nvPr/>
            </p:nvSpPr>
            <p:spPr>
              <a:xfrm>
                <a:off x="80514" y="908720"/>
                <a:ext cx="8733902" cy="5830635"/>
              </a:xfrm>
              <a:prstGeom prst="rect">
                <a:avLst/>
              </a:prstGeom>
              <a:blipFill>
                <a:blip r:embed="rId2"/>
                <a:stretch>
                  <a:fillRect l="-1047" t="-522" r="-628" b="-1463"/>
                </a:stretch>
              </a:blipFill>
            </p:spPr>
            <p:txBody>
              <a:bodyPr/>
              <a:lstStyle/>
              <a:p>
                <a:r>
                  <a:rPr lang="ko-KR" altLang="en-US">
                    <a:noFill/>
                  </a:rPr>
                  <a:t> </a:t>
                </a:r>
              </a:p>
            </p:txBody>
          </p:sp>
        </mc:Fallback>
      </mc:AlternateContent>
      <p:sp>
        <p:nvSpPr>
          <p:cNvPr id="15" name="TextBox 14">
            <a:extLst>
              <a:ext uri="{FF2B5EF4-FFF2-40B4-BE49-F238E27FC236}">
                <a16:creationId xmlns:a16="http://schemas.microsoft.com/office/drawing/2014/main" id="{EFF66C78-DCD9-405D-509A-13BE1B4B0FC2}"/>
              </a:ext>
            </a:extLst>
          </p:cNvPr>
          <p:cNvSpPr txBox="1"/>
          <p:nvPr/>
        </p:nvSpPr>
        <p:spPr>
          <a:xfrm>
            <a:off x="4822431" y="91371"/>
            <a:ext cx="4444016" cy="338554"/>
          </a:xfrm>
          <a:prstGeom prst="rect">
            <a:avLst/>
          </a:prstGeom>
          <a:noFill/>
        </p:spPr>
        <p:txBody>
          <a:bodyPr wrap="square" rtlCol="0">
            <a:spAutoFit/>
          </a:bodyPr>
          <a:lstStyle/>
          <a:p>
            <a:r>
              <a:rPr lang="en-US" altLang="ko-KR" sz="1600" dirty="0" err="1">
                <a:latin typeface="Times New Roman" panose="02020603050405020304" pitchFamily="18" charset="0"/>
                <a:cs typeface="Times New Roman" panose="02020603050405020304" pitchFamily="18" charset="0"/>
              </a:rPr>
              <a:t>Kyoungsu</a:t>
            </a:r>
            <a:r>
              <a:rPr lang="en-US" altLang="ko-KR" sz="1600" dirty="0">
                <a:latin typeface="Times New Roman" panose="02020603050405020304" pitchFamily="18" charset="0"/>
                <a:cs typeface="Times New Roman" panose="02020603050405020304" pitchFamily="18" charset="0"/>
              </a:rPr>
              <a:t> Heo, et al.	arXiv:2605.26561 [</a:t>
            </a:r>
            <a:r>
              <a:rPr lang="en-US" altLang="ko-KR" sz="1600" dirty="0" err="1">
                <a:latin typeface="Times New Roman" panose="02020603050405020304" pitchFamily="18" charset="0"/>
                <a:cs typeface="Times New Roman" panose="02020603050405020304" pitchFamily="18" charset="0"/>
              </a:rPr>
              <a:t>nucl-th</a:t>
            </a:r>
            <a:r>
              <a:rPr lang="en-US" altLang="ko-KR" sz="1600" dirty="0">
                <a:latin typeface="Times New Roman" panose="02020603050405020304" pitchFamily="18" charset="0"/>
                <a:cs typeface="Times New Roman" panose="02020603050405020304" pitchFamily="18" charset="0"/>
              </a:rPr>
              <a:t>]</a:t>
            </a:r>
            <a:endParaRPr lang="ko-KR" altLang="en-US"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9145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descr="THANK YOU&#10;&#10;AI 생성 콘텐츠는 정확하지 않을 수 있습니다.">
            <a:extLst>
              <a:ext uri="{FF2B5EF4-FFF2-40B4-BE49-F238E27FC236}">
                <a16:creationId xmlns:a16="http://schemas.microsoft.com/office/drawing/2014/main" id="{3D437821-DFE4-CF4E-4071-A5D3ED400C33}"/>
              </a:ext>
            </a:extLst>
          </p:cNvPr>
          <p:cNvPicPr>
            <a:picLocks noChangeAspect="1"/>
          </p:cNvPicPr>
          <p:nvPr/>
        </p:nvPicPr>
        <p:blipFill>
          <a:blip r:embed="rId2"/>
          <a:stretch>
            <a:fillRect/>
          </a:stretch>
        </p:blipFill>
        <p:spPr>
          <a:xfrm>
            <a:off x="1155921" y="578440"/>
            <a:ext cx="6718645" cy="3391074"/>
          </a:xfrm>
          <a:prstGeom prst="rect">
            <a:avLst/>
          </a:prstGeom>
        </p:spPr>
      </p:pic>
      <p:sp>
        <p:nvSpPr>
          <p:cNvPr id="7" name="TextBox 6">
            <a:extLst>
              <a:ext uri="{FF2B5EF4-FFF2-40B4-BE49-F238E27FC236}">
                <a16:creationId xmlns:a16="http://schemas.microsoft.com/office/drawing/2014/main" id="{3EEEB5AB-BB58-E44F-E2AF-AF51B15EEE63}"/>
              </a:ext>
            </a:extLst>
          </p:cNvPr>
          <p:cNvSpPr txBox="1"/>
          <p:nvPr/>
        </p:nvSpPr>
        <p:spPr>
          <a:xfrm>
            <a:off x="2818875" y="4590919"/>
            <a:ext cx="3537782" cy="830997"/>
          </a:xfrm>
          <a:prstGeom prst="rect">
            <a:avLst/>
          </a:prstGeom>
          <a:noFill/>
        </p:spPr>
        <p:txBody>
          <a:bodyPr wrap="square" rtlCol="0">
            <a:spAutoFit/>
          </a:bodyPr>
          <a:lstStyle/>
          <a:p>
            <a:r>
              <a:rPr lang="ko-KR" altLang="en-US" sz="4800" dirty="0"/>
              <a:t>감사합니다</a:t>
            </a:r>
            <a:r>
              <a:rPr lang="en-US" altLang="ko-KR" sz="4800" dirty="0"/>
              <a:t>.</a:t>
            </a:r>
            <a:endParaRPr lang="ko-KR" altLang="en-US" sz="4800" dirty="0"/>
          </a:p>
        </p:txBody>
      </p:sp>
    </p:spTree>
    <p:extLst>
      <p:ext uri="{BB962C8B-B14F-4D97-AF65-F5344CB8AC3E}">
        <p14:creationId xmlns:p14="http://schemas.microsoft.com/office/powerpoint/2010/main" val="3352318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descr="The diagram shows a graph with a baseline representing the energy (in MeV) on the x-axis, and various measurements (in mb) on the y-axis, including points for 'Real baseline', 'Heeringa et al.', and 'Soderstrum et al.'.&#10;&#10;AI 생성 콘텐츠는 정확하지 않을 수 있습니다.">
            <a:extLst>
              <a:ext uri="{FF2B5EF4-FFF2-40B4-BE49-F238E27FC236}">
                <a16:creationId xmlns:a16="http://schemas.microsoft.com/office/drawing/2014/main" id="{2B061315-EDD8-3565-73AC-3024D48C3074}"/>
              </a:ext>
            </a:extLst>
          </p:cNvPr>
          <p:cNvPicPr>
            <a:picLocks noChangeAspect="1"/>
          </p:cNvPicPr>
          <p:nvPr/>
        </p:nvPicPr>
        <p:blipFill>
          <a:blip r:embed="rId2"/>
          <a:stretch>
            <a:fillRect/>
          </a:stretch>
        </p:blipFill>
        <p:spPr>
          <a:xfrm>
            <a:off x="1358682" y="1030587"/>
            <a:ext cx="5797602" cy="4796825"/>
          </a:xfrm>
          <a:prstGeom prst="rect">
            <a:avLst/>
          </a:prstGeom>
        </p:spPr>
      </p:pic>
    </p:spTree>
    <p:extLst>
      <p:ext uri="{BB962C8B-B14F-4D97-AF65-F5344CB8AC3E}">
        <p14:creationId xmlns:p14="http://schemas.microsoft.com/office/powerpoint/2010/main" val="1912828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a:extLst>
              <a:ext uri="{FF2B5EF4-FFF2-40B4-BE49-F238E27FC236}">
                <a16:creationId xmlns:a16="http://schemas.microsoft.com/office/drawing/2014/main" id="{BAF40F99-E1A8-D7D2-6EC8-C97D4E051A9F}"/>
              </a:ext>
            </a:extLst>
          </p:cNvPr>
          <p:cNvSpPr>
            <a:spLocks noGrp="1"/>
          </p:cNvSpPr>
          <p:nvPr>
            <p:ph type="title"/>
          </p:nvPr>
        </p:nvSpPr>
        <p:spPr/>
        <p:txBody>
          <a:bodyPr/>
          <a:lstStyle/>
          <a:p>
            <a:endParaRPr lang="ko-KR" altLang="en-US"/>
          </a:p>
        </p:txBody>
      </p:sp>
      <p:sp>
        <p:nvSpPr>
          <p:cNvPr id="3" name="내용 개체 틀 2">
            <a:extLst>
              <a:ext uri="{FF2B5EF4-FFF2-40B4-BE49-F238E27FC236}">
                <a16:creationId xmlns:a16="http://schemas.microsoft.com/office/drawing/2014/main" id="{DA50C263-B92D-4736-D994-B809A6BFEAC8}"/>
              </a:ext>
            </a:extLst>
          </p:cNvPr>
          <p:cNvSpPr>
            <a:spLocks noGrp="1"/>
          </p:cNvSpPr>
          <p:nvPr>
            <p:ph idx="1"/>
          </p:nvPr>
        </p:nvSpPr>
        <p:spPr/>
        <p:txBody>
          <a:bodyPr/>
          <a:lstStyle/>
          <a:p>
            <a:endParaRPr lang="ko-KR" altLang="en-US"/>
          </a:p>
        </p:txBody>
      </p:sp>
      <p:pic>
        <p:nvPicPr>
          <p:cNvPr id="5" name="그림 4" descr="The image shows a graph comparing the contributions of different partial waves (l = 4, 5, 6) to the energy levels in a n+93Nb system, highlighting the dominant negative contribution of the l = 6 partial wave around 16-21 MeV.&#10;&#10;AI 생성 콘텐츠는 정확하지 않을 수 있습니다.">
            <a:extLst>
              <a:ext uri="{FF2B5EF4-FFF2-40B4-BE49-F238E27FC236}">
                <a16:creationId xmlns:a16="http://schemas.microsoft.com/office/drawing/2014/main" id="{F5EC0FB1-7168-8764-5277-918AEA8FF6AD}"/>
              </a:ext>
            </a:extLst>
          </p:cNvPr>
          <p:cNvPicPr>
            <a:picLocks noChangeAspect="1"/>
          </p:cNvPicPr>
          <p:nvPr/>
        </p:nvPicPr>
        <p:blipFill>
          <a:blip r:embed="rId2"/>
          <a:stretch>
            <a:fillRect/>
          </a:stretch>
        </p:blipFill>
        <p:spPr>
          <a:xfrm>
            <a:off x="1283196" y="176081"/>
            <a:ext cx="6163870" cy="6000882"/>
          </a:xfrm>
          <a:prstGeom prst="rect">
            <a:avLst/>
          </a:prstGeom>
        </p:spPr>
      </p:pic>
    </p:spTree>
    <p:extLst>
      <p:ext uri="{BB962C8B-B14F-4D97-AF65-F5344CB8AC3E}">
        <p14:creationId xmlns:p14="http://schemas.microsoft.com/office/powerpoint/2010/main" val="3300970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CDE8416-E960-6C54-5778-412811F55EF4}"/>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a:latin typeface="Times New Roman" panose="02020603050405020304" pitchFamily="18" charset="0"/>
                <a:cs typeface="Times New Roman" panose="02020603050405020304" pitchFamily="18" charset="0"/>
              </a:rPr>
              <a:t>Exchange approximation</a:t>
            </a:r>
            <a:endParaRPr lang="ko-KR" altLang="en-US" b="1">
              <a:latin typeface="Times New Roman" panose="02020603050405020304" pitchFamily="18" charset="0"/>
              <a:cs typeface="Times New Roman" panose="02020603050405020304" pitchFamily="18" charset="0"/>
            </a:endParaRPr>
          </a:p>
        </p:txBody>
      </p:sp>
      <p:sp>
        <p:nvSpPr>
          <p:cNvPr id="7" name="직사각형 6">
            <a:extLst>
              <a:ext uri="{FF2B5EF4-FFF2-40B4-BE49-F238E27FC236}">
                <a16:creationId xmlns:a16="http://schemas.microsoft.com/office/drawing/2014/main" id="{6B13B9DF-0293-A6D3-CB19-7B27EF9A869C}"/>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a:latin typeface="Times New Roman" panose="02020603050405020304" pitchFamily="18" charset="0"/>
                <a:ea typeface="MingLiU" pitchFamily="49" charset="-120"/>
                <a:cs typeface="Times New Roman" panose="02020603050405020304" pitchFamily="18" charset="0"/>
              </a:rPr>
              <a:t>Valence-model potential for tensor interactions</a:t>
            </a:r>
            <a:endParaRPr lang="ko-KR" altLang="en-US" b="1">
              <a:latin typeface="Times New Roman" panose="02020603050405020304" pitchFamily="18" charset="0"/>
              <a:cs typeface="Times New Roman" panose="02020603050405020304" pitchFamily="18" charset="0"/>
            </a:endParaRPr>
          </a:p>
        </p:txBody>
      </p:sp>
      <p:pic>
        <p:nvPicPr>
          <p:cNvPr id="17" name="그림 16" descr="\documentclass{article}&#10;\usepackage{amsmath}&#10;\pagestyle{empty}&#10;\begin{document}&#10;\[&#10;\begin{aligned}&#10;\left\langle S'l'J'\left|&#10;v^{(t)}(r_{\mathrm{pt}})\left[3\, \mathbf{s}_p \cdot \hat{r}_{\mathrm{pt}}\, \mathbf{s}_t \cdot \hat{r}_{\mathrm{pt}} - \mathbf{s}_p \cdot \mathbf{s}_t \right]\right|SlJ \right\rangle&#10;&amp;= \frac{3}{2} \sqrt{30}\, \hat{I}^2 \hat{S} \hat{S}' \hat{l} \hat{l}' \hat{l}_t^2  &#10;\sum_{i,k,n} (-1)^{\frac{k+n}{2} + i + S + l_t + J} (\hat{i} \hat{k} \hat{n})^2 \\&#10;&amp;\quad \times &#10;\begin{pmatrix}&#10;k &amp; n &amp; 2 \\&#10;0 &amp; 0 &amp; 0&#10;\end{pmatrix}&#10;\left\{&#10;\begin{matrix}&#10;2 &amp; 1 &amp; 1 \\&#10;i &amp; k &amp; n&#10;\end{matrix}&#10;\right\}&#10;\left\{&#10;\begin{matrix}&#10;S' &amp; l' &amp; J \\&#10;l &amp; S &amp; k&#10;\end{matrix}&#10;\right\}&#10;\left\{&#10;\begin{matrix}&#10;I &amp; \frac{1}{2} &amp; S' \\&#10;I &amp; \frac{1}{2} &amp; S \\&#10;i &amp; 1 &amp; k&#10;\end{matrix}&#10;\right\} \\&#10;&amp;\quad \times &#10;\left\{&#10;\begin{matrix}&#10;I &amp; \frac{1}{2} &amp; l_t \\&#10;I &amp; \frac{1}{2} &amp; l_t \\&#10;i &amp; 1 &amp; n&#10;\end{matrix}&#10;\right\}&#10;\begin{pmatrix}&#10;l' &amp; k &amp; l \\&#10;0 &amp; 0 &amp; 0&#10;\end{pmatrix}&#10;\begin{pmatrix}&#10;l_t &amp; n &amp; l_t \\&#10;0 &amp; 0 &amp; 0&#10;\end{pmatrix}&#10;\int_0^\infty v^{(k,n,2)}(r, \alpha r_t)\, u_{l_t}^2(r_t)\, dr_t&#10;\end{aligned}&#10;\]&#10;&#10;&#10;&#10;&#10;\end{document}" title="IguanaTex Bitmap Display">
            <a:extLst>
              <a:ext uri="{FF2B5EF4-FFF2-40B4-BE49-F238E27FC236}">
                <a16:creationId xmlns:a16="http://schemas.microsoft.com/office/drawing/2014/main" id="{9749EAEB-63D4-A9AD-64A8-2FEBABBFBDE7}"/>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Lst>
          </a:blip>
          <a:srcRect r="60067" b="69422"/>
          <a:stretch>
            <a:fillRect/>
          </a:stretch>
        </p:blipFill>
        <p:spPr>
          <a:xfrm>
            <a:off x="337730" y="2037514"/>
            <a:ext cx="5719899" cy="923330"/>
          </a:xfrm>
          <a:prstGeom prst="rect">
            <a:avLst/>
          </a:prstGeom>
        </p:spPr>
      </p:pic>
      <p:pic>
        <p:nvPicPr>
          <p:cNvPr id="11" name="그림 10" descr="\documentclass{article}&#10;\usepackage{amsmath}&#10;\pagestyle{empty}&#10;\begin{document}&#10;\[&#10;\begin{aligned}&#10;v^{(t)}(r_{\mathrm{pt}})\left[3\, \mathbf{s}_p \cdot \hat{r}_{\mathrm{pt}}\, \mathbf{s}_t \cdot \hat{r}_{\mathrm{pt}} - \mathbf{s}_p \cdot \mathbf{s}_t \right]&#10;&amp;= \frac{3}{2} \sqrt{30}\, \hat{I}^2 \hat{S} \hat{S}' \hat{l} \hat{l}' \hat{l}_t^2  &#10;\sum_{i,k,n} (-1)^{\frac{k+n}{2} + i + S + l_t + J} (\hat{i} \hat{k} \hat{n})^2 \\&#10;&amp;\quad \times &#10;\begin{pmatrix}&#10;k &amp; n &amp; 2 \\&#10;0 &amp; 0 &amp; 0&#10;\end{pmatrix}&#10;\left\{&#10;\begin{matrix}&#10;2 &amp; 1 &amp; 1 \\&#10;i &amp; k &amp; n&#10;\end{matrix}&#10;\right\}&#10;\left\{&#10;\begin{matrix}&#10;S' &amp; l' &amp; J \\&#10;l &amp; S &amp; k&#10;\end{matrix}&#10;\right\}&#10;\left\{&#10;\begin{matrix}&#10;I &amp; \frac{1}{2} &amp; S' \\&#10;I &amp; \frac{1}{2} &amp; S \\&#10;i &amp; 1 &amp; k&#10;\end{matrix}&#10;\right\} \\&#10;&amp;\quad \times &#10;\left\{&#10;\begin{matrix}&#10;I &amp; \frac{1}{2} &amp; l_t \\&#10;I &amp; \frac{1}{2} &amp; l_t \\&#10;i &amp; 1 &amp; n&#10;\end{matrix}&#10;\right\}&#10;\begin{pmatrix}&#10;l' &amp; k &amp; l \\&#10;0 &amp; 0 &amp; 0&#10;\end{pmatrix}&#10;\begin{pmatrix}&#10;l_t &amp; n &amp; l_t \\&#10;0 &amp; 0 &amp; 0&#10;\end{pmatrix}&#10;\int_0^\infty v^{(k,n,2)}(r, \alpha r_t)\, u_{l_t}^2(r_t)\, dr_t&#10;\end{aligned}&#10;\]&#10;&#10;&#10;&#10;&#10;\end{document}" title="IguanaTex Bitmap Display">
            <a:extLst>
              <a:ext uri="{FF2B5EF4-FFF2-40B4-BE49-F238E27FC236}">
                <a16:creationId xmlns:a16="http://schemas.microsoft.com/office/drawing/2014/main" id="{90FA08E4-5C0F-9C11-0963-2D48A6E05533}"/>
              </a:ext>
            </a:extLst>
          </p:cNvPr>
          <p:cNvPicPr>
            <a:picLocks noChangeAspect="1"/>
          </p:cNvPicPr>
          <p:nvPr>
            <p:custDataLst>
              <p:tags r:id="rId2"/>
            </p:custDataLst>
          </p:nvPr>
        </p:nvPicPr>
        <p:blipFill>
          <a:blip r:embed="rId5">
            <a:extLst>
              <a:ext uri="{28A0092B-C50C-407E-A947-70E740481C1C}">
                <a14:useLocalDpi xmlns:a14="http://schemas.microsoft.com/office/drawing/2010/main" val="0"/>
              </a:ext>
            </a:extLst>
          </a:blip>
          <a:srcRect l="31654"/>
          <a:stretch/>
        </p:blipFill>
        <p:spPr>
          <a:xfrm>
            <a:off x="403776" y="2723950"/>
            <a:ext cx="7897447" cy="2730666"/>
          </a:xfrm>
          <a:prstGeom prst="rect">
            <a:avLst/>
          </a:prstGeom>
        </p:spPr>
      </p:pic>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96084BFB-07FE-EBFD-E9C9-EB5963278ECE}"/>
                  </a:ext>
                </a:extLst>
              </p:cNvPr>
              <p:cNvSpPr txBox="1"/>
              <p:nvPr/>
            </p:nvSpPr>
            <p:spPr>
              <a:xfrm>
                <a:off x="228600" y="1011452"/>
                <a:ext cx="8572500" cy="923330"/>
              </a:xfrm>
              <a:prstGeom prst="rect">
                <a:avLst/>
              </a:prstGeom>
              <a:noFill/>
            </p:spPr>
            <p:txBody>
              <a:bodyPr wrap="square" rtlCol="0">
                <a:spAutoFit/>
              </a:bodyPr>
              <a:lstStyle/>
              <a:p>
                <a:r>
                  <a:rPr lang="en-US" altLang="ko-KR" dirty="0">
                    <a:latin typeface="Times New Roman" panose="02020603050405020304" pitchFamily="18" charset="0"/>
                    <a:cs typeface="Times New Roman" panose="02020603050405020304" pitchFamily="18" charset="0"/>
                  </a:rPr>
                  <a:t>Recoupling spin-angle coordinates by Horie and Sasaki[Ref.] and performing angular integrations, we obtain the nucleon-nucleus tensor interaction multipole moments between states  </a:t>
                </a:r>
                <a14:m>
                  <m:oMath xmlns:m="http://schemas.openxmlformats.org/officeDocument/2006/math">
                    <m:r>
                      <a:rPr lang="en-US" altLang="ko-KR" b="0" i="1" smtClean="0">
                        <a:latin typeface="Cambria Math" panose="02040503050406030204" pitchFamily="18" charset="0"/>
                      </a:rPr>
                      <m:t>(</m:t>
                    </m:r>
                    <m:r>
                      <a:rPr lang="en-US" altLang="ko-KR" b="0" i="1" smtClean="0">
                        <a:latin typeface="Cambria Math" panose="02040503050406030204" pitchFamily="18" charset="0"/>
                      </a:rPr>
                      <m:t>𝑆</m:t>
                    </m:r>
                    <m:r>
                      <a:rPr lang="en-US" altLang="ko-KR" b="0" i="1" smtClean="0">
                        <a:latin typeface="Cambria Math" panose="02040503050406030204" pitchFamily="18" charset="0"/>
                      </a:rPr>
                      <m:t>,</m:t>
                    </m:r>
                    <m:r>
                      <a:rPr lang="en-US" altLang="ko-KR" b="0" i="1" smtClean="0">
                        <a:latin typeface="Cambria Math" panose="02040503050406030204" pitchFamily="18" charset="0"/>
                      </a:rPr>
                      <m:t>𝑙</m:t>
                    </m:r>
                    <m:r>
                      <a:rPr lang="en-US" altLang="ko-KR" b="0" i="1" smtClean="0">
                        <a:latin typeface="Cambria Math" panose="02040503050406030204" pitchFamily="18" charset="0"/>
                      </a:rPr>
                      <m:t>,</m:t>
                    </m:r>
                    <m:r>
                      <a:rPr lang="en-US" altLang="ko-KR" b="0" i="1" smtClean="0">
                        <a:latin typeface="Cambria Math" panose="02040503050406030204" pitchFamily="18" charset="0"/>
                      </a:rPr>
                      <m:t>𝐽</m:t>
                    </m:r>
                    <m:r>
                      <a:rPr lang="en-US" altLang="ko-KR" b="0" i="1" smtClean="0">
                        <a:latin typeface="Cambria Math" panose="02040503050406030204" pitchFamily="18" charset="0"/>
                      </a:rPr>
                      <m:t>)</m:t>
                    </m:r>
                  </m:oMath>
                </a14:m>
                <a:r>
                  <a:rPr lang="ko-KR" altLang="en-US" dirty="0">
                    <a:latin typeface="Times New Roman" panose="02020603050405020304" pitchFamily="18" charset="0"/>
                    <a:cs typeface="Times New Roman" panose="02020603050405020304" pitchFamily="18" charset="0"/>
                  </a:rPr>
                  <a:t> </a:t>
                </a:r>
                <a:r>
                  <a:rPr lang="en-US" altLang="ko-KR" dirty="0">
                    <a:latin typeface="Times New Roman" panose="02020603050405020304" pitchFamily="18" charset="0"/>
                    <a:cs typeface="Times New Roman" panose="02020603050405020304" pitchFamily="18" charset="0"/>
                  </a:rPr>
                  <a:t>and </a:t>
                </a:r>
                <a14:m>
                  <m:oMath xmlns:m="http://schemas.openxmlformats.org/officeDocument/2006/math">
                    <m:r>
                      <a:rPr lang="en-US" altLang="ko-KR" i="1">
                        <a:latin typeface="Cambria Math" panose="02040503050406030204" pitchFamily="18" charset="0"/>
                      </a:rPr>
                      <m:t>(</m:t>
                    </m:r>
                    <m:r>
                      <a:rPr lang="en-US" altLang="ko-KR" i="1">
                        <a:latin typeface="Cambria Math" panose="02040503050406030204" pitchFamily="18" charset="0"/>
                      </a:rPr>
                      <m:t>𝑆</m:t>
                    </m:r>
                    <m:r>
                      <a:rPr lang="en-US" altLang="ko-KR" b="0" i="1" smtClean="0">
                        <a:latin typeface="Cambria Math" panose="02040503050406030204" pitchFamily="18" charset="0"/>
                      </a:rPr>
                      <m:t>′</m:t>
                    </m:r>
                    <m:r>
                      <a:rPr lang="en-US" altLang="ko-KR" i="1">
                        <a:latin typeface="Cambria Math" panose="02040503050406030204" pitchFamily="18" charset="0"/>
                      </a:rPr>
                      <m:t>,</m:t>
                    </m:r>
                    <m:sSup>
                      <m:sSupPr>
                        <m:ctrlPr>
                          <a:rPr lang="en-US" altLang="ko-KR" b="0" i="1" smtClean="0">
                            <a:latin typeface="Cambria Math" panose="02040503050406030204" pitchFamily="18" charset="0"/>
                          </a:rPr>
                        </m:ctrlPr>
                      </m:sSupPr>
                      <m:e>
                        <m:r>
                          <a:rPr lang="en-US" altLang="ko-KR" i="1">
                            <a:latin typeface="Cambria Math" panose="02040503050406030204" pitchFamily="18" charset="0"/>
                          </a:rPr>
                          <m:t>𝑙</m:t>
                        </m:r>
                      </m:e>
                      <m:sup>
                        <m:r>
                          <a:rPr lang="en-US" altLang="ko-KR" b="0" i="1" smtClean="0">
                            <a:latin typeface="Cambria Math" panose="02040503050406030204" pitchFamily="18" charset="0"/>
                          </a:rPr>
                          <m:t>′</m:t>
                        </m:r>
                      </m:sup>
                    </m:sSup>
                    <m:r>
                      <a:rPr lang="en-US" altLang="ko-KR" i="1">
                        <a:latin typeface="Cambria Math" panose="02040503050406030204" pitchFamily="18" charset="0"/>
                      </a:rPr>
                      <m:t>,</m:t>
                    </m:r>
                    <m:r>
                      <a:rPr lang="en-US" altLang="ko-KR" i="1">
                        <a:latin typeface="Cambria Math" panose="02040503050406030204" pitchFamily="18" charset="0"/>
                      </a:rPr>
                      <m:t>𝐽</m:t>
                    </m:r>
                    <m:r>
                      <a:rPr lang="en-US" altLang="ko-KR" i="1">
                        <a:latin typeface="Cambria Math" panose="02040503050406030204" pitchFamily="18" charset="0"/>
                      </a:rPr>
                      <m:t>)</m:t>
                    </m:r>
                  </m:oMath>
                </a14:m>
                <a:r>
                  <a:rPr lang="en-US" altLang="ko-KR" dirty="0">
                    <a:latin typeface="Times New Roman" panose="02020603050405020304" pitchFamily="18" charset="0"/>
                    <a:cs typeface="Times New Roman" panose="02020603050405020304" pitchFamily="18" charset="0"/>
                  </a:rPr>
                  <a:t> </a:t>
                </a:r>
                <a:endParaRPr lang="ko-KR" altLang="en-US" dirty="0">
                  <a:latin typeface="Times New Roman" panose="02020603050405020304" pitchFamily="18" charset="0"/>
                  <a:cs typeface="Times New Roman" panose="02020603050405020304" pitchFamily="18" charset="0"/>
                </a:endParaRPr>
              </a:p>
            </p:txBody>
          </p:sp>
        </mc:Choice>
        <mc:Fallback xmlns="">
          <p:sp>
            <p:nvSpPr>
              <p:cNvPr id="13" name="TextBox 12">
                <a:extLst>
                  <a:ext uri="{FF2B5EF4-FFF2-40B4-BE49-F238E27FC236}">
                    <a16:creationId xmlns:a16="http://schemas.microsoft.com/office/drawing/2014/main" id="{96084BFB-07FE-EBFD-E9C9-EB5963278ECE}"/>
                  </a:ext>
                </a:extLst>
              </p:cNvPr>
              <p:cNvSpPr txBox="1">
                <a:spLocks noRot="1" noChangeAspect="1" noMove="1" noResize="1" noEditPoints="1" noAdjustHandles="1" noChangeArrowheads="1" noChangeShapeType="1" noTextEdit="1"/>
              </p:cNvSpPr>
              <p:nvPr/>
            </p:nvSpPr>
            <p:spPr>
              <a:xfrm>
                <a:off x="228600" y="1011452"/>
                <a:ext cx="8572500" cy="923330"/>
              </a:xfrm>
              <a:prstGeom prst="rect">
                <a:avLst/>
              </a:prstGeom>
              <a:blipFill>
                <a:blip r:embed="rId6"/>
                <a:stretch>
                  <a:fillRect l="-640" t="-3974" b="-9934"/>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CF5536D4-3717-DB6E-261B-1CC62ABB9527}"/>
                  </a:ext>
                </a:extLst>
              </p:cNvPr>
              <p:cNvSpPr txBox="1"/>
              <p:nvPr/>
            </p:nvSpPr>
            <p:spPr>
              <a:xfrm>
                <a:off x="337731" y="5454616"/>
                <a:ext cx="5719899" cy="577915"/>
              </a:xfrm>
              <a:prstGeom prst="rect">
                <a:avLst/>
              </a:prstGeom>
              <a:noFill/>
            </p:spPr>
            <p:txBody>
              <a:bodyPr wrap="square">
                <a:spAutoFit/>
              </a:bodyPr>
              <a:lstStyle/>
              <a:p>
                <a:pPr marL="285750" indent="-285750">
                  <a:lnSpc>
                    <a:spcPct val="150000"/>
                  </a:lnSpc>
                  <a:buFont typeface="Arial" panose="020B0604020202020204" pitchFamily="34" charset="0"/>
                  <a:buChar char="•"/>
                </a:pPr>
                <a14:m>
                  <m:oMath xmlns:m="http://schemas.openxmlformats.org/officeDocument/2006/math">
                    <m:sSubSup>
                      <m:sSubSupPr>
                        <m:ctrlPr>
                          <a:rPr lang="en-US" altLang="ko-KR" b="1" i="1" smtClean="0">
                            <a:latin typeface="Cambria Math" panose="02040503050406030204" pitchFamily="18" charset="0"/>
                            <a:cs typeface="Times New Roman" panose="02020603050405020304" pitchFamily="18" charset="0"/>
                          </a:rPr>
                        </m:ctrlPr>
                      </m:sSubSupPr>
                      <m:e>
                        <m:r>
                          <a:rPr lang="en-US" altLang="ko-KR" b="1" i="1" smtClean="0">
                            <a:latin typeface="Cambria Math" panose="02040503050406030204" pitchFamily="18" charset="0"/>
                            <a:cs typeface="Times New Roman" panose="02020603050405020304" pitchFamily="18" charset="0"/>
                          </a:rPr>
                          <m:t>𝒗</m:t>
                        </m:r>
                      </m:e>
                      <m:sub/>
                      <m:sup>
                        <m:r>
                          <a:rPr lang="en-US" altLang="ko-KR" b="1" i="1" smtClean="0">
                            <a:latin typeface="Cambria Math" panose="02040503050406030204" pitchFamily="18" charset="0"/>
                            <a:cs typeface="Times New Roman" panose="02020603050405020304" pitchFamily="18" charset="0"/>
                          </a:rPr>
                          <m:t>(</m:t>
                        </m:r>
                        <m:r>
                          <a:rPr lang="en-US" altLang="ko-KR" b="1" i="1" smtClean="0">
                            <a:latin typeface="Cambria Math" panose="02040503050406030204" pitchFamily="18" charset="0"/>
                            <a:cs typeface="Times New Roman" panose="02020603050405020304" pitchFamily="18" charset="0"/>
                          </a:rPr>
                          <m:t>𝒌</m:t>
                        </m:r>
                        <m:r>
                          <a:rPr lang="en-US" altLang="ko-KR" b="1" i="1" smtClean="0">
                            <a:latin typeface="Cambria Math" panose="02040503050406030204" pitchFamily="18" charset="0"/>
                            <a:cs typeface="Times New Roman" panose="02020603050405020304" pitchFamily="18" charset="0"/>
                          </a:rPr>
                          <m:t>,</m:t>
                        </m:r>
                        <m:r>
                          <a:rPr lang="en-US" altLang="ko-KR" b="1" i="1" smtClean="0">
                            <a:latin typeface="Cambria Math" panose="02040503050406030204" pitchFamily="18" charset="0"/>
                            <a:cs typeface="Times New Roman" panose="02020603050405020304" pitchFamily="18" charset="0"/>
                          </a:rPr>
                          <m:t>𝒏</m:t>
                        </m:r>
                        <m:r>
                          <a:rPr lang="en-US" altLang="ko-KR" b="1" i="1" smtClean="0">
                            <a:latin typeface="Cambria Math" panose="02040503050406030204" pitchFamily="18" charset="0"/>
                            <a:cs typeface="Times New Roman" panose="02020603050405020304" pitchFamily="18" charset="0"/>
                          </a:rPr>
                          <m:t>,</m:t>
                        </m:r>
                        <m:r>
                          <a:rPr lang="en-US" altLang="ko-KR" b="1" i="1" smtClean="0">
                            <a:latin typeface="Cambria Math" panose="02040503050406030204" pitchFamily="18" charset="0"/>
                            <a:cs typeface="Times New Roman" panose="02020603050405020304" pitchFamily="18" charset="0"/>
                          </a:rPr>
                          <m:t>𝟐</m:t>
                        </m:r>
                        <m:r>
                          <a:rPr lang="en-US" altLang="ko-KR" b="1" i="1" smtClean="0">
                            <a:latin typeface="Cambria Math" panose="02040503050406030204" pitchFamily="18" charset="0"/>
                            <a:cs typeface="Times New Roman" panose="02020603050405020304" pitchFamily="18" charset="0"/>
                          </a:rPr>
                          <m:t>)</m:t>
                        </m:r>
                      </m:sup>
                    </m:sSubSup>
                  </m:oMath>
                </a14:m>
                <a:r>
                  <a:rPr lang="en-US" altLang="ko-KR" dirty="0">
                    <a:latin typeface="Times New Roman" panose="02020603050405020304" pitchFamily="18" charset="0"/>
                    <a:cs typeface="Times New Roman" panose="02020603050405020304" pitchFamily="18" charset="0"/>
                  </a:rPr>
                  <a:t>: Tensor interaction from effective n-n potential</a:t>
                </a:r>
              </a:p>
            </p:txBody>
          </p:sp>
        </mc:Choice>
        <mc:Fallback xmlns="">
          <p:sp>
            <p:nvSpPr>
              <p:cNvPr id="15" name="TextBox 14">
                <a:extLst>
                  <a:ext uri="{FF2B5EF4-FFF2-40B4-BE49-F238E27FC236}">
                    <a16:creationId xmlns:a16="http://schemas.microsoft.com/office/drawing/2014/main" id="{CF5536D4-3717-DB6E-261B-1CC62ABB9527}"/>
                  </a:ext>
                </a:extLst>
              </p:cNvPr>
              <p:cNvSpPr txBox="1">
                <a:spLocks noRot="1" noChangeAspect="1" noMove="1" noResize="1" noEditPoints="1" noAdjustHandles="1" noChangeArrowheads="1" noChangeShapeType="1" noTextEdit="1"/>
              </p:cNvSpPr>
              <p:nvPr/>
            </p:nvSpPr>
            <p:spPr>
              <a:xfrm>
                <a:off x="337731" y="5454616"/>
                <a:ext cx="5719899" cy="577915"/>
              </a:xfrm>
              <a:prstGeom prst="rect">
                <a:avLst/>
              </a:prstGeom>
              <a:blipFill>
                <a:blip r:embed="rId7"/>
                <a:stretch>
                  <a:fillRect l="-639" b="-11579"/>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8926287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DB7F3463-65DE-FE2F-3C5A-7FF20D7EF4D3}"/>
                  </a:ext>
                </a:extLst>
              </p:cNvPr>
              <p:cNvSpPr txBox="1"/>
              <p:nvPr/>
            </p:nvSpPr>
            <p:spPr>
              <a:xfrm>
                <a:off x="6502907" y="6322455"/>
                <a:ext cx="2541080" cy="468590"/>
              </a:xfrm>
              <a:prstGeom prst="rect">
                <a:avLst/>
              </a:prstGeom>
              <a:noFill/>
              <a:ln>
                <a:solidFill>
                  <a:schemeClr val="tx1"/>
                </a:solid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sz="1400" b="0" i="1" smtClean="0">
                          <a:latin typeface="Cambria Math" panose="02040503050406030204" pitchFamily="18" charset="0"/>
                        </a:rPr>
                        <m:t>∗</m:t>
                      </m:r>
                      <m:r>
                        <a:rPr lang="en-US" altLang="ko-KR" sz="1400" b="0" i="1" smtClean="0">
                          <a:latin typeface="Cambria Math" panose="02040503050406030204" pitchFamily="18" charset="0"/>
                        </a:rPr>
                        <m:t>𝑏</m:t>
                      </m:r>
                      <m:r>
                        <a:rPr lang="en-US" altLang="ko-KR" sz="1400" b="0" i="1" smtClean="0">
                          <a:latin typeface="Cambria Math" panose="02040503050406030204" pitchFamily="18" charset="0"/>
                        </a:rPr>
                        <m:t>=</m:t>
                      </m:r>
                      <m:f>
                        <m:fPr>
                          <m:ctrlPr>
                            <a:rPr lang="en-US" altLang="ko-KR" sz="1400" b="0" i="1" smtClean="0">
                              <a:latin typeface="Cambria Math" panose="02040503050406030204" pitchFamily="18" charset="0"/>
                            </a:rPr>
                          </m:ctrlPr>
                        </m:fPr>
                        <m:num>
                          <m:r>
                            <a:rPr lang="en-US" altLang="ko-KR" sz="1400" b="0" i="1" smtClean="0">
                              <a:latin typeface="Cambria Math" panose="02040503050406030204" pitchFamily="18" charset="0"/>
                            </a:rPr>
                            <m:t>𝑙</m:t>
                          </m:r>
                        </m:num>
                        <m:den>
                          <m:r>
                            <a:rPr lang="en-US" altLang="ko-KR" sz="1400" b="0" i="1" smtClean="0">
                              <a:latin typeface="Cambria Math" panose="02040503050406030204" pitchFamily="18" charset="0"/>
                            </a:rPr>
                            <m:t>𝑘</m:t>
                          </m:r>
                        </m:den>
                      </m:f>
                      <m:r>
                        <a:rPr lang="en-US" altLang="ko-KR" sz="1400" b="0" i="1" smtClean="0">
                          <a:latin typeface="Cambria Math" panose="02040503050406030204" pitchFamily="18" charset="0"/>
                        </a:rPr>
                        <m:t>=</m:t>
                      </m:r>
                      <m:f>
                        <m:fPr>
                          <m:ctrlPr>
                            <a:rPr lang="en-US" altLang="ko-KR" sz="1400" b="0" i="1" smtClean="0">
                              <a:latin typeface="Cambria Math" panose="02040503050406030204" pitchFamily="18" charset="0"/>
                            </a:rPr>
                          </m:ctrlPr>
                        </m:fPr>
                        <m:num>
                          <m:sSub>
                            <m:sSubPr>
                              <m:ctrlPr>
                                <a:rPr lang="en-US" altLang="ko-KR" sz="1400" b="0" i="1" smtClean="0">
                                  <a:latin typeface="Cambria Math" panose="02040503050406030204" pitchFamily="18" charset="0"/>
                                </a:rPr>
                              </m:ctrlPr>
                            </m:sSubPr>
                            <m:e>
                              <m:r>
                                <a:rPr lang="en-US" altLang="ko-KR" sz="1400" b="0" i="1" smtClean="0">
                                  <a:latin typeface="Cambria Math" panose="02040503050406030204" pitchFamily="18" charset="0"/>
                                </a:rPr>
                                <m:t>𝐷</m:t>
                              </m:r>
                            </m:e>
                            <m:sub>
                              <m:r>
                                <a:rPr lang="en-US" altLang="ko-KR" sz="1400" b="0" i="1" smtClean="0">
                                  <a:latin typeface="Cambria Math" panose="02040503050406030204" pitchFamily="18" charset="0"/>
                                </a:rPr>
                                <m:t>0</m:t>
                              </m:r>
                            </m:sub>
                          </m:sSub>
                        </m:num>
                        <m:den>
                          <m:r>
                            <a:rPr lang="en-US" altLang="ko-KR" sz="1400" b="0" i="1" smtClean="0">
                              <a:latin typeface="Cambria Math" panose="02040503050406030204" pitchFamily="18" charset="0"/>
                            </a:rPr>
                            <m:t>2</m:t>
                          </m:r>
                        </m:den>
                      </m:f>
                      <m:r>
                        <m:rPr>
                          <m:sty m:val="p"/>
                        </m:rPr>
                        <a:rPr lang="en-US" altLang="ko-KR" sz="1400" b="0" i="0" smtClean="0">
                          <a:latin typeface="Cambria Math" panose="02040503050406030204" pitchFamily="18" charset="0"/>
                        </a:rPr>
                        <m:t>cot</m:t>
                      </m:r>
                      <m:f>
                        <m:fPr>
                          <m:ctrlPr>
                            <a:rPr lang="en-US" altLang="ko-KR" sz="1400" b="0" i="1" smtClean="0">
                              <a:latin typeface="Cambria Math" panose="02040503050406030204" pitchFamily="18" charset="0"/>
                            </a:rPr>
                          </m:ctrlPr>
                        </m:fPr>
                        <m:num>
                          <m:r>
                            <a:rPr lang="en-US" altLang="ko-KR" sz="1400" b="0" i="1" smtClean="0">
                              <a:latin typeface="Cambria Math" panose="02040503050406030204" pitchFamily="18" charset="0"/>
                            </a:rPr>
                            <m:t>𝜃</m:t>
                          </m:r>
                        </m:num>
                        <m:den>
                          <m:r>
                            <a:rPr lang="en-US" altLang="ko-KR" sz="1400" b="0" i="1" smtClean="0">
                              <a:latin typeface="Cambria Math" panose="02040503050406030204" pitchFamily="18" charset="0"/>
                            </a:rPr>
                            <m:t>2</m:t>
                          </m:r>
                        </m:den>
                      </m:f>
                      <m:r>
                        <a:rPr lang="en-US" altLang="ko-KR" sz="1400" b="0" i="1" smtClean="0">
                          <a:latin typeface="Cambria Math" panose="02040503050406030204" pitchFamily="18" charset="0"/>
                        </a:rPr>
                        <m:t>, </m:t>
                      </m:r>
                      <m:sSub>
                        <m:sSubPr>
                          <m:ctrlPr>
                            <a:rPr lang="en-US" altLang="ko-KR" sz="1400" b="0" i="1" smtClean="0">
                              <a:latin typeface="Cambria Math" panose="02040503050406030204" pitchFamily="18" charset="0"/>
                            </a:rPr>
                          </m:ctrlPr>
                        </m:sSubPr>
                        <m:e>
                          <m:r>
                            <a:rPr lang="en-US" altLang="ko-KR" sz="1400" b="0" i="1" smtClean="0">
                              <a:latin typeface="Cambria Math" panose="02040503050406030204" pitchFamily="18" charset="0"/>
                            </a:rPr>
                            <m:t>  </m:t>
                          </m:r>
                          <m:r>
                            <a:rPr lang="en-US" altLang="ko-KR" sz="1400" b="0" i="1" smtClean="0">
                              <a:latin typeface="Cambria Math" panose="02040503050406030204" pitchFamily="18" charset="0"/>
                            </a:rPr>
                            <m:t>𝐷</m:t>
                          </m:r>
                        </m:e>
                        <m:sub>
                          <m:r>
                            <a:rPr lang="en-US" altLang="ko-KR" sz="1400" b="0" i="1" smtClean="0">
                              <a:latin typeface="Cambria Math" panose="02040503050406030204" pitchFamily="18" charset="0"/>
                            </a:rPr>
                            <m:t>0</m:t>
                          </m:r>
                        </m:sub>
                      </m:sSub>
                      <m:r>
                        <a:rPr lang="en-US" altLang="ko-KR" sz="1400" b="0" i="1" smtClean="0">
                          <a:latin typeface="Cambria Math" panose="02040503050406030204" pitchFamily="18" charset="0"/>
                        </a:rPr>
                        <m:t>=</m:t>
                      </m:r>
                      <m:f>
                        <m:fPr>
                          <m:ctrlPr>
                            <a:rPr lang="en-US" altLang="ko-KR" sz="1400" b="0" i="1" smtClean="0">
                              <a:latin typeface="Cambria Math" panose="02040503050406030204" pitchFamily="18" charset="0"/>
                            </a:rPr>
                          </m:ctrlPr>
                        </m:fPr>
                        <m:num>
                          <m:sSub>
                            <m:sSubPr>
                              <m:ctrlPr>
                                <a:rPr lang="en-US" altLang="ko-KR" sz="1400" b="0" i="1" smtClean="0">
                                  <a:latin typeface="Cambria Math" panose="02040503050406030204" pitchFamily="18" charset="0"/>
                                </a:rPr>
                              </m:ctrlPr>
                            </m:sSubPr>
                            <m:e>
                              <m:r>
                                <a:rPr lang="en-US" altLang="ko-KR" sz="1400" b="0" i="1" smtClean="0">
                                  <a:latin typeface="Cambria Math" panose="02040503050406030204" pitchFamily="18" charset="0"/>
                                </a:rPr>
                                <m:t>𝑍</m:t>
                              </m:r>
                            </m:e>
                            <m:sub>
                              <m:r>
                                <a:rPr lang="en-US" altLang="ko-KR" sz="1400" b="0" i="1" smtClean="0">
                                  <a:latin typeface="Cambria Math" panose="02040503050406030204" pitchFamily="18" charset="0"/>
                                </a:rPr>
                                <m:t>1</m:t>
                              </m:r>
                            </m:sub>
                          </m:sSub>
                          <m:sSub>
                            <m:sSubPr>
                              <m:ctrlPr>
                                <a:rPr lang="en-US" altLang="ko-KR" sz="1400" b="0" i="1" smtClean="0">
                                  <a:latin typeface="Cambria Math" panose="02040503050406030204" pitchFamily="18" charset="0"/>
                                </a:rPr>
                              </m:ctrlPr>
                            </m:sSubPr>
                            <m:e>
                              <m:r>
                                <a:rPr lang="en-US" altLang="ko-KR" sz="1400" b="0" i="1" smtClean="0">
                                  <a:latin typeface="Cambria Math" panose="02040503050406030204" pitchFamily="18" charset="0"/>
                                </a:rPr>
                                <m:t>𝑍</m:t>
                              </m:r>
                            </m:e>
                            <m:sub>
                              <m:r>
                                <a:rPr lang="en-US" altLang="ko-KR" sz="1400" b="0" i="1" smtClean="0">
                                  <a:latin typeface="Cambria Math" panose="02040503050406030204" pitchFamily="18" charset="0"/>
                                </a:rPr>
                                <m:t>2</m:t>
                              </m:r>
                            </m:sub>
                          </m:sSub>
                          <m:sSup>
                            <m:sSupPr>
                              <m:ctrlPr>
                                <a:rPr lang="en-US" altLang="ko-KR" sz="1400" b="0" i="1" smtClean="0">
                                  <a:latin typeface="Cambria Math" panose="02040503050406030204" pitchFamily="18" charset="0"/>
                                </a:rPr>
                              </m:ctrlPr>
                            </m:sSupPr>
                            <m:e>
                              <m:r>
                                <a:rPr lang="en-US" altLang="ko-KR" sz="1400" b="0" i="1" smtClean="0">
                                  <a:latin typeface="Cambria Math" panose="02040503050406030204" pitchFamily="18" charset="0"/>
                                </a:rPr>
                                <m:t>𝑒</m:t>
                              </m:r>
                            </m:e>
                            <m:sup>
                              <m:r>
                                <a:rPr lang="en-US" altLang="ko-KR" sz="1400" b="0" i="1" smtClean="0">
                                  <a:latin typeface="Cambria Math" panose="02040503050406030204" pitchFamily="18" charset="0"/>
                                </a:rPr>
                                <m:t>2</m:t>
                              </m:r>
                            </m:sup>
                          </m:sSup>
                        </m:num>
                        <m:den>
                          <m:sSub>
                            <m:sSubPr>
                              <m:ctrlPr>
                                <a:rPr lang="en-US" altLang="ko-KR" sz="1400" b="0" i="1" smtClean="0">
                                  <a:latin typeface="Cambria Math" panose="02040503050406030204" pitchFamily="18" charset="0"/>
                                </a:rPr>
                              </m:ctrlPr>
                            </m:sSubPr>
                            <m:e>
                              <m:r>
                                <a:rPr lang="en-US" altLang="ko-KR" sz="1400" b="0" i="1" smtClean="0">
                                  <a:latin typeface="Cambria Math" panose="02040503050406030204" pitchFamily="18" charset="0"/>
                                </a:rPr>
                                <m:t>𝐸</m:t>
                              </m:r>
                            </m:e>
                            <m:sub>
                              <m:r>
                                <a:rPr lang="en-US" altLang="ko-KR" sz="1400" b="0" i="1" smtClean="0">
                                  <a:latin typeface="Cambria Math" panose="02040503050406030204" pitchFamily="18" charset="0"/>
                                </a:rPr>
                                <m:t>𝑐</m:t>
                              </m:r>
                              <m:r>
                                <a:rPr lang="en-US" altLang="ko-KR" sz="1400" b="0" i="1" smtClean="0">
                                  <a:latin typeface="Cambria Math" panose="02040503050406030204" pitchFamily="18" charset="0"/>
                                </a:rPr>
                                <m:t>.</m:t>
                              </m:r>
                              <m:r>
                                <a:rPr lang="en-US" altLang="ko-KR" sz="1400" b="0" i="1" smtClean="0">
                                  <a:latin typeface="Cambria Math" panose="02040503050406030204" pitchFamily="18" charset="0"/>
                                </a:rPr>
                                <m:t>𝑚</m:t>
                              </m:r>
                              <m:r>
                                <a:rPr lang="en-US" altLang="ko-KR" sz="1400" b="0" i="1" smtClean="0">
                                  <a:latin typeface="Cambria Math" panose="02040503050406030204" pitchFamily="18" charset="0"/>
                                </a:rPr>
                                <m:t>.</m:t>
                              </m:r>
                            </m:sub>
                          </m:sSub>
                        </m:den>
                      </m:f>
                    </m:oMath>
                  </m:oMathPara>
                </a14:m>
                <a:endParaRPr lang="ko-KR" altLang="en-US" sz="1400" dirty="0">
                  <a:latin typeface="Times New Roman" panose="02020603050405020304" pitchFamily="18" charset="0"/>
                  <a:cs typeface="Times New Roman" panose="02020603050405020304" pitchFamily="18" charset="0"/>
                </a:endParaRPr>
              </a:p>
            </p:txBody>
          </p:sp>
        </mc:Choice>
        <mc:Fallback xmlns="">
          <p:sp>
            <p:nvSpPr>
              <p:cNvPr id="5" name="TextBox 4">
                <a:extLst>
                  <a:ext uri="{FF2B5EF4-FFF2-40B4-BE49-F238E27FC236}">
                    <a16:creationId xmlns:a16="http://schemas.microsoft.com/office/drawing/2014/main" id="{DB7F3463-65DE-FE2F-3C5A-7FF20D7EF4D3}"/>
                  </a:ext>
                </a:extLst>
              </p:cNvPr>
              <p:cNvSpPr txBox="1">
                <a:spLocks noRot="1" noChangeAspect="1" noMove="1" noResize="1" noEditPoints="1" noAdjustHandles="1" noChangeArrowheads="1" noChangeShapeType="1" noTextEdit="1"/>
              </p:cNvSpPr>
              <p:nvPr/>
            </p:nvSpPr>
            <p:spPr>
              <a:xfrm>
                <a:off x="6502907" y="6322455"/>
                <a:ext cx="2541080" cy="468590"/>
              </a:xfrm>
              <a:prstGeom prst="rect">
                <a:avLst/>
              </a:prstGeom>
              <a:blipFill>
                <a:blip r:embed="rId3"/>
                <a:stretch>
                  <a:fillRect/>
                </a:stretch>
              </a:blipFill>
              <a:ln>
                <a:solidFill>
                  <a:schemeClr val="tx1"/>
                </a:solidFill>
              </a:ln>
            </p:spPr>
            <p:txBody>
              <a:bodyPr/>
              <a:lstStyle/>
              <a:p>
                <a:r>
                  <a:rPr lang="ko-KR" altLang="en-US">
                    <a:noFill/>
                  </a:rPr>
                  <a:t> </a:t>
                </a:r>
              </a:p>
            </p:txBody>
          </p:sp>
        </mc:Fallback>
      </mc:AlternateContent>
      <p:sp>
        <p:nvSpPr>
          <p:cNvPr id="7" name="TextBox 6">
            <a:extLst>
              <a:ext uri="{FF2B5EF4-FFF2-40B4-BE49-F238E27FC236}">
                <a16:creationId xmlns:a16="http://schemas.microsoft.com/office/drawing/2014/main" id="{709DF0BD-4EF3-3B9E-1A53-EC4EFFC053A1}"/>
              </a:ext>
            </a:extLst>
          </p:cNvPr>
          <p:cNvSpPr txBox="1"/>
          <p:nvPr/>
        </p:nvSpPr>
        <p:spPr>
          <a:xfrm>
            <a:off x="6502907" y="26477"/>
            <a:ext cx="2790265" cy="276999"/>
          </a:xfrm>
          <a:prstGeom prst="rect">
            <a:avLst/>
          </a:prstGeom>
          <a:noFill/>
        </p:spPr>
        <p:txBody>
          <a:bodyPr wrap="square">
            <a:spAutoFit/>
          </a:bodyPr>
          <a:lstStyle/>
          <a:p>
            <a:r>
              <a:rPr lang="en-US" altLang="ko-KR" sz="1200" b="1" dirty="0">
                <a:latin typeface="Times New Roman" panose="02020603050405020304" pitchFamily="18" charset="0"/>
                <a:cs typeface="Times New Roman" panose="02020603050405020304" pitchFamily="18" charset="0"/>
              </a:rPr>
              <a:t>Slide concept by G. R. </a:t>
            </a:r>
            <a:r>
              <a:rPr lang="en-US" altLang="ko-KR" sz="1200" b="1" dirty="0" err="1">
                <a:latin typeface="Times New Roman" panose="02020603050405020304" pitchFamily="18" charset="0"/>
                <a:cs typeface="Times New Roman" panose="02020603050405020304" pitchFamily="18" charset="0"/>
              </a:rPr>
              <a:t>Satchler</a:t>
            </a:r>
            <a:r>
              <a:rPr lang="en-US" altLang="ko-KR" sz="1200" b="1" dirty="0">
                <a:latin typeface="Times New Roman" panose="02020603050405020304" pitchFamily="18" charset="0"/>
                <a:cs typeface="Times New Roman" panose="02020603050405020304" pitchFamily="18" charset="0"/>
              </a:rPr>
              <a:t> Book</a:t>
            </a:r>
            <a:endParaRPr lang="ko-KR" altLang="en-US" sz="1200" b="1" dirty="0">
              <a:latin typeface="Times New Roman" panose="02020603050405020304" pitchFamily="18" charset="0"/>
              <a:cs typeface="Times New Roman" panose="02020603050405020304" pitchFamily="18" charset="0"/>
            </a:endParaRPr>
          </a:p>
        </p:txBody>
      </p:sp>
      <p:sp>
        <p:nvSpPr>
          <p:cNvPr id="9" name="직사각형 8">
            <a:extLst>
              <a:ext uri="{FF2B5EF4-FFF2-40B4-BE49-F238E27FC236}">
                <a16:creationId xmlns:a16="http://schemas.microsoft.com/office/drawing/2014/main" id="{8E494373-23EE-3279-03D7-2F2A2BFCABBA}"/>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dirty="0">
                <a:latin typeface="Times New Roman" panose="02020603050405020304" pitchFamily="18" charset="0"/>
                <a:ea typeface="MingLiU" pitchFamily="49" charset="-120"/>
                <a:cs typeface="Times New Roman" panose="02020603050405020304" pitchFamily="18" charset="0"/>
              </a:rPr>
              <a:t>  Types of reactions (in low-energy)</a:t>
            </a:r>
            <a:endParaRPr lang="ko-KR" altLang="en-US" dirty="0">
              <a:latin typeface="Times New Roman" panose="02020603050405020304" pitchFamily="18" charset="0"/>
              <a:cs typeface="Times New Roman" panose="02020603050405020304" pitchFamily="18" charset="0"/>
            </a:endParaRPr>
          </a:p>
        </p:txBody>
      </p:sp>
      <p:pic>
        <p:nvPicPr>
          <p:cNvPr id="11" name="그림 10" descr="원이(가) 표시된 사진&#10;&#10;AI 생성 콘텐츠는 정확하지 않을 수 있습니다.">
            <a:extLst>
              <a:ext uri="{FF2B5EF4-FFF2-40B4-BE49-F238E27FC236}">
                <a16:creationId xmlns:a16="http://schemas.microsoft.com/office/drawing/2014/main" id="{EAC2EA10-70AA-5849-61AF-67FFC5293FD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187098"/>
            <a:ext cx="9144000" cy="4883727"/>
          </a:xfrm>
          <a:prstGeom prst="rect">
            <a:avLst/>
          </a:prstGeom>
        </p:spPr>
      </p:pic>
      <p:sp>
        <p:nvSpPr>
          <p:cNvPr id="13" name="TextBox 12">
            <a:extLst>
              <a:ext uri="{FF2B5EF4-FFF2-40B4-BE49-F238E27FC236}">
                <a16:creationId xmlns:a16="http://schemas.microsoft.com/office/drawing/2014/main" id="{97B3E592-CAB9-71E1-B79C-4DB0571D4086}"/>
              </a:ext>
            </a:extLst>
          </p:cNvPr>
          <p:cNvSpPr txBox="1"/>
          <p:nvPr/>
        </p:nvSpPr>
        <p:spPr>
          <a:xfrm>
            <a:off x="7395883" y="5701493"/>
            <a:ext cx="1983442" cy="369332"/>
          </a:xfrm>
          <a:prstGeom prst="rect">
            <a:avLst/>
          </a:prstGeom>
          <a:noFill/>
        </p:spPr>
        <p:txBody>
          <a:bodyPr wrap="square" rtlCol="0">
            <a:spAutoFit/>
          </a:bodyPr>
          <a:lstStyle/>
          <a:p>
            <a:r>
              <a:rPr lang="en-US" altLang="ko-KR" dirty="0">
                <a:latin typeface="Times New Roman" panose="02020603050405020304" pitchFamily="18" charset="0"/>
                <a:cs typeface="Times New Roman" panose="02020603050405020304" pitchFamily="18" charset="0"/>
              </a:rPr>
              <a:t>Made in Gemini</a:t>
            </a:r>
            <a:endParaRPr lang="ko-KR" altLang="en-US"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43999C07-EAA4-4B67-036D-7B1B9F46C4A9}"/>
              </a:ext>
            </a:extLst>
          </p:cNvPr>
          <p:cNvSpPr txBox="1"/>
          <p:nvPr/>
        </p:nvSpPr>
        <p:spPr>
          <a:xfrm>
            <a:off x="6887682" y="5283291"/>
            <a:ext cx="1424608" cy="584775"/>
          </a:xfrm>
          <a:prstGeom prst="rect">
            <a:avLst/>
          </a:prstGeom>
          <a:noFill/>
        </p:spPr>
        <p:txBody>
          <a:bodyPr wrap="square">
            <a:spAutoFit/>
          </a:bodyPr>
          <a:lstStyle/>
          <a:p>
            <a:r>
              <a:rPr lang="ko-KR" altLang="ko-KR" sz="1600" b="0" i="1" dirty="0" err="1">
                <a:solidFill>
                  <a:srgbClr val="00B050"/>
                </a:solidFill>
                <a:effectLst/>
                <a:latin typeface="Liberation Sans"/>
              </a:rPr>
              <a:t>Hiroshi</a:t>
            </a:r>
            <a:r>
              <a:rPr lang="ko-KR" altLang="ko-KR" sz="1600" b="0" i="1" dirty="0">
                <a:solidFill>
                  <a:srgbClr val="00B050"/>
                </a:solidFill>
                <a:effectLst/>
                <a:latin typeface="Liberation Sans"/>
              </a:rPr>
              <a:t> </a:t>
            </a:r>
            <a:r>
              <a:rPr lang="ko-KR" altLang="ko-KR" sz="1600" b="0" i="1" dirty="0" err="1">
                <a:solidFill>
                  <a:srgbClr val="00B050"/>
                </a:solidFill>
                <a:effectLst/>
                <a:latin typeface="Liberation Sans"/>
              </a:rPr>
              <a:t>Watanabe</a:t>
            </a:r>
            <a:endParaRPr lang="ko-KR" altLang="en-US" sz="4400" dirty="0">
              <a:solidFill>
                <a:srgbClr val="00B050"/>
              </a:solidFill>
            </a:endParaRPr>
          </a:p>
        </p:txBody>
      </p:sp>
      <p:sp>
        <p:nvSpPr>
          <p:cNvPr id="6" name="TextBox 5">
            <a:extLst>
              <a:ext uri="{FF2B5EF4-FFF2-40B4-BE49-F238E27FC236}">
                <a16:creationId xmlns:a16="http://schemas.microsoft.com/office/drawing/2014/main" id="{B2382DE3-0006-7C8D-BAB0-40B6CAB529DF}"/>
              </a:ext>
            </a:extLst>
          </p:cNvPr>
          <p:cNvSpPr txBox="1"/>
          <p:nvPr/>
        </p:nvSpPr>
        <p:spPr>
          <a:xfrm>
            <a:off x="6119055" y="4453512"/>
            <a:ext cx="1335293" cy="584775"/>
          </a:xfrm>
          <a:prstGeom prst="rect">
            <a:avLst/>
          </a:prstGeom>
          <a:noFill/>
        </p:spPr>
        <p:txBody>
          <a:bodyPr wrap="square">
            <a:spAutoFit/>
          </a:bodyPr>
          <a:lstStyle/>
          <a:p>
            <a:r>
              <a:rPr lang="en-US" altLang="ko-KR" sz="1600" b="0" i="1" dirty="0" err="1">
                <a:solidFill>
                  <a:srgbClr val="00B050"/>
                </a:solidFill>
                <a:effectLst/>
                <a:latin typeface="Liberation Sans"/>
              </a:rPr>
              <a:t>Dahee</a:t>
            </a:r>
            <a:r>
              <a:rPr lang="en-US" altLang="ko-KR" sz="1600" b="0" i="1" dirty="0">
                <a:solidFill>
                  <a:srgbClr val="00B050"/>
                </a:solidFill>
                <a:effectLst/>
                <a:latin typeface="Liberation Sans"/>
              </a:rPr>
              <a:t> Kim AND </a:t>
            </a:r>
            <a:r>
              <a:rPr lang="en-US" altLang="ko-KR" sz="1600" b="0" i="1" dirty="0" err="1">
                <a:solidFill>
                  <a:srgbClr val="00B050"/>
                </a:solidFill>
                <a:effectLst/>
                <a:latin typeface="Liberation Sans"/>
              </a:rPr>
              <a:t>S.Ando</a:t>
            </a:r>
            <a:endParaRPr lang="ko-KR" altLang="en-US" sz="4400" dirty="0">
              <a:solidFill>
                <a:srgbClr val="00B050"/>
              </a:solidFill>
            </a:endParaRPr>
          </a:p>
        </p:txBody>
      </p:sp>
      <p:sp>
        <p:nvSpPr>
          <p:cNvPr id="10" name="TextBox 9">
            <a:extLst>
              <a:ext uri="{FF2B5EF4-FFF2-40B4-BE49-F238E27FC236}">
                <a16:creationId xmlns:a16="http://schemas.microsoft.com/office/drawing/2014/main" id="{3513FEA8-05AC-AA37-4EF7-DB6B524783C8}"/>
              </a:ext>
            </a:extLst>
          </p:cNvPr>
          <p:cNvSpPr txBox="1"/>
          <p:nvPr/>
        </p:nvSpPr>
        <p:spPr>
          <a:xfrm>
            <a:off x="7454348" y="3065918"/>
            <a:ext cx="1589639" cy="338554"/>
          </a:xfrm>
          <a:prstGeom prst="rect">
            <a:avLst/>
          </a:prstGeom>
          <a:noFill/>
        </p:spPr>
        <p:txBody>
          <a:bodyPr wrap="square">
            <a:spAutoFit/>
          </a:bodyPr>
          <a:lstStyle/>
          <a:p>
            <a:r>
              <a:rPr lang="en-US" altLang="ko-KR" sz="1600" b="0" i="1" dirty="0">
                <a:solidFill>
                  <a:srgbClr val="00B050"/>
                </a:solidFill>
                <a:effectLst/>
                <a:latin typeface="Liberation Sans"/>
              </a:rPr>
              <a:t>Kouichi Hagino</a:t>
            </a:r>
            <a:endParaRPr lang="ko-KR" altLang="en-US" sz="4400" dirty="0">
              <a:solidFill>
                <a:srgbClr val="00B050"/>
              </a:solidFill>
            </a:endParaRPr>
          </a:p>
        </p:txBody>
      </p:sp>
    </p:spTree>
    <p:extLst>
      <p:ext uri="{BB962C8B-B14F-4D97-AF65-F5344CB8AC3E}">
        <p14:creationId xmlns:p14="http://schemas.microsoft.com/office/powerpoint/2010/main" val="461116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AFE9BB80-7B7F-A77A-515A-9F38238B7EE3}"/>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ko-KR" altLang="ko-KR" b="1" dirty="0" err="1">
                <a:latin typeface="Times New Roman" panose="02020603050405020304" pitchFamily="18" charset="0"/>
                <a:cs typeface="Times New Roman" panose="02020603050405020304" pitchFamily="18" charset="0"/>
              </a:rPr>
              <a:t>Spin-dependent</a:t>
            </a:r>
            <a:r>
              <a:rPr lang="ko-KR" altLang="ko-KR" b="1" dirty="0">
                <a:latin typeface="Times New Roman" panose="02020603050405020304" pitchFamily="18" charset="0"/>
                <a:cs typeface="Times New Roman" panose="02020603050405020304" pitchFamily="18" charset="0"/>
              </a:rPr>
              <a:t> </a:t>
            </a:r>
            <a:r>
              <a:rPr lang="ko-KR" altLang="ko-KR" b="1" dirty="0" err="1">
                <a:latin typeface="Times New Roman" panose="02020603050405020304" pitchFamily="18" charset="0"/>
                <a:cs typeface="Times New Roman" panose="02020603050405020304" pitchFamily="18" charset="0"/>
              </a:rPr>
              <a:t>nucleon-nucleus</a:t>
            </a:r>
            <a:r>
              <a:rPr lang="ko-KR" altLang="ko-KR" b="1" dirty="0">
                <a:latin typeface="Times New Roman" panose="02020603050405020304" pitchFamily="18" charset="0"/>
                <a:cs typeface="Times New Roman" panose="02020603050405020304" pitchFamily="18" charset="0"/>
              </a:rPr>
              <a:t> </a:t>
            </a:r>
            <a:r>
              <a:rPr lang="ko-KR" altLang="ko-KR" b="1" dirty="0" err="1">
                <a:latin typeface="Times New Roman" panose="02020603050405020304" pitchFamily="18" charset="0"/>
                <a:cs typeface="Times New Roman" panose="02020603050405020304" pitchFamily="18" charset="0"/>
              </a:rPr>
              <a:t>scattering</a:t>
            </a:r>
            <a:endParaRPr lang="ko-KR" altLang="en-US" b="1" dirty="0">
              <a:latin typeface="Times New Roman" panose="02020603050405020304" pitchFamily="18" charset="0"/>
              <a:cs typeface="Times New Roman" panose="02020603050405020304" pitchFamily="18" charset="0"/>
            </a:endParaRPr>
          </a:p>
        </p:txBody>
      </p:sp>
      <p:pic>
        <p:nvPicPr>
          <p:cNvPr id="7" name="그림 6" descr="텍스트, 원이(가) 표시된 사진&#10;&#10;AI 생성 콘텐츠는 정확하지 않을 수 있습니다.">
            <a:extLst>
              <a:ext uri="{FF2B5EF4-FFF2-40B4-BE49-F238E27FC236}">
                <a16:creationId xmlns:a16="http://schemas.microsoft.com/office/drawing/2014/main" id="{E92B6C1F-2163-F5DA-B4F7-B67B2C2879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581" y="993255"/>
            <a:ext cx="8949018" cy="2801432"/>
          </a:xfrm>
          <a:prstGeom prst="rect">
            <a:avLst/>
          </a:prstGeom>
        </p:spPr>
      </p:pic>
      <p:cxnSp>
        <p:nvCxnSpPr>
          <p:cNvPr id="8" name="직선 연결선 7">
            <a:extLst>
              <a:ext uri="{FF2B5EF4-FFF2-40B4-BE49-F238E27FC236}">
                <a16:creationId xmlns:a16="http://schemas.microsoft.com/office/drawing/2014/main" id="{FEDCDB7E-F30D-BF54-8251-B9FDD1BFB7E5}"/>
              </a:ext>
            </a:extLst>
          </p:cNvPr>
          <p:cNvCxnSpPr/>
          <p:nvPr/>
        </p:nvCxnSpPr>
        <p:spPr>
          <a:xfrm>
            <a:off x="0" y="3741339"/>
            <a:ext cx="9144000" cy="0"/>
          </a:xfrm>
          <a:prstGeom prst="line">
            <a:avLst/>
          </a:prstGeom>
          <a:ln w="38100">
            <a:solidFill>
              <a:schemeClr val="tx1"/>
            </a:solidFill>
            <a:prstDash val="dash"/>
          </a:ln>
        </p:spPr>
        <p:style>
          <a:lnRef idx="2">
            <a:schemeClr val="accent1"/>
          </a:lnRef>
          <a:fillRef idx="0">
            <a:schemeClr val="accent1"/>
          </a:fillRef>
          <a:effectRef idx="1">
            <a:schemeClr val="accent1"/>
          </a:effectRef>
          <a:fontRef idx="minor">
            <a:schemeClr val="tx1"/>
          </a:fontRef>
        </p:style>
      </p:cxnSp>
      <p:pic>
        <p:nvPicPr>
          <p:cNvPr id="9" name="그림 8" descr="스크린샷, 바벨이(가) 표시된 사진&#10;&#10;AI 생성 콘텐츠는 정확하지 않을 수 있습니다.">
            <a:extLst>
              <a:ext uri="{FF2B5EF4-FFF2-40B4-BE49-F238E27FC236}">
                <a16:creationId xmlns:a16="http://schemas.microsoft.com/office/drawing/2014/main" id="{BF34D818-5263-C1E8-0300-1FFF27B85C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491" y="3937817"/>
            <a:ext cx="8949018" cy="2777281"/>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052174E2-5E6A-D461-B773-B73A84815000}"/>
                  </a:ext>
                </a:extLst>
              </p:cNvPr>
              <p:cNvSpPr txBox="1"/>
              <p:nvPr/>
            </p:nvSpPr>
            <p:spPr>
              <a:xfrm>
                <a:off x="7837818" y="482492"/>
                <a:ext cx="1237982" cy="536942"/>
              </a:xfrm>
              <a:prstGeom prst="rect">
                <a:avLst/>
              </a:prstGeom>
              <a:noFill/>
            </p:spPr>
            <p:txBody>
              <a:bodyPr wrap="square">
                <a:spAutoFit/>
              </a:bodyPr>
              <a:lstStyle/>
              <a:p>
                <a14:m>
                  <m:oMath xmlns:m="http://schemas.openxmlformats.org/officeDocument/2006/math">
                    <m:r>
                      <a:rPr lang="en-US" altLang="ko-KR" sz="1800" b="1" i="1" smtClean="0">
                        <a:latin typeface="Cambria Math" panose="02040503050406030204" pitchFamily="18" charset="0"/>
                      </a:rPr>
                      <m:t>( </m:t>
                    </m:r>
                    <m:sSup>
                      <m:sSupPr>
                        <m:ctrlPr>
                          <a:rPr lang="en-US" altLang="ko-KR" sz="1800" b="1" i="1" smtClean="0">
                            <a:latin typeface="Cambria Math" panose="02040503050406030204" pitchFamily="18" charset="0"/>
                          </a:rPr>
                        </m:ctrlPr>
                      </m:sSupPr>
                      <m:e>
                        <m:r>
                          <a:rPr lang="en-US" altLang="ko-KR" sz="1800" b="1" i="1" smtClean="0">
                            <a:latin typeface="Cambria Math" panose="02040503050406030204" pitchFamily="18" charset="0"/>
                          </a:rPr>
                          <m:t>𝑱</m:t>
                        </m:r>
                      </m:e>
                      <m:sup>
                        <m:r>
                          <a:rPr lang="en-US" altLang="ko-KR" sz="1800" b="1" i="1" smtClean="0">
                            <a:latin typeface="Cambria Math" panose="02040503050406030204" pitchFamily="18" charset="0"/>
                          </a:rPr>
                          <m:t>𝝅</m:t>
                        </m:r>
                      </m:sup>
                    </m:sSup>
                    <m:r>
                      <a:rPr lang="en-US" altLang="ko-KR" sz="1800" b="1" i="1" smtClean="0">
                        <a:latin typeface="Cambria Math" panose="02040503050406030204" pitchFamily="18" charset="0"/>
                      </a:rPr>
                      <m:t>=</m:t>
                    </m:r>
                    <m:sSup>
                      <m:sSupPr>
                        <m:ctrlPr>
                          <a:rPr lang="en-US" altLang="ko-KR" sz="1800" b="1" i="1" smtClean="0">
                            <a:latin typeface="Cambria Math" panose="02040503050406030204" pitchFamily="18" charset="0"/>
                          </a:rPr>
                        </m:ctrlPr>
                      </m:sSupPr>
                      <m:e>
                        <m:f>
                          <m:fPr>
                            <m:ctrlPr>
                              <a:rPr lang="en-US" altLang="ko-KR" sz="1800" b="1" i="1" smtClean="0">
                                <a:latin typeface="Cambria Math" panose="02040503050406030204" pitchFamily="18" charset="0"/>
                              </a:rPr>
                            </m:ctrlPr>
                          </m:fPr>
                          <m:num>
                            <m:r>
                              <a:rPr lang="en-US" altLang="ko-KR" sz="1800" b="1" i="1" smtClean="0">
                                <a:latin typeface="Cambria Math" panose="02040503050406030204" pitchFamily="18" charset="0"/>
                              </a:rPr>
                              <m:t>𝟗</m:t>
                            </m:r>
                          </m:num>
                          <m:den>
                            <m:r>
                              <a:rPr lang="en-US" altLang="ko-KR" sz="1800" b="1" i="1" smtClean="0">
                                <a:latin typeface="Cambria Math" panose="02040503050406030204" pitchFamily="18" charset="0"/>
                              </a:rPr>
                              <m:t>𝟐</m:t>
                            </m:r>
                          </m:den>
                        </m:f>
                      </m:e>
                      <m:sup>
                        <m:r>
                          <a:rPr lang="en-US" altLang="ko-KR" sz="1800" b="1" i="1" smtClean="0">
                            <a:latin typeface="Cambria Math" panose="02040503050406030204" pitchFamily="18" charset="0"/>
                          </a:rPr>
                          <m:t>+</m:t>
                        </m:r>
                      </m:sup>
                    </m:sSup>
                    <m:r>
                      <a:rPr lang="en-US" altLang="ko-KR" sz="1800" b="1" i="1" smtClean="0">
                        <a:latin typeface="Cambria Math" panose="02040503050406030204" pitchFamily="18" charset="0"/>
                      </a:rPr>
                      <m:t>)</m:t>
                    </m:r>
                  </m:oMath>
                </a14:m>
                <a:r>
                  <a:rPr lang="ko-KR" altLang="en-US" sz="1800" dirty="0"/>
                  <a:t> </a:t>
                </a:r>
                <a:endParaRPr lang="ko-KR" altLang="en-US" dirty="0"/>
              </a:p>
            </p:txBody>
          </p:sp>
        </mc:Choice>
        <mc:Fallback xmlns="">
          <p:sp>
            <p:nvSpPr>
              <p:cNvPr id="11" name="TextBox 10">
                <a:extLst>
                  <a:ext uri="{FF2B5EF4-FFF2-40B4-BE49-F238E27FC236}">
                    <a16:creationId xmlns:a16="http://schemas.microsoft.com/office/drawing/2014/main" id="{052174E2-5E6A-D461-B773-B73A84815000}"/>
                  </a:ext>
                </a:extLst>
              </p:cNvPr>
              <p:cNvSpPr txBox="1">
                <a:spLocks noRot="1" noChangeAspect="1" noMove="1" noResize="1" noEditPoints="1" noAdjustHandles="1" noChangeArrowheads="1" noChangeShapeType="1" noTextEdit="1"/>
              </p:cNvSpPr>
              <p:nvPr/>
            </p:nvSpPr>
            <p:spPr>
              <a:xfrm>
                <a:off x="7837818" y="482492"/>
                <a:ext cx="1237982" cy="536942"/>
              </a:xfrm>
              <a:prstGeom prst="rect">
                <a:avLst/>
              </a:prstGeom>
              <a:blipFill>
                <a:blip r:embed="rId4"/>
                <a:stretch>
                  <a:fillRect/>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A1EAD9A3-A83B-AA06-2653-80BA84F94352}"/>
                  </a:ext>
                </a:extLst>
              </p:cNvPr>
              <p:cNvSpPr txBox="1"/>
              <p:nvPr/>
            </p:nvSpPr>
            <p:spPr>
              <a:xfrm>
                <a:off x="6248936" y="155904"/>
                <a:ext cx="2758663" cy="510524"/>
              </a:xfrm>
              <a:prstGeom prst="rect">
                <a:avLst/>
              </a:prstGeom>
              <a:noFill/>
            </p:spPr>
            <p:txBody>
              <a:bodyPr wrap="square" rtlCol="0">
                <a:spAutoFit/>
              </a:bodyPr>
              <a:lstStyle/>
              <a:p>
                <a:r>
                  <a:rPr lang="en-US" altLang="ko-KR" sz="2400" b="1" dirty="0">
                    <a:latin typeface="Times New Roman" panose="02020603050405020304" pitchFamily="18" charset="0"/>
                    <a:cs typeface="Times New Roman" panose="02020603050405020304" pitchFamily="18" charset="0"/>
                  </a:rPr>
                  <a:t>System : </a:t>
                </a:r>
                <a14:m>
                  <m:oMath xmlns:m="http://schemas.openxmlformats.org/officeDocument/2006/math">
                    <m:r>
                      <a:rPr lang="en-US" altLang="ko-KR" sz="2400" b="1" i="1" smtClean="0">
                        <a:latin typeface="Cambria Math" panose="02040503050406030204" pitchFamily="18" charset="0"/>
                      </a:rPr>
                      <m:t>𝒏</m:t>
                    </m:r>
                    <m:r>
                      <a:rPr lang="en-US" altLang="ko-KR" sz="2400" b="1" i="1" smtClean="0">
                        <a:latin typeface="Cambria Math" panose="02040503050406030204" pitchFamily="18" charset="0"/>
                      </a:rPr>
                      <m:t>+</m:t>
                    </m:r>
                    <m:sPre>
                      <m:sPrePr>
                        <m:ctrlPr>
                          <a:rPr lang="en-US" altLang="ko-KR" sz="2400" b="1" i="1" smtClean="0">
                            <a:latin typeface="Cambria Math" panose="02040503050406030204" pitchFamily="18" charset="0"/>
                          </a:rPr>
                        </m:ctrlPr>
                      </m:sPrePr>
                      <m:sub/>
                      <m:sup>
                        <m:r>
                          <a:rPr lang="en-US" altLang="ko-KR" sz="2400" b="1" i="1" smtClean="0">
                            <a:latin typeface="Cambria Math" panose="02040503050406030204" pitchFamily="18" charset="0"/>
                          </a:rPr>
                          <m:t>𝟗𝟑</m:t>
                        </m:r>
                      </m:sup>
                      <m:e>
                        <m:r>
                          <a:rPr lang="en-US" altLang="ko-KR" sz="2400" b="1" i="0" smtClean="0">
                            <a:latin typeface="Cambria Math" panose="02040503050406030204" pitchFamily="18" charset="0"/>
                          </a:rPr>
                          <m:t>𝐍𝐛</m:t>
                        </m:r>
                      </m:e>
                    </m:sPre>
                  </m:oMath>
                </a14:m>
                <a:endParaRPr lang="ko-KR" altLang="en-US" sz="2400" b="1" dirty="0">
                  <a:latin typeface="Times New Roman" panose="02020603050405020304" pitchFamily="18" charset="0"/>
                  <a:cs typeface="Times New Roman" panose="02020603050405020304" pitchFamily="18" charset="0"/>
                </a:endParaRPr>
              </a:p>
            </p:txBody>
          </p:sp>
        </mc:Choice>
        <mc:Fallback xmlns="">
          <p:sp>
            <p:nvSpPr>
              <p:cNvPr id="13" name="TextBox 12">
                <a:extLst>
                  <a:ext uri="{FF2B5EF4-FFF2-40B4-BE49-F238E27FC236}">
                    <a16:creationId xmlns:a16="http://schemas.microsoft.com/office/drawing/2014/main" id="{A1EAD9A3-A83B-AA06-2653-80BA84F94352}"/>
                  </a:ext>
                </a:extLst>
              </p:cNvPr>
              <p:cNvSpPr txBox="1">
                <a:spLocks noRot="1" noChangeAspect="1" noMove="1" noResize="1" noEditPoints="1" noAdjustHandles="1" noChangeArrowheads="1" noChangeShapeType="1" noTextEdit="1"/>
              </p:cNvSpPr>
              <p:nvPr/>
            </p:nvSpPr>
            <p:spPr>
              <a:xfrm>
                <a:off x="6248936" y="155904"/>
                <a:ext cx="2758663" cy="510524"/>
              </a:xfrm>
              <a:prstGeom prst="rect">
                <a:avLst/>
              </a:prstGeom>
              <a:blipFill>
                <a:blip r:embed="rId5"/>
                <a:stretch>
                  <a:fillRect l="-3311" t="-2410" b="-25301"/>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1442370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64A97-D058-E03B-B9FA-0731FE4D67FC}"/>
            </a:ext>
          </a:extLst>
        </p:cNvPr>
        <p:cNvGrpSpPr/>
        <p:nvPr/>
      </p:nvGrpSpPr>
      <p:grpSpPr>
        <a:xfrm>
          <a:off x="0" y="0"/>
          <a:ext cx="0" cy="0"/>
          <a:chOff x="0" y="0"/>
          <a:chExt cx="0" cy="0"/>
        </a:xfrm>
      </p:grpSpPr>
      <p:sp>
        <p:nvSpPr>
          <p:cNvPr id="2" name="직사각형 1">
            <a:extLst>
              <a:ext uri="{FF2B5EF4-FFF2-40B4-BE49-F238E27FC236}">
                <a16:creationId xmlns:a16="http://schemas.microsoft.com/office/drawing/2014/main" id="{BFF88A60-D7DB-3236-9E45-780C7E12D93E}"/>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a:latin typeface="Times New Roman" panose="02020603050405020304" pitchFamily="18" charset="0"/>
                <a:ea typeface="MingLiU" pitchFamily="49" charset="-120"/>
                <a:cs typeface="Times New Roman" panose="02020603050405020304" pitchFamily="18" charset="0"/>
              </a:rPr>
              <a:t>Spin-Spin interaction for nucleon-nucleus scattering</a:t>
            </a:r>
            <a:endParaRPr lang="ko-KR" altLang="en-US" b="1">
              <a:latin typeface="Times New Roman" panose="02020603050405020304" pitchFamily="18" charset="0"/>
              <a:cs typeface="Times New Roman" panose="02020603050405020304" pitchFamily="18" charset="0"/>
            </a:endParaRPr>
          </a:p>
        </p:txBody>
      </p:sp>
      <p:pic>
        <p:nvPicPr>
          <p:cNvPr id="3" name="그림 2" descr="\documentclass{article}&#10;\usepackage{amsmath}&#10;\usepackage{bm}  % bold math vectors&#10;\pagestyle{empty}&#10;&#10;\begin{document}&#10;&#10;\[&#10;v = v^{(c)} + v^{(ss)}\, \bm{s}_p \cdot \bm{s}_t&#10;    + v^{(ls)}\, \bm{l} \cdot (\bm{s}_p + \bm{s}_t)&#10;    + v^{(t)} \left( 3\, \bm{s}_p \cdot \hat{\bm{r}}\, \bm{s}_t \cdot \hat{\bm{r}} - \bm{s}_p \cdot \bm{s}_t \right)&#10;\]&#10;&#10;\end{document}&#10;" title="IguanaTex Bitmap Display">
            <a:extLst>
              <a:ext uri="{FF2B5EF4-FFF2-40B4-BE49-F238E27FC236}">
                <a16:creationId xmlns:a16="http://schemas.microsoft.com/office/drawing/2014/main" id="{B20627E7-D0A9-6164-79F6-1EADBA990695}"/>
              </a:ext>
            </a:extLst>
          </p:cNvPr>
          <p:cNvPicPr>
            <a:picLocks noChangeAspect="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361216" y="1726477"/>
            <a:ext cx="7628190" cy="310857"/>
          </a:xfrm>
          <a:prstGeom prst="rect">
            <a:avLst/>
          </a:prstGeom>
        </p:spPr>
      </p:pic>
      <p:sp>
        <p:nvSpPr>
          <p:cNvPr id="4" name="TextBox 3">
            <a:extLst>
              <a:ext uri="{FF2B5EF4-FFF2-40B4-BE49-F238E27FC236}">
                <a16:creationId xmlns:a16="http://schemas.microsoft.com/office/drawing/2014/main" id="{830783C9-EA45-1DE4-FC29-ABB1FF31D05F}"/>
              </a:ext>
            </a:extLst>
          </p:cNvPr>
          <p:cNvSpPr txBox="1"/>
          <p:nvPr/>
        </p:nvSpPr>
        <p:spPr>
          <a:xfrm>
            <a:off x="209041" y="1215924"/>
            <a:ext cx="6380018" cy="369332"/>
          </a:xfrm>
          <a:prstGeom prst="rect">
            <a:avLst/>
          </a:prstGeom>
          <a:noFill/>
        </p:spPr>
        <p:txBody>
          <a:bodyPr wrap="square" rtlCol="0">
            <a:spAutoFit/>
          </a:bodyPr>
          <a:lstStyle/>
          <a:p>
            <a:r>
              <a:rPr lang="en-US" altLang="ko-KR">
                <a:latin typeface="Times New Roman" panose="02020603050405020304" pitchFamily="18" charset="0"/>
                <a:cs typeface="Times New Roman" panose="02020603050405020304" pitchFamily="18" charset="0"/>
              </a:rPr>
              <a:t>The spin expansion of the nucleon-nucleon interaction as</a:t>
            </a:r>
            <a:endParaRPr lang="ko-KR" altLang="en-US">
              <a:latin typeface="Times New Roman" panose="02020603050405020304" pitchFamily="18" charset="0"/>
              <a:cs typeface="Times New Roman" panose="02020603050405020304" pitchFamily="18" charset="0"/>
            </a:endParaRPr>
          </a:p>
        </p:txBody>
      </p:sp>
      <p:cxnSp>
        <p:nvCxnSpPr>
          <p:cNvPr id="5" name="직선 연결선 4">
            <a:extLst>
              <a:ext uri="{FF2B5EF4-FFF2-40B4-BE49-F238E27FC236}">
                <a16:creationId xmlns:a16="http://schemas.microsoft.com/office/drawing/2014/main" id="{5653C9E5-8E35-2B98-4B59-C407910DB5D5}"/>
              </a:ext>
            </a:extLst>
          </p:cNvPr>
          <p:cNvCxnSpPr/>
          <p:nvPr/>
        </p:nvCxnSpPr>
        <p:spPr>
          <a:xfrm>
            <a:off x="1472453" y="2104569"/>
            <a:ext cx="1250576" cy="0"/>
          </a:xfrm>
          <a:prstGeom prst="line">
            <a:avLst/>
          </a:prstGeom>
          <a:ln w="19050" cap="flat" cmpd="sng" algn="ctr">
            <a:solidFill>
              <a:srgbClr val="C0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6" name="직선 연결선 5">
            <a:extLst>
              <a:ext uri="{FF2B5EF4-FFF2-40B4-BE49-F238E27FC236}">
                <a16:creationId xmlns:a16="http://schemas.microsoft.com/office/drawing/2014/main" id="{FCC7C635-CF8A-6396-AFEC-8627052E6EFB}"/>
              </a:ext>
            </a:extLst>
          </p:cNvPr>
          <p:cNvCxnSpPr>
            <a:cxnSpLocks/>
          </p:cNvCxnSpPr>
          <p:nvPr/>
        </p:nvCxnSpPr>
        <p:spPr>
          <a:xfrm>
            <a:off x="5067300" y="2104569"/>
            <a:ext cx="2922106" cy="0"/>
          </a:xfrm>
          <a:prstGeom prst="line">
            <a:avLst/>
          </a:prstGeom>
          <a:ln w="19050" cap="flat" cmpd="sng" algn="ctr">
            <a:solidFill>
              <a:srgbClr val="C0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7" name="그룹 6">
            <a:extLst>
              <a:ext uri="{FF2B5EF4-FFF2-40B4-BE49-F238E27FC236}">
                <a16:creationId xmlns:a16="http://schemas.microsoft.com/office/drawing/2014/main" id="{85E60D14-763D-0295-559C-DC5376B584BE}"/>
              </a:ext>
            </a:extLst>
          </p:cNvPr>
          <p:cNvGrpSpPr/>
          <p:nvPr/>
        </p:nvGrpSpPr>
        <p:grpSpPr>
          <a:xfrm>
            <a:off x="769169" y="2297831"/>
            <a:ext cx="7489709" cy="369332"/>
            <a:chOff x="361216" y="2757132"/>
            <a:chExt cx="7489709" cy="369332"/>
          </a:xfrm>
        </p:grpSpPr>
        <p:sp>
          <p:nvSpPr>
            <p:cNvPr id="8" name="TextBox 7">
              <a:extLst>
                <a:ext uri="{FF2B5EF4-FFF2-40B4-BE49-F238E27FC236}">
                  <a16:creationId xmlns:a16="http://schemas.microsoft.com/office/drawing/2014/main" id="{64A552CB-13DB-5FFB-5938-B842D09262BB}"/>
                </a:ext>
              </a:extLst>
            </p:cNvPr>
            <p:cNvSpPr txBox="1"/>
            <p:nvPr/>
          </p:nvSpPr>
          <p:spPr>
            <a:xfrm>
              <a:off x="815701" y="2757132"/>
              <a:ext cx="7035224" cy="369332"/>
            </a:xfrm>
            <a:prstGeom prst="rect">
              <a:avLst/>
            </a:prstGeom>
            <a:noFill/>
          </p:spPr>
          <p:txBody>
            <a:bodyPr wrap="square" rtlCol="0">
              <a:spAutoFit/>
            </a:bodyPr>
            <a:lstStyle/>
            <a:p>
              <a:r>
                <a:rPr lang="en-US" altLang="ko-KR" dirty="0">
                  <a:latin typeface="Times New Roman" panose="02020603050405020304" pitchFamily="18" charset="0"/>
                  <a:cs typeface="Times New Roman" panose="02020603050405020304" pitchFamily="18" charset="0"/>
                </a:rPr>
                <a:t>: Central part (Spin-independent) : CH89 (global optical model potential)</a:t>
              </a:r>
              <a:endParaRPr lang="ko-KR" altLang="en-US" dirty="0">
                <a:latin typeface="Times New Roman" panose="02020603050405020304" pitchFamily="18" charset="0"/>
                <a:cs typeface="Times New Roman" panose="02020603050405020304" pitchFamily="18" charset="0"/>
              </a:endParaRPr>
            </a:p>
          </p:txBody>
        </p:sp>
        <p:pic>
          <p:nvPicPr>
            <p:cNvPr id="9" name="그림 8" descr="\documentclass{article}&#10;\usepackage{amsmath}&#10;\usepackage{bm}  % bold math vectors&#10;\pagestyle{empty}&#10;&#10;\begin{document}&#10;&#10;\[&#10;v^{(c)}&#10;\]&#10;&#10;\end{document}&#10;" title="IguanaTex Bitmap Display">
              <a:extLst>
                <a:ext uri="{FF2B5EF4-FFF2-40B4-BE49-F238E27FC236}">
                  <a16:creationId xmlns:a16="http://schemas.microsoft.com/office/drawing/2014/main" id="{65069D57-B3BA-8F6C-F3BE-B85395C47C9F}"/>
                </a:ext>
              </a:extLst>
            </p:cNvPr>
            <p:cNvPicPr>
              <a:picLocks noChangeAspect="1"/>
            </p:cNvPicPr>
            <p:nvPr>
              <p:custDataLst>
                <p:tags r:id="rId6"/>
              </p:custDataLst>
            </p:nvPr>
          </p:nvPicPr>
          <p:blipFill>
            <a:blip r:embed="rId9">
              <a:extLst>
                <a:ext uri="{28A0092B-C50C-407E-A947-70E740481C1C}">
                  <a14:useLocalDpi xmlns:a14="http://schemas.microsoft.com/office/drawing/2010/main" val="0"/>
                </a:ext>
              </a:extLst>
            </a:blip>
            <a:stretch>
              <a:fillRect/>
            </a:stretch>
          </p:blipFill>
          <p:spPr>
            <a:xfrm>
              <a:off x="361216" y="2789305"/>
              <a:ext cx="353524" cy="240762"/>
            </a:xfrm>
            <a:prstGeom prst="rect">
              <a:avLst/>
            </a:prstGeom>
          </p:spPr>
        </p:pic>
      </p:grpSp>
      <p:grpSp>
        <p:nvGrpSpPr>
          <p:cNvPr id="10" name="그룹 9">
            <a:extLst>
              <a:ext uri="{FF2B5EF4-FFF2-40B4-BE49-F238E27FC236}">
                <a16:creationId xmlns:a16="http://schemas.microsoft.com/office/drawing/2014/main" id="{CEC8045A-D2B0-A965-9EED-3D145F044058}"/>
              </a:ext>
            </a:extLst>
          </p:cNvPr>
          <p:cNvGrpSpPr/>
          <p:nvPr/>
        </p:nvGrpSpPr>
        <p:grpSpPr>
          <a:xfrm>
            <a:off x="769169" y="3129743"/>
            <a:ext cx="6376320" cy="377448"/>
            <a:chOff x="361216" y="3429000"/>
            <a:chExt cx="6376320" cy="377448"/>
          </a:xfrm>
        </p:grpSpPr>
        <p:pic>
          <p:nvPicPr>
            <p:cNvPr id="11" name="그림 10" descr="\documentclass{article}&#10;\usepackage{amsmath}&#10;\usepackage{bm}  % bold math vectors&#10;\pagestyle{empty}&#10;&#10;\begin{document}&#10;&#10;\[&#10;v^{(ss)}\, \bm{s}_p \cdot \bm{s}_t&#10;\]&#10;&#10;\end{document}&#10;" title="IguanaTex Bitmap Display">
              <a:extLst>
                <a:ext uri="{FF2B5EF4-FFF2-40B4-BE49-F238E27FC236}">
                  <a16:creationId xmlns:a16="http://schemas.microsoft.com/office/drawing/2014/main" id="{201F5809-1097-A397-E0A8-FEE676B7A3AB}"/>
                </a:ext>
              </a:extLst>
            </p:cNvPr>
            <p:cNvPicPr>
              <a:picLocks noChangeAspect="1"/>
            </p:cNvPicPr>
            <p:nvPr>
              <p:custDataLst>
                <p:tags r:id="rId5"/>
              </p:custDataLst>
            </p:nvPr>
          </p:nvPicPr>
          <p:blipFill>
            <a:blip r:embed="rId10">
              <a:extLst>
                <a:ext uri="{28A0092B-C50C-407E-A947-70E740481C1C}">
                  <a14:useLocalDpi xmlns:a14="http://schemas.microsoft.com/office/drawing/2010/main" val="0"/>
                </a:ext>
              </a:extLst>
            </a:blip>
            <a:stretch>
              <a:fillRect/>
            </a:stretch>
          </p:blipFill>
          <p:spPr>
            <a:xfrm>
              <a:off x="361216" y="3429000"/>
              <a:ext cx="1165714" cy="310857"/>
            </a:xfrm>
            <a:prstGeom prst="rect">
              <a:avLst/>
            </a:prstGeom>
          </p:spPr>
        </p:pic>
        <p:sp>
          <p:nvSpPr>
            <p:cNvPr id="12" name="TextBox 11">
              <a:extLst>
                <a:ext uri="{FF2B5EF4-FFF2-40B4-BE49-F238E27FC236}">
                  <a16:creationId xmlns:a16="http://schemas.microsoft.com/office/drawing/2014/main" id="{7D1EE1B2-5FCA-B989-1F28-D639115B8E4A}"/>
                </a:ext>
              </a:extLst>
            </p:cNvPr>
            <p:cNvSpPr txBox="1"/>
            <p:nvPr/>
          </p:nvSpPr>
          <p:spPr>
            <a:xfrm>
              <a:off x="1613085" y="3437116"/>
              <a:ext cx="5124451" cy="369332"/>
            </a:xfrm>
            <a:prstGeom prst="rect">
              <a:avLst/>
            </a:prstGeom>
            <a:noFill/>
          </p:spPr>
          <p:txBody>
            <a:bodyPr wrap="square" rtlCol="0">
              <a:spAutoFit/>
            </a:bodyPr>
            <a:lstStyle/>
            <a:p>
              <a:r>
                <a:rPr lang="en-US" altLang="ko-KR">
                  <a:latin typeface="Times New Roman" panose="02020603050405020304" pitchFamily="18" charset="0"/>
                  <a:cs typeface="Times New Roman" panose="02020603050405020304" pitchFamily="18" charset="0"/>
                </a:rPr>
                <a:t>: Spin – Spin part (Spin-dependent) </a:t>
              </a:r>
              <a:endParaRPr lang="ko-KR" altLang="en-US">
                <a:latin typeface="Times New Roman" panose="02020603050405020304" pitchFamily="18" charset="0"/>
                <a:cs typeface="Times New Roman" panose="02020603050405020304" pitchFamily="18" charset="0"/>
              </a:endParaRPr>
            </a:p>
          </p:txBody>
        </p:sp>
      </p:grpSp>
      <p:grpSp>
        <p:nvGrpSpPr>
          <p:cNvPr id="13" name="그룹 12">
            <a:extLst>
              <a:ext uri="{FF2B5EF4-FFF2-40B4-BE49-F238E27FC236}">
                <a16:creationId xmlns:a16="http://schemas.microsoft.com/office/drawing/2014/main" id="{8DB7073A-9910-D318-9C83-63F8CFA0D32D}"/>
              </a:ext>
            </a:extLst>
          </p:cNvPr>
          <p:cNvGrpSpPr/>
          <p:nvPr/>
        </p:nvGrpSpPr>
        <p:grpSpPr>
          <a:xfrm>
            <a:off x="762976" y="3909493"/>
            <a:ext cx="6871750" cy="369332"/>
            <a:chOff x="350442" y="4172227"/>
            <a:chExt cx="6871750" cy="369332"/>
          </a:xfrm>
        </p:grpSpPr>
        <p:pic>
          <p:nvPicPr>
            <p:cNvPr id="14" name="그림 13" descr="\documentclass{article}&#10;\usepackage{amsmath}&#10;\usepackage{bm}  % bold math vectors&#10;\pagestyle{empty}&#10;&#10;\begin{document}&#10;&#10;\[&#10;    v^{(ls)}\, \bm{l} \cdot (\bm{s}_p + \bm{s}_t)&#10;\]&#10;&#10;\end{document}&#10;" title="IguanaTex Bitmap Display">
              <a:extLst>
                <a:ext uri="{FF2B5EF4-FFF2-40B4-BE49-F238E27FC236}">
                  <a16:creationId xmlns:a16="http://schemas.microsoft.com/office/drawing/2014/main" id="{B848CD8E-9D1A-599E-6615-BD284D7D051B}"/>
                </a:ext>
              </a:extLst>
            </p:cNvPr>
            <p:cNvPicPr>
              <a:picLocks noChangeAspect="1"/>
            </p:cNvPicPr>
            <p:nvPr>
              <p:custDataLst>
                <p:tags r:id="rId4"/>
              </p:custDataLst>
            </p:nvPr>
          </p:nvPicPr>
          <p:blipFill>
            <a:blip r:embed="rId11">
              <a:extLst>
                <a:ext uri="{28A0092B-C50C-407E-A947-70E740481C1C}">
                  <a14:useLocalDpi xmlns:a14="http://schemas.microsoft.com/office/drawing/2010/main" val="0"/>
                </a:ext>
              </a:extLst>
            </a:blip>
            <a:stretch>
              <a:fillRect/>
            </a:stretch>
          </p:blipFill>
          <p:spPr>
            <a:xfrm>
              <a:off x="350442" y="4177809"/>
              <a:ext cx="1726476" cy="310857"/>
            </a:xfrm>
            <a:prstGeom prst="rect">
              <a:avLst/>
            </a:prstGeom>
          </p:spPr>
        </p:pic>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06662097-B856-44F3-ED6C-4DF6F22742EF}"/>
                    </a:ext>
                  </a:extLst>
                </p:cNvPr>
                <p:cNvSpPr txBox="1"/>
                <p:nvPr/>
              </p:nvSpPr>
              <p:spPr>
                <a:xfrm>
                  <a:off x="2097741" y="4172227"/>
                  <a:ext cx="5124451" cy="369332"/>
                </a:xfrm>
                <a:prstGeom prst="rect">
                  <a:avLst/>
                </a:prstGeom>
                <a:noFill/>
              </p:spPr>
              <p:txBody>
                <a:bodyPr wrap="square" rtlCol="0">
                  <a:spAutoFit/>
                </a:bodyPr>
                <a:lstStyle/>
                <a:p>
                  <a:r>
                    <a:rPr lang="en-US" altLang="ko-KR" dirty="0">
                      <a:latin typeface="Times New Roman" panose="02020603050405020304" pitchFamily="18" charset="0"/>
                      <a:cs typeface="Times New Roman" panose="02020603050405020304" pitchFamily="18" charset="0"/>
                    </a:rPr>
                    <a:t>: Spin – Orbit part (Spin-dependent) : </a:t>
                  </a:r>
                  <a14:m>
                    <m:oMath xmlns:m="http://schemas.openxmlformats.org/officeDocument/2006/math">
                      <m:r>
                        <a:rPr lang="en-US" altLang="ko-KR" b="0" i="1" smtClean="0">
                          <a:latin typeface="Cambria Math" panose="02040503050406030204" pitchFamily="18" charset="0"/>
                        </a:rPr>
                        <m:t>𝑙</m:t>
                      </m:r>
                      <m:r>
                        <a:rPr lang="ko-KR" altLang="en-US" i="1" smtClean="0">
                          <a:latin typeface="Cambria Math" panose="02040503050406030204" pitchFamily="18" charset="0"/>
                        </a:rPr>
                        <m:t>∙</m:t>
                      </m:r>
                      <m:r>
                        <a:rPr lang="en-US" altLang="ko-KR" b="0" i="1" smtClean="0">
                          <a:latin typeface="Cambria Math" panose="02040503050406030204" pitchFamily="18" charset="0"/>
                        </a:rPr>
                        <m:t>𝜎</m:t>
                      </m:r>
                    </m:oMath>
                  </a14:m>
                  <a:endParaRPr lang="ko-KR" altLang="en-US" dirty="0">
                    <a:latin typeface="Times New Roman" panose="02020603050405020304" pitchFamily="18" charset="0"/>
                    <a:cs typeface="Times New Roman" panose="02020603050405020304" pitchFamily="18" charset="0"/>
                  </a:endParaRPr>
                </a:p>
              </p:txBody>
            </p:sp>
          </mc:Choice>
          <mc:Fallback xmlns="">
            <p:sp>
              <p:nvSpPr>
                <p:cNvPr id="19" name="TextBox 18">
                  <a:extLst>
                    <a:ext uri="{FF2B5EF4-FFF2-40B4-BE49-F238E27FC236}">
                      <a16:creationId xmlns:a16="http://schemas.microsoft.com/office/drawing/2014/main" id="{5E53DEC1-13AC-B8BA-FA71-D9BEDACA8D8E}"/>
                    </a:ext>
                  </a:extLst>
                </p:cNvPr>
                <p:cNvSpPr txBox="1">
                  <a:spLocks noRot="1" noChangeAspect="1" noMove="1" noResize="1" noEditPoints="1" noAdjustHandles="1" noChangeArrowheads="1" noChangeShapeType="1" noTextEdit="1"/>
                </p:cNvSpPr>
                <p:nvPr/>
              </p:nvSpPr>
              <p:spPr>
                <a:xfrm>
                  <a:off x="2097741" y="4172227"/>
                  <a:ext cx="5124451" cy="369332"/>
                </a:xfrm>
                <a:prstGeom prst="rect">
                  <a:avLst/>
                </a:prstGeom>
                <a:blipFill>
                  <a:blip r:embed="rId12"/>
                  <a:stretch>
                    <a:fillRect l="-1070" t="-8197" b="-24590"/>
                  </a:stretch>
                </a:blipFill>
              </p:spPr>
              <p:txBody>
                <a:bodyPr/>
                <a:lstStyle/>
                <a:p>
                  <a:r>
                    <a:rPr lang="ko-KR" altLang="en-US">
                      <a:noFill/>
                    </a:rPr>
                    <a:t> </a:t>
                  </a:r>
                </a:p>
              </p:txBody>
            </p:sp>
          </mc:Fallback>
        </mc:AlternateContent>
      </p:grpSp>
      <p:sp>
        <p:nvSpPr>
          <p:cNvPr id="16" name="직사각형 15">
            <a:extLst>
              <a:ext uri="{FF2B5EF4-FFF2-40B4-BE49-F238E27FC236}">
                <a16:creationId xmlns:a16="http://schemas.microsoft.com/office/drawing/2014/main" id="{2247B2EF-965A-C6BA-400A-9D8B9A4BA75E}"/>
              </a:ext>
            </a:extLst>
          </p:cNvPr>
          <p:cNvSpPr/>
          <p:nvPr/>
        </p:nvSpPr>
        <p:spPr>
          <a:xfrm>
            <a:off x="693126" y="3055058"/>
            <a:ext cx="5953991" cy="508867"/>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7" name="그룹 16">
            <a:extLst>
              <a:ext uri="{FF2B5EF4-FFF2-40B4-BE49-F238E27FC236}">
                <a16:creationId xmlns:a16="http://schemas.microsoft.com/office/drawing/2014/main" id="{1B188B8D-C172-B8AE-2A6F-ED6A3868720F}"/>
              </a:ext>
            </a:extLst>
          </p:cNvPr>
          <p:cNvGrpSpPr/>
          <p:nvPr/>
        </p:nvGrpSpPr>
        <p:grpSpPr>
          <a:xfrm>
            <a:off x="693126" y="4596674"/>
            <a:ext cx="6465697" cy="508867"/>
            <a:chOff x="831273" y="4840075"/>
            <a:chExt cx="6465697" cy="508867"/>
          </a:xfrm>
        </p:grpSpPr>
        <p:grpSp>
          <p:nvGrpSpPr>
            <p:cNvPr id="18" name="그룹 17">
              <a:extLst>
                <a:ext uri="{FF2B5EF4-FFF2-40B4-BE49-F238E27FC236}">
                  <a16:creationId xmlns:a16="http://schemas.microsoft.com/office/drawing/2014/main" id="{3D2D733F-F949-C899-47D5-4BF90B0374D6}"/>
                </a:ext>
              </a:extLst>
            </p:cNvPr>
            <p:cNvGrpSpPr/>
            <p:nvPr/>
          </p:nvGrpSpPr>
          <p:grpSpPr>
            <a:xfrm>
              <a:off x="831273" y="4840075"/>
              <a:ext cx="6465697" cy="508867"/>
              <a:chOff x="831273" y="4840075"/>
              <a:chExt cx="6465697" cy="508867"/>
            </a:xfrm>
          </p:grpSpPr>
          <p:sp>
            <p:nvSpPr>
              <p:cNvPr id="20" name="직사각형 19">
                <a:extLst>
                  <a:ext uri="{FF2B5EF4-FFF2-40B4-BE49-F238E27FC236}">
                    <a16:creationId xmlns:a16="http://schemas.microsoft.com/office/drawing/2014/main" id="{AF32FE1B-39E2-B827-AE3A-5D0A59EAC0CC}"/>
                  </a:ext>
                </a:extLst>
              </p:cNvPr>
              <p:cNvSpPr/>
              <p:nvPr/>
            </p:nvSpPr>
            <p:spPr>
              <a:xfrm>
                <a:off x="831273" y="4840075"/>
                <a:ext cx="6465697" cy="508867"/>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pic>
            <p:nvPicPr>
              <p:cNvPr id="21" name="그림 20" descr="\documentclass{article}&#10;\usepackage{amsmath}&#10;\usepackage{bm}  % bold math vectors&#10;\pagestyle{empty}&#10;&#10;\begin{document}&#10;&#10;\[&#10;    v^{(t)} \left( 3\, \bm{s}_p \cdot \hat{\bm{r}}\, \bm{s}_t \cdot \hat{\bm{r}} - \bm{s}_p \cdot \bm{s}_t \right)&#10;\]&#10;&#10;\end{document}&#10;" title="IguanaTex Bitmap Display">
                <a:extLst>
                  <a:ext uri="{FF2B5EF4-FFF2-40B4-BE49-F238E27FC236}">
                    <a16:creationId xmlns:a16="http://schemas.microsoft.com/office/drawing/2014/main" id="{DD71F68A-3B35-3F11-6153-DD82990ADE23}"/>
                  </a:ext>
                </a:extLst>
              </p:cNvPr>
              <p:cNvPicPr>
                <a:picLocks noChangeAspect="1"/>
              </p:cNvPicPr>
              <p:nvPr>
                <p:custDataLst>
                  <p:tags r:id="rId3"/>
                </p:custDataLst>
              </p:nvPr>
            </p:nvPicPr>
            <p:blipFill>
              <a:blip r:embed="rId13">
                <a:extLst>
                  <a:ext uri="{28A0092B-C50C-407E-A947-70E740481C1C}">
                    <a14:useLocalDpi xmlns:a14="http://schemas.microsoft.com/office/drawing/2010/main" val="0"/>
                  </a:ext>
                </a:extLst>
              </a:blip>
              <a:stretch>
                <a:fillRect/>
              </a:stretch>
            </p:blipFill>
            <p:spPr>
              <a:xfrm>
                <a:off x="920650" y="4939251"/>
                <a:ext cx="2887619" cy="310857"/>
              </a:xfrm>
              <a:prstGeom prst="rect">
                <a:avLst/>
              </a:prstGeom>
              <a:ln>
                <a:noFill/>
              </a:ln>
            </p:spPr>
          </p:pic>
        </p:grpSp>
        <p:sp>
          <p:nvSpPr>
            <p:cNvPr id="19" name="TextBox 18">
              <a:extLst>
                <a:ext uri="{FF2B5EF4-FFF2-40B4-BE49-F238E27FC236}">
                  <a16:creationId xmlns:a16="http://schemas.microsoft.com/office/drawing/2014/main" id="{BCCEC725-D19C-2A23-60E2-5389426B8939}"/>
                </a:ext>
              </a:extLst>
            </p:cNvPr>
            <p:cNvSpPr txBox="1"/>
            <p:nvPr/>
          </p:nvSpPr>
          <p:spPr>
            <a:xfrm>
              <a:off x="3808269" y="4939251"/>
              <a:ext cx="3475367" cy="369332"/>
            </a:xfrm>
            <a:prstGeom prst="rect">
              <a:avLst/>
            </a:prstGeom>
            <a:noFill/>
            <a:ln>
              <a:noFill/>
            </a:ln>
          </p:spPr>
          <p:txBody>
            <a:bodyPr wrap="square" rtlCol="0">
              <a:spAutoFit/>
            </a:bodyPr>
            <a:lstStyle/>
            <a:p>
              <a:r>
                <a:rPr lang="en-US" altLang="ko-KR">
                  <a:latin typeface="Times New Roman" panose="02020603050405020304" pitchFamily="18" charset="0"/>
                  <a:cs typeface="Times New Roman" panose="02020603050405020304" pitchFamily="18" charset="0"/>
                </a:rPr>
                <a:t>: Tensor part (Spin-dependent) </a:t>
              </a:r>
              <a:endParaRPr lang="ko-KR" altLang="en-US">
                <a:latin typeface="Times New Roman" panose="02020603050405020304" pitchFamily="18" charset="0"/>
                <a:cs typeface="Times New Roman" panose="02020603050405020304" pitchFamily="18" charset="0"/>
              </a:endParaRPr>
            </a:p>
          </p:txBody>
        </p:sp>
      </p:grpSp>
      <p:sp>
        <p:nvSpPr>
          <p:cNvPr id="22" name="TextBox 21">
            <a:extLst>
              <a:ext uri="{FF2B5EF4-FFF2-40B4-BE49-F238E27FC236}">
                <a16:creationId xmlns:a16="http://schemas.microsoft.com/office/drawing/2014/main" id="{82B7793D-5D34-17C0-6A9A-012541249688}"/>
              </a:ext>
            </a:extLst>
          </p:cNvPr>
          <p:cNvSpPr txBox="1"/>
          <p:nvPr/>
        </p:nvSpPr>
        <p:spPr>
          <a:xfrm>
            <a:off x="1761171" y="5241966"/>
            <a:ext cx="4597400" cy="400110"/>
          </a:xfrm>
          <a:prstGeom prst="rect">
            <a:avLst/>
          </a:prstGeom>
          <a:noFill/>
        </p:spPr>
        <p:txBody>
          <a:bodyPr wrap="square">
            <a:spAutoFit/>
          </a:bodyPr>
          <a:lstStyle/>
          <a:p>
            <a:r>
              <a:rPr lang="en-US" altLang="ko-KR" sz="2000" dirty="0">
                <a:latin typeface="Times New Roman" panose="02020603050405020304" pitchFamily="18" charset="0"/>
                <a:cs typeface="Times New Roman" panose="02020603050405020304" pitchFamily="18" charset="0"/>
              </a:rPr>
              <a:t>Effective n-n interactions : M3Y, </a:t>
            </a:r>
            <a:r>
              <a:rPr lang="en-US" altLang="ko-KR" sz="2000" dirty="0">
                <a:solidFill>
                  <a:srgbClr val="FF0000"/>
                </a:solidFill>
                <a:latin typeface="Times New Roman" panose="02020603050405020304" pitchFamily="18" charset="0"/>
                <a:cs typeface="Times New Roman" panose="02020603050405020304" pitchFamily="18" charset="0"/>
              </a:rPr>
              <a:t>T4Y</a:t>
            </a:r>
            <a:r>
              <a:rPr lang="en-US" altLang="ko-KR" sz="2000" dirty="0">
                <a:latin typeface="Times New Roman" panose="02020603050405020304" pitchFamily="18" charset="0"/>
                <a:cs typeface="Times New Roman" panose="02020603050405020304" pitchFamily="18" charset="0"/>
              </a:rPr>
              <a:t> …</a:t>
            </a:r>
            <a:endParaRPr lang="ko-KR" altLang="en-US" sz="2000" dirty="0"/>
          </a:p>
        </p:txBody>
      </p:sp>
      <p:pic>
        <p:nvPicPr>
          <p:cNvPr id="23" name="그래픽 22" descr="조금 굽은 줄 화살표 윤곽선">
            <a:extLst>
              <a:ext uri="{FF2B5EF4-FFF2-40B4-BE49-F238E27FC236}">
                <a16:creationId xmlns:a16="http://schemas.microsoft.com/office/drawing/2014/main" id="{B8FD5980-7CCC-FCA2-D90D-28BF0EEE111E}"/>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762976" y="4969432"/>
            <a:ext cx="914400" cy="914400"/>
          </a:xfrm>
          <a:prstGeom prst="rect">
            <a:avLst/>
          </a:prstGeom>
        </p:spPr>
      </p:pic>
      <p:sp>
        <p:nvSpPr>
          <p:cNvPr id="24" name="직사각형 23">
            <a:extLst>
              <a:ext uri="{FF2B5EF4-FFF2-40B4-BE49-F238E27FC236}">
                <a16:creationId xmlns:a16="http://schemas.microsoft.com/office/drawing/2014/main" id="{A99A0C5A-5619-9B3B-6F86-7AD10DF26E63}"/>
              </a:ext>
            </a:extLst>
          </p:cNvPr>
          <p:cNvSpPr/>
          <p:nvPr/>
        </p:nvSpPr>
        <p:spPr>
          <a:xfrm>
            <a:off x="693125" y="3793783"/>
            <a:ext cx="5953991" cy="508867"/>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cxnSp>
        <p:nvCxnSpPr>
          <p:cNvPr id="25" name="직선 연결선 24">
            <a:extLst>
              <a:ext uri="{FF2B5EF4-FFF2-40B4-BE49-F238E27FC236}">
                <a16:creationId xmlns:a16="http://schemas.microsoft.com/office/drawing/2014/main" id="{7CB826E7-0CFC-1CB3-D972-B1933C949CE3}"/>
              </a:ext>
            </a:extLst>
          </p:cNvPr>
          <p:cNvCxnSpPr>
            <a:cxnSpLocks/>
          </p:cNvCxnSpPr>
          <p:nvPr/>
        </p:nvCxnSpPr>
        <p:spPr>
          <a:xfrm>
            <a:off x="3008169" y="2104569"/>
            <a:ext cx="1735281" cy="0"/>
          </a:xfrm>
          <a:prstGeom prst="line">
            <a:avLst/>
          </a:prstGeom>
          <a:ln w="19050" cap="flat" cmpd="sng" algn="ctr">
            <a:solidFill>
              <a:srgbClr val="C0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pic>
        <p:nvPicPr>
          <p:cNvPr id="41" name="그림 40" descr="\documentclass{article}&#10;\usepackage{amsmath}&#10;\pagestyle{empty}&#10;&#10;\begin{document}&#10;&#10;\[&#10;\begin{aligned}&#10;U(R)&#10;&amp;=&#10;U_{\mathrm{opt}}(R)&#10;-&#10;\sum_{i,k}F_{ik}(R)\,S_{ik}(\hat{R},s_p,I)&#10;\end{aligned}&#10;\]&#10;&#10;\end{document}&#10;" title="IguanaTex Bitmap Display">
            <a:extLst>
              <a:ext uri="{FF2B5EF4-FFF2-40B4-BE49-F238E27FC236}">
                <a16:creationId xmlns:a16="http://schemas.microsoft.com/office/drawing/2014/main" id="{A86B1373-70BB-4646-BD81-94709963B004}"/>
              </a:ext>
            </a:extLst>
          </p:cNvPr>
          <p:cNvPicPr>
            <a:picLocks noChangeAspect="1"/>
          </p:cNvPicPr>
          <p:nvPr>
            <p:custDataLst>
              <p:tags r:id="rId2"/>
            </p:custDataLst>
          </p:nvPr>
        </p:nvPicPr>
        <p:blipFill>
          <a:blip r:embed="rId15">
            <a:extLst>
              <a:ext uri="{28A0092B-C50C-407E-A947-70E740481C1C}">
                <a14:useLocalDpi xmlns:a14="http://schemas.microsoft.com/office/drawing/2010/main" val="0"/>
              </a:ext>
            </a:extLst>
          </a:blip>
          <a:stretch>
            <a:fillRect/>
          </a:stretch>
        </p:blipFill>
        <p:spPr>
          <a:xfrm>
            <a:off x="844296" y="5894685"/>
            <a:ext cx="5744763" cy="723809"/>
          </a:xfrm>
          <a:prstGeom prst="rect">
            <a:avLst/>
          </a:prstGeom>
        </p:spPr>
      </p:pic>
      <mc:AlternateContent xmlns:mc="http://schemas.openxmlformats.org/markup-compatibility/2006">
        <mc:Choice xmlns:a14="http://schemas.microsoft.com/office/drawing/2010/main" Requires="a14">
          <p:sp>
            <p:nvSpPr>
              <p:cNvPr id="29" name="TextBox 28">
                <a:extLst>
                  <a:ext uri="{FF2B5EF4-FFF2-40B4-BE49-F238E27FC236}">
                    <a16:creationId xmlns:a16="http://schemas.microsoft.com/office/drawing/2014/main" id="{90A2C31C-BF93-B475-87CB-1DD3B30E334E}"/>
                  </a:ext>
                </a:extLst>
              </p:cNvPr>
              <p:cNvSpPr txBox="1"/>
              <p:nvPr/>
            </p:nvSpPr>
            <p:spPr>
              <a:xfrm>
                <a:off x="5226325" y="394012"/>
                <a:ext cx="4595190" cy="69166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n-US" altLang="ko-KR" sz="1800" b="0" i="1" smtClean="0">
                              <a:latin typeface="Cambria Math" panose="02040503050406030204" pitchFamily="18" charset="0"/>
                            </a:rPr>
                          </m:ctrlPr>
                        </m:sSubPr>
                        <m:e>
                          <m:r>
                            <a:rPr lang="en-US" altLang="ko-KR" sz="1800" b="0" i="1" smtClean="0">
                              <a:latin typeface="Cambria Math" panose="02040503050406030204" pitchFamily="18" charset="0"/>
                            </a:rPr>
                            <m:t>𝐹</m:t>
                          </m:r>
                        </m:e>
                        <m:sub>
                          <m:r>
                            <a:rPr lang="en-US" altLang="ko-KR" sz="1800" b="0" i="1" smtClean="0">
                              <a:latin typeface="Cambria Math" panose="02040503050406030204" pitchFamily="18" charset="0"/>
                            </a:rPr>
                            <m:t>𝑖𝑘</m:t>
                          </m:r>
                        </m:sub>
                      </m:sSub>
                      <m:r>
                        <a:rPr lang="en-US" altLang="ko-KR" sz="1800" b="0" i="1" smtClean="0">
                          <a:latin typeface="Cambria Math" panose="02040503050406030204" pitchFamily="18" charset="0"/>
                        </a:rPr>
                        <m:t>~</m:t>
                      </m:r>
                      <m:nary>
                        <m:naryPr>
                          <m:ctrlPr>
                            <a:rPr lang="ko-KR" altLang="en-US" sz="1800" b="0" i="1" smtClean="0">
                              <a:latin typeface="Cambria Math" panose="02040503050406030204" pitchFamily="18" charset="0"/>
                            </a:rPr>
                          </m:ctrlPr>
                        </m:naryPr>
                        <m:sub>
                          <m:r>
                            <m:rPr>
                              <m:brk m:alnAt="23"/>
                            </m:rPr>
                            <a:rPr lang="en-US" altLang="ko-KR" sz="1800" b="0" i="1" smtClean="0">
                              <a:latin typeface="Cambria Math" panose="02040503050406030204" pitchFamily="18" charset="0"/>
                            </a:rPr>
                            <m:t>0</m:t>
                          </m:r>
                        </m:sub>
                        <m:sup>
                          <m:r>
                            <a:rPr lang="en-US" altLang="ko-KR" sz="1800" b="0" i="1" smtClean="0">
                              <a:latin typeface="Cambria Math" panose="02040503050406030204" pitchFamily="18" charset="0"/>
                            </a:rPr>
                            <m:t>∞</m:t>
                          </m:r>
                        </m:sup>
                        <m:e>
                          <m:r>
                            <a:rPr lang="en-US" altLang="ko-KR" sz="1800" b="0" i="1" smtClean="0">
                              <a:latin typeface="Cambria Math" panose="02040503050406030204" pitchFamily="18" charset="0"/>
                            </a:rPr>
                            <m:t>𝑑</m:t>
                          </m:r>
                          <m:sSub>
                            <m:sSubPr>
                              <m:ctrlPr>
                                <a:rPr lang="en-US" altLang="ko-KR" sz="1800" b="0" i="1" smtClean="0">
                                  <a:latin typeface="Cambria Math" panose="02040503050406030204" pitchFamily="18" charset="0"/>
                                </a:rPr>
                              </m:ctrlPr>
                            </m:sSubPr>
                            <m:e>
                              <m:r>
                                <a:rPr lang="en-US" altLang="ko-KR" sz="1800" b="0" i="1" smtClean="0">
                                  <a:latin typeface="Cambria Math" panose="02040503050406030204" pitchFamily="18" charset="0"/>
                                </a:rPr>
                                <m:t>𝑟</m:t>
                              </m:r>
                            </m:e>
                            <m:sub>
                              <m:r>
                                <a:rPr lang="en-US" altLang="ko-KR" sz="1800" b="0" i="1" smtClean="0">
                                  <a:latin typeface="Cambria Math" panose="02040503050406030204" pitchFamily="18" charset="0"/>
                                </a:rPr>
                                <m:t>𝑡</m:t>
                              </m:r>
                            </m:sub>
                          </m:sSub>
                          <m:sSubSup>
                            <m:sSubSupPr>
                              <m:ctrlPr>
                                <a:rPr lang="en-US" altLang="ko-KR" sz="1800" b="0" i="1" smtClean="0">
                                  <a:solidFill>
                                    <a:schemeClr val="tx1"/>
                                  </a:solidFill>
                                  <a:latin typeface="Cambria Math" panose="02040503050406030204" pitchFamily="18" charset="0"/>
                                </a:rPr>
                              </m:ctrlPr>
                            </m:sSubSupPr>
                            <m:e>
                              <m:r>
                                <a:rPr lang="en-US" altLang="ko-KR" sz="1800" b="0" i="1" smtClean="0">
                                  <a:solidFill>
                                    <a:schemeClr val="tx1"/>
                                  </a:solidFill>
                                  <a:latin typeface="Cambria Math" panose="02040503050406030204" pitchFamily="18" charset="0"/>
                                </a:rPr>
                                <m:t>𝑢</m:t>
                              </m:r>
                            </m:e>
                            <m:sub>
                              <m:sSub>
                                <m:sSubPr>
                                  <m:ctrlPr>
                                    <a:rPr lang="en-US" altLang="ko-KR" sz="1800" b="0" i="1" smtClean="0">
                                      <a:solidFill>
                                        <a:schemeClr val="tx1"/>
                                      </a:solidFill>
                                      <a:latin typeface="Cambria Math" panose="02040503050406030204" pitchFamily="18" charset="0"/>
                                    </a:rPr>
                                  </m:ctrlPr>
                                </m:sSubPr>
                                <m:e>
                                  <m:r>
                                    <a:rPr lang="en-US" altLang="ko-KR" sz="1800" b="0" i="1" smtClean="0">
                                      <a:solidFill>
                                        <a:schemeClr val="tx1"/>
                                      </a:solidFill>
                                      <a:latin typeface="Cambria Math" panose="02040503050406030204" pitchFamily="18" charset="0"/>
                                    </a:rPr>
                                    <m:t>𝑙</m:t>
                                  </m:r>
                                </m:e>
                                <m:sub>
                                  <m:r>
                                    <a:rPr lang="en-US" altLang="ko-KR" sz="1800" b="0" i="1" smtClean="0">
                                      <a:solidFill>
                                        <a:schemeClr val="tx1"/>
                                      </a:solidFill>
                                      <a:latin typeface="Cambria Math" panose="02040503050406030204" pitchFamily="18" charset="0"/>
                                    </a:rPr>
                                    <m:t>𝑡</m:t>
                                  </m:r>
                                </m:sub>
                              </m:sSub>
                            </m:sub>
                            <m:sup>
                              <m:r>
                                <a:rPr lang="en-US" altLang="ko-KR" sz="1800" b="0" i="1" smtClean="0">
                                  <a:solidFill>
                                    <a:schemeClr val="tx1"/>
                                  </a:solidFill>
                                  <a:latin typeface="Cambria Math" panose="02040503050406030204" pitchFamily="18" charset="0"/>
                                </a:rPr>
                                <m:t>2</m:t>
                              </m:r>
                            </m:sup>
                          </m:sSubSup>
                          <m:d>
                            <m:dPr>
                              <m:ctrlPr>
                                <a:rPr lang="en-US" altLang="ko-KR" sz="1800" b="0" i="1" smtClean="0">
                                  <a:solidFill>
                                    <a:schemeClr val="tx1"/>
                                  </a:solidFill>
                                  <a:latin typeface="Cambria Math" panose="02040503050406030204" pitchFamily="18" charset="0"/>
                                </a:rPr>
                              </m:ctrlPr>
                            </m:dPr>
                            <m:e>
                              <m:sSub>
                                <m:sSubPr>
                                  <m:ctrlPr>
                                    <a:rPr lang="en-US" altLang="ko-KR" sz="1800" b="0" i="1" smtClean="0">
                                      <a:solidFill>
                                        <a:schemeClr val="tx1"/>
                                      </a:solidFill>
                                      <a:latin typeface="Cambria Math" panose="02040503050406030204" pitchFamily="18" charset="0"/>
                                    </a:rPr>
                                  </m:ctrlPr>
                                </m:sSubPr>
                                <m:e>
                                  <m:r>
                                    <a:rPr lang="en-US" altLang="ko-KR" sz="1800" b="0" i="1" smtClean="0">
                                      <a:solidFill>
                                        <a:schemeClr val="tx1"/>
                                      </a:solidFill>
                                      <a:latin typeface="Cambria Math" panose="02040503050406030204" pitchFamily="18" charset="0"/>
                                    </a:rPr>
                                    <m:t>𝑟</m:t>
                                  </m:r>
                                </m:e>
                                <m:sub>
                                  <m:r>
                                    <a:rPr lang="en-US" altLang="ko-KR" sz="1800" b="0" i="1" smtClean="0">
                                      <a:solidFill>
                                        <a:schemeClr val="tx1"/>
                                      </a:solidFill>
                                      <a:latin typeface="Cambria Math" panose="02040503050406030204" pitchFamily="18" charset="0"/>
                                    </a:rPr>
                                    <m:t>𝑡</m:t>
                                  </m:r>
                                </m:sub>
                              </m:sSub>
                            </m:e>
                          </m:d>
                          <m:r>
                            <a:rPr lang="en-US" altLang="ko-KR" sz="1800" b="0" i="1" smtClean="0">
                              <a:solidFill>
                                <a:srgbClr val="FF0000"/>
                              </a:solidFill>
                              <a:latin typeface="Cambria Math" panose="02040503050406030204" pitchFamily="18" charset="0"/>
                            </a:rPr>
                            <m:t>𝑣</m:t>
                          </m:r>
                          <m:r>
                            <a:rPr lang="en-US" altLang="ko-KR" sz="1800" b="0" i="1" smtClean="0">
                              <a:solidFill>
                                <a:srgbClr val="FF0000"/>
                              </a:solidFill>
                              <a:latin typeface="Cambria Math" panose="02040503050406030204" pitchFamily="18" charset="0"/>
                            </a:rPr>
                            <m:t>(</m:t>
                          </m:r>
                          <m:r>
                            <a:rPr lang="en-US" altLang="ko-KR" sz="1800" b="0" i="1" smtClean="0">
                              <a:solidFill>
                                <a:srgbClr val="FF0000"/>
                              </a:solidFill>
                              <a:latin typeface="Cambria Math" panose="02040503050406030204" pitchFamily="18" charset="0"/>
                            </a:rPr>
                            <m:t>𝑅</m:t>
                          </m:r>
                          <m:r>
                            <a:rPr lang="en-US" altLang="ko-KR" sz="1800" b="0" i="1" smtClean="0">
                              <a:solidFill>
                                <a:srgbClr val="FF0000"/>
                              </a:solidFill>
                              <a:latin typeface="Cambria Math" panose="02040503050406030204" pitchFamily="18" charset="0"/>
                            </a:rPr>
                            <m:t>,</m:t>
                          </m:r>
                          <m:r>
                            <a:rPr lang="en-US" altLang="ko-KR" sz="1800" b="0" i="1" smtClean="0">
                              <a:solidFill>
                                <a:srgbClr val="FF0000"/>
                              </a:solidFill>
                              <a:latin typeface="Cambria Math" panose="02040503050406030204" pitchFamily="18" charset="0"/>
                            </a:rPr>
                            <m:t>𝛼</m:t>
                          </m:r>
                          <m:sSub>
                            <m:sSubPr>
                              <m:ctrlPr>
                                <a:rPr lang="en-US" altLang="ko-KR" sz="1800" b="0" i="1" smtClean="0">
                                  <a:solidFill>
                                    <a:srgbClr val="FF0000"/>
                                  </a:solidFill>
                                  <a:latin typeface="Cambria Math" panose="02040503050406030204" pitchFamily="18" charset="0"/>
                                </a:rPr>
                              </m:ctrlPr>
                            </m:sSubPr>
                            <m:e>
                              <m:r>
                                <a:rPr lang="en-US" altLang="ko-KR" sz="1800" b="0" i="1" smtClean="0">
                                  <a:solidFill>
                                    <a:srgbClr val="FF0000"/>
                                  </a:solidFill>
                                  <a:latin typeface="Cambria Math" panose="02040503050406030204" pitchFamily="18" charset="0"/>
                                </a:rPr>
                                <m:t>𝑟</m:t>
                              </m:r>
                            </m:e>
                            <m:sub>
                              <m:r>
                                <a:rPr lang="en-US" altLang="ko-KR" sz="1800" b="0" i="1" smtClean="0">
                                  <a:solidFill>
                                    <a:srgbClr val="FF0000"/>
                                  </a:solidFill>
                                  <a:latin typeface="Cambria Math" panose="02040503050406030204" pitchFamily="18" charset="0"/>
                                </a:rPr>
                                <m:t>𝑡</m:t>
                              </m:r>
                            </m:sub>
                          </m:sSub>
                          <m:r>
                            <a:rPr lang="en-US" altLang="ko-KR" sz="1800" b="0" i="1" smtClean="0">
                              <a:solidFill>
                                <a:srgbClr val="FF0000"/>
                              </a:solidFill>
                              <a:latin typeface="Cambria Math" panose="02040503050406030204" pitchFamily="18" charset="0"/>
                            </a:rPr>
                            <m:t>)</m:t>
                          </m:r>
                        </m:e>
                      </m:nary>
                    </m:oMath>
                  </m:oMathPara>
                </a14:m>
                <a:endParaRPr lang="ko-KR" altLang="en-US" sz="1800" dirty="0"/>
              </a:p>
            </p:txBody>
          </p:sp>
        </mc:Choice>
        <mc:Fallback>
          <p:sp>
            <p:nvSpPr>
              <p:cNvPr id="29" name="TextBox 28">
                <a:extLst>
                  <a:ext uri="{FF2B5EF4-FFF2-40B4-BE49-F238E27FC236}">
                    <a16:creationId xmlns:a16="http://schemas.microsoft.com/office/drawing/2014/main" id="{90A2C31C-BF93-B475-87CB-1DD3B30E334E}"/>
                  </a:ext>
                </a:extLst>
              </p:cNvPr>
              <p:cNvSpPr txBox="1">
                <a:spLocks noRot="1" noChangeAspect="1" noMove="1" noResize="1" noEditPoints="1" noAdjustHandles="1" noChangeArrowheads="1" noChangeShapeType="1" noTextEdit="1"/>
              </p:cNvSpPr>
              <p:nvPr/>
            </p:nvSpPr>
            <p:spPr>
              <a:xfrm>
                <a:off x="5226325" y="394012"/>
                <a:ext cx="4595190" cy="691664"/>
              </a:xfrm>
              <a:prstGeom prst="rect">
                <a:avLst/>
              </a:prstGeom>
              <a:blipFill>
                <a:blip r:embed="rId16"/>
                <a:stretch>
                  <a:fillRect/>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681185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직사각형 3">
                <a:extLst>
                  <a:ext uri="{FF2B5EF4-FFF2-40B4-BE49-F238E27FC236}">
                    <a16:creationId xmlns:a16="http://schemas.microsoft.com/office/drawing/2014/main" id="{8448F9E7-64E3-5E33-3ABC-8347CEB82562}"/>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dirty="0">
                    <a:latin typeface="Times New Roman" panose="02020603050405020304" pitchFamily="18" charset="0"/>
                    <a:ea typeface="MingLiU" pitchFamily="49" charset="-120"/>
                    <a:cs typeface="Times New Roman" panose="02020603050405020304" pitchFamily="18" charset="0"/>
                  </a:rPr>
                  <a:t>The spin-spin operator </a:t>
                </a:r>
                <a14:m>
                  <m:oMath xmlns:m="http://schemas.openxmlformats.org/officeDocument/2006/math">
                    <m:sSub>
                      <m:sSubPr>
                        <m:ctrlPr>
                          <a:rPr lang="en-US" altLang="ko-KR" b="1" i="1" smtClean="0">
                            <a:latin typeface="Cambria Math" panose="02040503050406030204" pitchFamily="18" charset="0"/>
                            <a:ea typeface="MingLiU" pitchFamily="49" charset="-120"/>
                            <a:cs typeface="Times New Roman" panose="02020603050405020304" pitchFamily="18" charset="0"/>
                          </a:rPr>
                        </m:ctrlPr>
                      </m:sSubPr>
                      <m:e>
                        <m:r>
                          <a:rPr lang="en-US" altLang="ko-KR" b="1" i="1" smtClean="0">
                            <a:latin typeface="Cambria Math" panose="02040503050406030204" pitchFamily="18" charset="0"/>
                            <a:ea typeface="MingLiU" pitchFamily="49" charset="-120"/>
                            <a:cs typeface="Times New Roman" panose="02020603050405020304" pitchFamily="18" charset="0"/>
                          </a:rPr>
                          <m:t>𝑺</m:t>
                        </m:r>
                      </m:e>
                      <m:sub>
                        <m:r>
                          <a:rPr lang="en-US" altLang="ko-KR" b="1" i="1" smtClean="0">
                            <a:latin typeface="Cambria Math" panose="02040503050406030204" pitchFamily="18" charset="0"/>
                            <a:ea typeface="MingLiU" pitchFamily="49" charset="-120"/>
                            <a:cs typeface="Times New Roman" panose="02020603050405020304" pitchFamily="18" charset="0"/>
                          </a:rPr>
                          <m:t>𝒊𝒌</m:t>
                        </m:r>
                      </m:sub>
                    </m:sSub>
                  </m:oMath>
                </a14:m>
                <a:r>
                  <a:rPr lang="en-US" altLang="ko-KR" dirty="0">
                    <a:latin typeface="Times New Roman" panose="02020603050405020304" pitchFamily="18" charset="0"/>
                    <a:cs typeface="Times New Roman" panose="02020603050405020304" pitchFamily="18" charset="0"/>
                  </a:rPr>
                  <a:t> - [Ref.1]</a:t>
                </a:r>
                <a:endParaRPr lang="ko-KR" altLang="en-US" dirty="0">
                  <a:latin typeface="Times New Roman" panose="02020603050405020304" pitchFamily="18" charset="0"/>
                  <a:cs typeface="Times New Roman" panose="02020603050405020304" pitchFamily="18" charset="0"/>
                </a:endParaRPr>
              </a:p>
            </p:txBody>
          </p:sp>
        </mc:Choice>
        <mc:Fallback xmlns="">
          <p:sp>
            <p:nvSpPr>
              <p:cNvPr id="4" name="직사각형 3">
                <a:extLst>
                  <a:ext uri="{FF2B5EF4-FFF2-40B4-BE49-F238E27FC236}">
                    <a16:creationId xmlns:a16="http://schemas.microsoft.com/office/drawing/2014/main" id="{8448F9E7-64E3-5E33-3ABC-8347CEB82562}"/>
                  </a:ext>
                </a:extLst>
              </p:cNvPr>
              <p:cNvSpPr>
                <a:spLocks noRot="1" noChangeAspect="1" noMove="1" noResize="1" noEditPoints="1" noAdjustHandles="1" noChangeArrowheads="1" noChangeShapeType="1" noTextEdit="1"/>
              </p:cNvSpPr>
              <p:nvPr/>
            </p:nvSpPr>
            <p:spPr>
              <a:xfrm>
                <a:off x="0" y="476672"/>
                <a:ext cx="5940152" cy="432048"/>
              </a:xfrm>
              <a:prstGeom prst="rect">
                <a:avLst/>
              </a:prstGeom>
              <a:blipFill>
                <a:blip r:embed="rId3"/>
                <a:stretch>
                  <a:fillRect l="-821" b="-15493"/>
                </a:stretch>
              </a:blipFill>
              <a:ln>
                <a:noFill/>
              </a:ln>
            </p:spPr>
            <p:txBody>
              <a:bodyPr/>
              <a:lstStyle/>
              <a:p>
                <a:r>
                  <a:rPr lang="ko-KR" altLang="en-US">
                    <a:noFill/>
                  </a:rPr>
                  <a:t> </a:t>
                </a:r>
              </a:p>
            </p:txBody>
          </p:sp>
        </mc:Fallback>
      </mc:AlternateContent>
      <p:grpSp>
        <p:nvGrpSpPr>
          <p:cNvPr id="12" name="그룹 11">
            <a:extLst>
              <a:ext uri="{FF2B5EF4-FFF2-40B4-BE49-F238E27FC236}">
                <a16:creationId xmlns:a16="http://schemas.microsoft.com/office/drawing/2014/main" id="{BCDD2C74-D98A-78BE-0773-752EF361A49E}"/>
              </a:ext>
            </a:extLst>
          </p:cNvPr>
          <p:cNvGrpSpPr/>
          <p:nvPr/>
        </p:nvGrpSpPr>
        <p:grpSpPr>
          <a:xfrm>
            <a:off x="699359" y="1561922"/>
            <a:ext cx="4609325" cy="2174614"/>
            <a:chOff x="334398" y="999631"/>
            <a:chExt cx="4609325" cy="2174614"/>
          </a:xfrm>
        </p:grpSpPr>
        <p:pic>
          <p:nvPicPr>
            <p:cNvPr id="6" name="그림 5" descr="원, 우주, 스크린샷, 천문학이(가) 표시된 사진&#10;&#10;AI 생성 콘텐츠는 정확하지 않을 수 있습니다.">
              <a:extLst>
                <a:ext uri="{FF2B5EF4-FFF2-40B4-BE49-F238E27FC236}">
                  <a16:creationId xmlns:a16="http://schemas.microsoft.com/office/drawing/2014/main" id="{5C571573-F09D-B35C-8A37-308E50C65F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4398" y="999631"/>
              <a:ext cx="4609325" cy="1806561"/>
            </a:xfrm>
            <a:prstGeom prst="rect">
              <a:avLst/>
            </a:prstGeom>
          </p:spPr>
        </p:pic>
        <p:sp>
          <p:nvSpPr>
            <p:cNvPr id="7" name="TextBox 6">
              <a:extLst>
                <a:ext uri="{FF2B5EF4-FFF2-40B4-BE49-F238E27FC236}">
                  <a16:creationId xmlns:a16="http://schemas.microsoft.com/office/drawing/2014/main" id="{BF245DC3-24CE-CE16-D735-26B067155186}"/>
                </a:ext>
              </a:extLst>
            </p:cNvPr>
            <p:cNvSpPr txBox="1"/>
            <p:nvPr/>
          </p:nvSpPr>
          <p:spPr>
            <a:xfrm>
              <a:off x="334398" y="2408932"/>
              <a:ext cx="1707099" cy="307777"/>
            </a:xfrm>
            <a:prstGeom prst="rect">
              <a:avLst/>
            </a:prstGeom>
            <a:noFill/>
          </p:spPr>
          <p:txBody>
            <a:bodyPr wrap="square" rtlCol="0">
              <a:spAutoFit/>
            </a:bodyPr>
            <a:lstStyle/>
            <a:p>
              <a:r>
                <a:rPr lang="en-US" altLang="ko-KR" sz="1400" b="1">
                  <a:latin typeface="Times New Roman" panose="02020603050405020304" pitchFamily="18" charset="0"/>
                  <a:cs typeface="Times New Roman" panose="02020603050405020304" pitchFamily="18" charset="0"/>
                </a:rPr>
                <a:t>&lt; </a:t>
              </a:r>
              <a:r>
                <a:rPr lang="en-US" altLang="ko-KR" sz="1400" b="1" err="1">
                  <a:latin typeface="Times New Roman" panose="02020603050405020304" pitchFamily="18" charset="0"/>
                  <a:cs typeface="Times New Roman" panose="02020603050405020304" pitchFamily="18" charset="0"/>
                </a:rPr>
                <a:t>Proj</a:t>
              </a:r>
              <a:r>
                <a:rPr lang="en-US" altLang="ko-KR" sz="1400" b="1">
                  <a:latin typeface="Times New Roman" panose="02020603050405020304" pitchFamily="18" charset="0"/>
                  <a:cs typeface="Times New Roman" panose="02020603050405020304" pitchFamily="18" charset="0"/>
                </a:rPr>
                <a:t>. - Nucleon &gt;</a:t>
              </a:r>
              <a:endParaRPr lang="ko-KR" altLang="en-US" sz="1400" b="1">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827AE87-58A3-5962-9F78-9AF7210A41CA}"/>
                </a:ext>
              </a:extLst>
            </p:cNvPr>
            <p:cNvSpPr txBox="1"/>
            <p:nvPr/>
          </p:nvSpPr>
          <p:spPr>
            <a:xfrm>
              <a:off x="3273949" y="2866468"/>
              <a:ext cx="1530627" cy="307777"/>
            </a:xfrm>
            <a:prstGeom prst="rect">
              <a:avLst/>
            </a:prstGeom>
            <a:noFill/>
          </p:spPr>
          <p:txBody>
            <a:bodyPr wrap="square" rtlCol="0">
              <a:spAutoFit/>
            </a:bodyPr>
            <a:lstStyle/>
            <a:p>
              <a:r>
                <a:rPr lang="en-US" altLang="ko-KR" sz="1400" b="1">
                  <a:latin typeface="Times New Roman" panose="02020603050405020304" pitchFamily="18" charset="0"/>
                  <a:cs typeface="Times New Roman" panose="02020603050405020304" pitchFamily="18" charset="0"/>
                </a:rPr>
                <a:t>&lt; Odd –Target &gt;</a:t>
              </a:r>
              <a:endParaRPr lang="ko-KR" altLang="en-US" sz="1400" b="1">
                <a:latin typeface="Times New Roman" panose="02020603050405020304" pitchFamily="18" charset="0"/>
                <a:cs typeface="Times New Roman" panose="02020603050405020304" pitchFamily="18" charset="0"/>
              </a:endParaRPr>
            </a:p>
          </p:txBody>
        </p:sp>
      </p:grpSp>
      <p:pic>
        <p:nvPicPr>
          <p:cNvPr id="9" name="그림 8" descr="\documentclass{article}&#10;\usepackage{amsmath}&#10;\usepackage{bm}  % bold math vectors&#10;\pagestyle{empty}&#10;&#10;\begin{document}&#10;&#10;\[&#10;S_{ik} = N'_{ik} \bigl[ I^{(i)} \times s_p \bigr]^{(k)} \cdot C_k(\hat{r}),&#10;\]&#10;&#10;&#10;\end{document}&#10;" title="IguanaTex Bitmap Display">
            <a:extLst>
              <a:ext uri="{FF2B5EF4-FFF2-40B4-BE49-F238E27FC236}">
                <a16:creationId xmlns:a16="http://schemas.microsoft.com/office/drawing/2014/main" id="{858A3F4E-DBD7-0324-9BB1-226FE07B4CE3}"/>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264261" y="1143133"/>
            <a:ext cx="3344762" cy="373333"/>
          </a:xfrm>
          <a:prstGeom prst="rect">
            <a:avLst/>
          </a:prstGeom>
        </p:spPr>
      </p:pic>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5EAC4FB3-59EF-53DB-2760-7BB4BD24A455}"/>
                  </a:ext>
                </a:extLst>
              </p:cNvPr>
              <p:cNvSpPr txBox="1"/>
              <p:nvPr/>
            </p:nvSpPr>
            <p:spPr>
              <a:xfrm>
                <a:off x="151518" y="3781992"/>
                <a:ext cx="10314333" cy="3096810"/>
              </a:xfrm>
              <a:prstGeom prst="rect">
                <a:avLst/>
              </a:prstGeom>
              <a:noFill/>
            </p:spPr>
            <p:txBody>
              <a:bodyPr wrap="square">
                <a:spAutoFit/>
              </a:bodyPr>
              <a:lstStyle/>
              <a:p>
                <a:pPr marL="285750" indent="-285750">
                  <a:lnSpc>
                    <a:spcPct val="150000"/>
                  </a:lnSpc>
                  <a:buFont typeface="Arial" panose="020B0604020202020204" pitchFamily="34" charset="0"/>
                  <a:buChar char="•"/>
                </a:pPr>
                <a14:m>
                  <m:oMath xmlns:m="http://schemas.openxmlformats.org/officeDocument/2006/math">
                    <m:r>
                      <a:rPr lang="en-US" altLang="ko-KR" sz="1600" b="0" i="1" smtClean="0">
                        <a:latin typeface="Cambria Math" panose="02040503050406030204" pitchFamily="18" charset="0"/>
                      </a:rPr>
                      <m:t>𝑘</m:t>
                    </m:r>
                    <m:r>
                      <m:rPr>
                        <m:nor/>
                      </m:rPr>
                      <a:rPr lang="ko-KR" altLang="en-US" sz="1600" dirty="0">
                        <a:latin typeface="Times New Roman" panose="02020603050405020304" pitchFamily="18" charset="0"/>
                        <a:cs typeface="Times New Roman" panose="02020603050405020304" pitchFamily="18" charset="0"/>
                      </a:rPr>
                      <m:t> </m:t>
                    </m:r>
                    <m:r>
                      <m:rPr>
                        <m:nor/>
                      </m:rPr>
                      <a:rPr lang="en-US" altLang="ko-KR" sz="1600" dirty="0">
                        <a:latin typeface="Times New Roman" panose="02020603050405020304" pitchFamily="18" charset="0"/>
                        <a:cs typeface="Times New Roman" panose="02020603050405020304" pitchFamily="18" charset="0"/>
                      </a:rPr>
                      <m:t>: </m:t>
                    </m:r>
                    <m:r>
                      <m:rPr>
                        <m:nor/>
                      </m:rPr>
                      <a:rPr lang="en-US" altLang="ko-KR" sz="1600" dirty="0">
                        <a:latin typeface="Times New Roman" panose="02020603050405020304" pitchFamily="18" charset="0"/>
                        <a:cs typeface="Times New Roman" panose="02020603050405020304" pitchFamily="18" charset="0"/>
                      </a:rPr>
                      <m:t>Multipole</m:t>
                    </m:r>
                    <m:r>
                      <m:rPr>
                        <m:nor/>
                      </m:rPr>
                      <a:rPr lang="en-US" altLang="ko-KR" sz="1600" dirty="0">
                        <a:latin typeface="Times New Roman" panose="02020603050405020304" pitchFamily="18" charset="0"/>
                        <a:cs typeface="Times New Roman" panose="02020603050405020304" pitchFamily="18" charset="0"/>
                      </a:rPr>
                      <m:t> </m:t>
                    </m:r>
                    <m:r>
                      <m:rPr>
                        <m:nor/>
                      </m:rPr>
                      <a:rPr lang="en-US" altLang="ko-KR" sz="1600" dirty="0">
                        <a:latin typeface="Times New Roman" panose="02020603050405020304" pitchFamily="18" charset="0"/>
                        <a:cs typeface="Times New Roman" panose="02020603050405020304" pitchFamily="18" charset="0"/>
                      </a:rPr>
                      <m:t>rank</m:t>
                    </m:r>
                    <m:r>
                      <m:rPr>
                        <m:nor/>
                      </m:rPr>
                      <a:rPr lang="en-US" altLang="ko-KR" sz="1600" dirty="0">
                        <a:latin typeface="Times New Roman" panose="02020603050405020304" pitchFamily="18" charset="0"/>
                        <a:cs typeface="Times New Roman" panose="02020603050405020304" pitchFamily="18" charset="0"/>
                      </a:rPr>
                      <m:t> (</m:t>
                    </m:r>
                    <m:r>
                      <a:rPr lang="en-US" altLang="ko-KR" sz="1600" i="1">
                        <a:latin typeface="Cambria Math" panose="02040503050406030204" pitchFamily="18" charset="0"/>
                      </a:rPr>
                      <m:t>𝑘</m:t>
                    </m:r>
                    <m:r>
                      <a:rPr lang="en-US" altLang="ko-KR" sz="1600">
                        <a:latin typeface="Cambria Math" panose="02040503050406030204" pitchFamily="18" charset="0"/>
                      </a:rPr>
                      <m:t>=0</m:t>
                    </m:r>
                    <m:r>
                      <m:rPr>
                        <m:nor/>
                      </m:rPr>
                      <a:rPr lang="en-US" altLang="ko-KR" sz="1600" dirty="0">
                        <a:latin typeface="Times New Roman" panose="02020603050405020304" pitchFamily="18" charset="0"/>
                        <a:cs typeface="Times New Roman" panose="02020603050405020304" pitchFamily="18" charset="0"/>
                      </a:rPr>
                      <m:t> – </m:t>
                    </m:r>
                    <m:r>
                      <m:rPr>
                        <m:nor/>
                      </m:rPr>
                      <a:rPr lang="en-US" altLang="ko-KR" sz="1600" dirty="0">
                        <a:latin typeface="Times New Roman" panose="02020603050405020304" pitchFamily="18" charset="0"/>
                        <a:cs typeface="Times New Roman" panose="02020603050405020304" pitchFamily="18" charset="0"/>
                      </a:rPr>
                      <m:t>central</m:t>
                    </m:r>
                    <m:r>
                      <m:rPr>
                        <m:nor/>
                      </m:rPr>
                      <a:rPr lang="en-US" altLang="ko-KR" sz="1600" dirty="0">
                        <a:latin typeface="Times New Roman" panose="02020603050405020304" pitchFamily="18" charset="0"/>
                        <a:cs typeface="Times New Roman" panose="02020603050405020304" pitchFamily="18" charset="0"/>
                      </a:rPr>
                      <m:t>, </m:t>
                    </m:r>
                    <m:r>
                      <m:rPr>
                        <m:nor/>
                      </m:rPr>
                      <a:rPr lang="en-US" altLang="ko-KR" sz="1600" dirty="0">
                        <a:latin typeface="Times New Roman" panose="02020603050405020304" pitchFamily="18" charset="0"/>
                        <a:cs typeface="Times New Roman" panose="02020603050405020304" pitchFamily="18" charset="0"/>
                      </a:rPr>
                      <m:t>spin</m:t>
                    </m:r>
                    <m:r>
                      <m:rPr>
                        <m:nor/>
                      </m:rPr>
                      <a:rPr lang="en-US" altLang="ko-KR" sz="1600" dirty="0">
                        <a:latin typeface="Times New Roman" panose="02020603050405020304" pitchFamily="18" charset="0"/>
                        <a:cs typeface="Times New Roman" panose="02020603050405020304" pitchFamily="18" charset="0"/>
                      </a:rPr>
                      <m:t> / </m:t>
                    </m:r>
                    <m:r>
                      <a:rPr lang="en-US" altLang="ko-KR" sz="1600" i="1">
                        <a:latin typeface="Cambria Math" panose="02040503050406030204" pitchFamily="18" charset="0"/>
                      </a:rPr>
                      <m:t>𝑘</m:t>
                    </m:r>
                    <m:r>
                      <a:rPr lang="en-US" altLang="ko-KR" sz="1600">
                        <a:latin typeface="Cambria Math" panose="02040503050406030204" pitchFamily="18" charset="0"/>
                      </a:rPr>
                      <m:t>=2</m:t>
                    </m:r>
                    <m:r>
                      <m:rPr>
                        <m:nor/>
                      </m:rPr>
                      <a:rPr lang="en-US" altLang="ko-KR" sz="1600" dirty="0">
                        <a:latin typeface="Times New Roman" panose="02020603050405020304" pitchFamily="18" charset="0"/>
                        <a:cs typeface="Times New Roman" panose="02020603050405020304" pitchFamily="18" charset="0"/>
                      </a:rPr>
                      <m:t> – </m:t>
                    </m:r>
                    <m:r>
                      <m:rPr>
                        <m:nor/>
                      </m:rPr>
                      <a:rPr lang="en-US" altLang="ko-KR" sz="1600" dirty="0">
                        <a:latin typeface="Times New Roman" panose="02020603050405020304" pitchFamily="18" charset="0"/>
                        <a:cs typeface="Times New Roman" panose="02020603050405020304" pitchFamily="18" charset="0"/>
                      </a:rPr>
                      <m:t>Tensor</m:t>
                    </m:r>
                    <m:r>
                      <m:rPr>
                        <m:nor/>
                      </m:rPr>
                      <a:rPr lang="en-US" altLang="ko-KR" sz="1600" dirty="0">
                        <a:latin typeface="Times New Roman" panose="02020603050405020304" pitchFamily="18" charset="0"/>
                        <a:cs typeface="Times New Roman" panose="02020603050405020304" pitchFamily="18" charset="0"/>
                      </a:rPr>
                      <m:t> </m:t>
                    </m:r>
                    <m:r>
                      <m:rPr>
                        <m:nor/>
                      </m:rPr>
                      <a:rPr lang="en-US" altLang="ko-KR" sz="1600" dirty="0">
                        <a:latin typeface="Times New Roman" panose="02020603050405020304" pitchFamily="18" charset="0"/>
                        <a:cs typeface="Times New Roman" panose="02020603050405020304" pitchFamily="18" charset="0"/>
                      </a:rPr>
                      <m:t>interaction</m:t>
                    </m:r>
                    <m:r>
                      <m:rPr>
                        <m:nor/>
                      </m:rPr>
                      <a:rPr lang="en-US" altLang="ko-KR" sz="1600" dirty="0">
                        <a:latin typeface="Times New Roman" panose="02020603050405020304" pitchFamily="18" charset="0"/>
                        <a:cs typeface="Times New Roman" panose="02020603050405020304" pitchFamily="18" charset="0"/>
                      </a:rPr>
                      <m:t>)</m:t>
                    </m:r>
                  </m:oMath>
                </a14:m>
                <a:endParaRPr lang="en-US" altLang="ko-KR" sz="1600"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sSup>
                      <m:sSupPr>
                        <m:ctrlPr>
                          <a:rPr lang="en-US" altLang="ko-KR" sz="1600" b="1" i="1">
                            <a:latin typeface="Cambria Math" panose="02040503050406030204" pitchFamily="18" charset="0"/>
                            <a:cs typeface="Times New Roman" panose="02020603050405020304" pitchFamily="18" charset="0"/>
                          </a:rPr>
                        </m:ctrlPr>
                      </m:sSupPr>
                      <m:e>
                        <m:r>
                          <a:rPr lang="en-US" altLang="ko-KR" sz="1600" b="1" i="1">
                            <a:latin typeface="Cambria Math" panose="02040503050406030204" pitchFamily="18" charset="0"/>
                            <a:cs typeface="Times New Roman" panose="02020603050405020304" pitchFamily="18" charset="0"/>
                          </a:rPr>
                          <m:t>𝑰</m:t>
                        </m:r>
                      </m:e>
                      <m:sup>
                        <m:r>
                          <a:rPr lang="en-US" altLang="ko-KR" sz="1600" b="1" i="1">
                            <a:latin typeface="Cambria Math" panose="02040503050406030204" pitchFamily="18" charset="0"/>
                            <a:cs typeface="Times New Roman" panose="02020603050405020304" pitchFamily="18" charset="0"/>
                          </a:rPr>
                          <m:t>(</m:t>
                        </m:r>
                        <m:r>
                          <a:rPr lang="en-US" altLang="ko-KR" sz="1600" b="1" i="1">
                            <a:latin typeface="Cambria Math" panose="02040503050406030204" pitchFamily="18" charset="0"/>
                            <a:cs typeface="Times New Roman" panose="02020603050405020304" pitchFamily="18" charset="0"/>
                          </a:rPr>
                          <m:t>𝒊</m:t>
                        </m:r>
                        <m:r>
                          <a:rPr lang="en-US" altLang="ko-KR" sz="1600" b="1" i="1">
                            <a:latin typeface="Cambria Math" panose="02040503050406030204" pitchFamily="18" charset="0"/>
                            <a:cs typeface="Times New Roman" panose="02020603050405020304" pitchFamily="18" charset="0"/>
                          </a:rPr>
                          <m:t>)</m:t>
                        </m:r>
                      </m:sup>
                    </m:sSup>
                  </m:oMath>
                </a14:m>
                <a:r>
                  <a:rPr lang="ko-KR" altLang="en-US" sz="1600" dirty="0">
                    <a:latin typeface="Times New Roman" panose="02020603050405020304" pitchFamily="18" charset="0"/>
                    <a:cs typeface="Times New Roman" panose="02020603050405020304" pitchFamily="18" charset="0"/>
                  </a:rPr>
                  <a:t> </a:t>
                </a:r>
                <a:r>
                  <a:rPr lang="en-US" altLang="ko-KR" sz="1600" dirty="0">
                    <a:latin typeface="Times New Roman" panose="02020603050405020304" pitchFamily="18" charset="0"/>
                    <a:cs typeface="Times New Roman" panose="02020603050405020304" pitchFamily="18" charset="0"/>
                  </a:rPr>
                  <a:t>: Target’s Total angular momentum(Stretched tensor) </a:t>
                </a:r>
                <a14:m>
                  <m:oMath xmlns:m="http://schemas.openxmlformats.org/officeDocument/2006/math">
                    <m:sSup>
                      <m:sSupPr>
                        <m:ctrlPr>
                          <a:rPr lang="en-US" altLang="ko-KR" sz="1600" b="1" i="1">
                            <a:latin typeface="Cambria Math" panose="02040503050406030204" pitchFamily="18" charset="0"/>
                            <a:cs typeface="Times New Roman" panose="02020603050405020304" pitchFamily="18" charset="0"/>
                          </a:rPr>
                        </m:ctrlPr>
                      </m:sSupPr>
                      <m:e>
                        <m:r>
                          <a:rPr lang="en-US" altLang="ko-KR" sz="1600" b="1" i="1">
                            <a:latin typeface="Cambria Math" panose="02040503050406030204" pitchFamily="18" charset="0"/>
                            <a:cs typeface="Times New Roman" panose="02020603050405020304" pitchFamily="18" charset="0"/>
                          </a:rPr>
                          <m:t>𝑰</m:t>
                        </m:r>
                      </m:e>
                      <m:sup>
                        <m:r>
                          <a:rPr lang="en-US" altLang="ko-KR" sz="1600" b="1" i="1">
                            <a:latin typeface="Cambria Math" panose="02040503050406030204" pitchFamily="18" charset="0"/>
                            <a:cs typeface="Times New Roman" panose="02020603050405020304" pitchFamily="18" charset="0"/>
                          </a:rPr>
                          <m:t>(</m:t>
                        </m:r>
                        <m:r>
                          <a:rPr lang="en-US" altLang="ko-KR" sz="1600" b="1" i="1">
                            <a:latin typeface="Cambria Math" panose="02040503050406030204" pitchFamily="18" charset="0"/>
                            <a:cs typeface="Times New Roman" panose="02020603050405020304" pitchFamily="18" charset="0"/>
                          </a:rPr>
                          <m:t>𝒊</m:t>
                        </m:r>
                        <m:r>
                          <a:rPr lang="en-US" altLang="ko-KR" sz="1600" b="1" i="1">
                            <a:latin typeface="Cambria Math" panose="02040503050406030204" pitchFamily="18" charset="0"/>
                            <a:cs typeface="Times New Roman" panose="02020603050405020304" pitchFamily="18" charset="0"/>
                          </a:rPr>
                          <m:t>)</m:t>
                        </m:r>
                      </m:sup>
                    </m:sSup>
                    <m:r>
                      <a:rPr lang="en-US" altLang="ko-KR" sz="1600" b="1" i="1">
                        <a:latin typeface="Cambria Math" panose="02040503050406030204" pitchFamily="18" charset="0"/>
                        <a:cs typeface="Times New Roman" panose="02020603050405020304" pitchFamily="18" charset="0"/>
                      </a:rPr>
                      <m:t>=</m:t>
                    </m:r>
                    <m:sSup>
                      <m:sSupPr>
                        <m:ctrlPr>
                          <a:rPr lang="en-US" altLang="ko-KR" sz="1600" i="1">
                            <a:solidFill>
                              <a:schemeClr val="accent2">
                                <a:lumMod val="75000"/>
                              </a:schemeClr>
                            </a:solidFill>
                            <a:latin typeface="Cambria Math" panose="02040503050406030204" pitchFamily="18" charset="0"/>
                            <a:ea typeface="Cambria Math" panose="02040503050406030204" pitchFamily="18" charset="0"/>
                          </a:rPr>
                        </m:ctrlPr>
                      </m:sSupPr>
                      <m:e>
                        <m:d>
                          <m:dPr>
                            <m:begChr m:val="["/>
                            <m:endChr m:val="]"/>
                            <m:ctrlPr>
                              <a:rPr lang="en-US" altLang="ko-KR" sz="1600" i="1">
                                <a:solidFill>
                                  <a:schemeClr val="accent2">
                                    <a:lumMod val="75000"/>
                                  </a:schemeClr>
                                </a:solidFill>
                                <a:latin typeface="Cambria Math" panose="02040503050406030204" pitchFamily="18" charset="0"/>
                              </a:rPr>
                            </m:ctrlPr>
                          </m:dPr>
                          <m:e>
                            <m:sSub>
                              <m:sSubPr>
                                <m:ctrlPr>
                                  <a:rPr lang="en-US" altLang="ko-KR" sz="1600" i="1">
                                    <a:solidFill>
                                      <a:schemeClr val="accent2">
                                        <a:lumMod val="75000"/>
                                      </a:schemeClr>
                                    </a:solidFill>
                                    <a:latin typeface="Cambria Math" panose="02040503050406030204" pitchFamily="18" charset="0"/>
                                  </a:rPr>
                                </m:ctrlPr>
                              </m:sSubPr>
                              <m:e>
                                <m:r>
                                  <a:rPr lang="en-US" altLang="ko-KR" sz="1600" i="1">
                                    <a:solidFill>
                                      <a:schemeClr val="accent2">
                                        <a:lumMod val="75000"/>
                                      </a:schemeClr>
                                    </a:solidFill>
                                    <a:latin typeface="Cambria Math" panose="02040503050406030204" pitchFamily="18" charset="0"/>
                                  </a:rPr>
                                  <m:t>𝐶</m:t>
                                </m:r>
                              </m:e>
                              <m:sub>
                                <m:r>
                                  <a:rPr lang="en-US" altLang="ko-KR" sz="1600" i="1">
                                    <a:solidFill>
                                      <a:schemeClr val="accent2">
                                        <a:lumMod val="75000"/>
                                      </a:schemeClr>
                                    </a:solidFill>
                                    <a:latin typeface="Cambria Math" panose="02040503050406030204" pitchFamily="18" charset="0"/>
                                  </a:rPr>
                                  <m:t>𝑘</m:t>
                                </m:r>
                              </m:sub>
                            </m:sSub>
                            <m:d>
                              <m:dPr>
                                <m:ctrlPr>
                                  <a:rPr lang="en-US" altLang="ko-KR" sz="1600" i="1">
                                    <a:solidFill>
                                      <a:schemeClr val="accent2">
                                        <a:lumMod val="75000"/>
                                      </a:schemeClr>
                                    </a:solidFill>
                                    <a:latin typeface="Cambria Math" panose="02040503050406030204" pitchFamily="18" charset="0"/>
                                  </a:rPr>
                                </m:ctrlPr>
                              </m:dPr>
                              <m:e>
                                <m:sSub>
                                  <m:sSubPr>
                                    <m:ctrlPr>
                                      <a:rPr lang="en-US" altLang="ko-KR" sz="1600" i="1">
                                        <a:solidFill>
                                          <a:schemeClr val="accent2">
                                            <a:lumMod val="75000"/>
                                          </a:schemeClr>
                                        </a:solidFill>
                                        <a:latin typeface="Cambria Math" panose="02040503050406030204" pitchFamily="18" charset="0"/>
                                      </a:rPr>
                                    </m:ctrlPr>
                                  </m:sSubPr>
                                  <m:e>
                                    <m:acc>
                                      <m:accPr>
                                        <m:chr m:val="̂"/>
                                        <m:ctrlPr>
                                          <a:rPr lang="en-US" altLang="ko-KR" sz="1600" i="1">
                                            <a:solidFill>
                                              <a:schemeClr val="accent2">
                                                <a:lumMod val="75000"/>
                                              </a:schemeClr>
                                            </a:solidFill>
                                            <a:latin typeface="Cambria Math" panose="02040503050406030204" pitchFamily="18" charset="0"/>
                                          </a:rPr>
                                        </m:ctrlPr>
                                      </m:accPr>
                                      <m:e>
                                        <m:r>
                                          <a:rPr lang="en-US" altLang="ko-KR" sz="1600" i="1">
                                            <a:solidFill>
                                              <a:schemeClr val="accent2">
                                                <a:lumMod val="75000"/>
                                              </a:schemeClr>
                                            </a:solidFill>
                                            <a:latin typeface="Cambria Math" panose="02040503050406030204" pitchFamily="18" charset="0"/>
                                          </a:rPr>
                                          <m:t>𝑟</m:t>
                                        </m:r>
                                      </m:e>
                                    </m:acc>
                                  </m:e>
                                  <m:sub>
                                    <m:r>
                                      <a:rPr lang="en-US" altLang="ko-KR" sz="1600" i="1">
                                        <a:solidFill>
                                          <a:schemeClr val="accent2">
                                            <a:lumMod val="75000"/>
                                          </a:schemeClr>
                                        </a:solidFill>
                                        <a:latin typeface="Cambria Math" panose="02040503050406030204" pitchFamily="18" charset="0"/>
                                      </a:rPr>
                                      <m:t>𝑡</m:t>
                                    </m:r>
                                  </m:sub>
                                </m:sSub>
                              </m:e>
                            </m:d>
                            <m:r>
                              <a:rPr lang="en-US" altLang="ko-KR" sz="1600" i="1">
                                <a:solidFill>
                                  <a:schemeClr val="accent2">
                                    <a:lumMod val="75000"/>
                                  </a:schemeClr>
                                </a:solidFill>
                                <a:latin typeface="Cambria Math" panose="02040503050406030204" pitchFamily="18" charset="0"/>
                                <a:ea typeface="Cambria Math" panose="02040503050406030204" pitchFamily="18" charset="0"/>
                              </a:rPr>
                              <m:t>⊗</m:t>
                            </m:r>
                            <m:sSubSup>
                              <m:sSubSupPr>
                                <m:ctrlPr>
                                  <a:rPr lang="en-US" altLang="ko-KR" sz="1600" i="1">
                                    <a:solidFill>
                                      <a:schemeClr val="accent2">
                                        <a:lumMod val="75000"/>
                                      </a:schemeClr>
                                    </a:solidFill>
                                    <a:latin typeface="Cambria Math" panose="02040503050406030204" pitchFamily="18" charset="0"/>
                                    <a:ea typeface="Cambria Math" panose="02040503050406030204" pitchFamily="18" charset="0"/>
                                  </a:rPr>
                                </m:ctrlPr>
                              </m:sSubSupPr>
                              <m:e>
                                <m:r>
                                  <a:rPr lang="en-US" altLang="ko-KR" sz="1600" i="1">
                                    <a:solidFill>
                                      <a:schemeClr val="accent2">
                                        <a:lumMod val="75000"/>
                                      </a:schemeClr>
                                    </a:solidFill>
                                    <a:latin typeface="Cambria Math" panose="02040503050406030204" pitchFamily="18" charset="0"/>
                                    <a:ea typeface="Cambria Math" panose="02040503050406030204" pitchFamily="18" charset="0"/>
                                  </a:rPr>
                                  <m:t>𝑠</m:t>
                                </m:r>
                              </m:e>
                              <m:sub>
                                <m:r>
                                  <a:rPr lang="en-US" altLang="ko-KR" sz="1600" i="1">
                                    <a:solidFill>
                                      <a:schemeClr val="accent2">
                                        <a:lumMod val="75000"/>
                                      </a:schemeClr>
                                    </a:solidFill>
                                    <a:latin typeface="Cambria Math" panose="02040503050406030204" pitchFamily="18" charset="0"/>
                                    <a:ea typeface="Cambria Math" panose="02040503050406030204" pitchFamily="18" charset="0"/>
                                  </a:rPr>
                                  <m:t>𝑡</m:t>
                                </m:r>
                              </m:sub>
                              <m:sup>
                                <m:d>
                                  <m:dPr>
                                    <m:ctrlPr>
                                      <a:rPr lang="en-US" altLang="ko-KR" sz="1600" i="1">
                                        <a:solidFill>
                                          <a:schemeClr val="accent2">
                                            <a:lumMod val="75000"/>
                                          </a:schemeClr>
                                        </a:solidFill>
                                        <a:latin typeface="Cambria Math" panose="02040503050406030204" pitchFamily="18" charset="0"/>
                                        <a:ea typeface="Cambria Math" panose="02040503050406030204" pitchFamily="18" charset="0"/>
                                      </a:rPr>
                                    </m:ctrlPr>
                                  </m:dPr>
                                  <m:e>
                                    <m:r>
                                      <a:rPr lang="en-US" altLang="ko-KR" sz="1600" i="1">
                                        <a:solidFill>
                                          <a:schemeClr val="accent2">
                                            <a:lumMod val="75000"/>
                                          </a:schemeClr>
                                        </a:solidFill>
                                        <a:latin typeface="Cambria Math" panose="02040503050406030204" pitchFamily="18" charset="0"/>
                                        <a:ea typeface="Cambria Math" panose="02040503050406030204" pitchFamily="18" charset="0"/>
                                      </a:rPr>
                                      <m:t>1</m:t>
                                    </m:r>
                                  </m:e>
                                </m:d>
                              </m:sup>
                            </m:sSubSup>
                          </m:e>
                        </m:d>
                      </m:e>
                      <m:sup>
                        <m:r>
                          <a:rPr lang="en-US" altLang="ko-KR" sz="1600" i="1">
                            <a:solidFill>
                              <a:schemeClr val="accent2">
                                <a:lumMod val="75000"/>
                              </a:schemeClr>
                            </a:solidFill>
                            <a:latin typeface="Cambria Math" panose="02040503050406030204" pitchFamily="18" charset="0"/>
                            <a:ea typeface="Cambria Math" panose="02040503050406030204" pitchFamily="18" charset="0"/>
                          </a:rPr>
                          <m:t>(</m:t>
                        </m:r>
                        <m:r>
                          <a:rPr lang="en-US" altLang="ko-KR" sz="1600" i="1">
                            <a:solidFill>
                              <a:schemeClr val="accent2">
                                <a:lumMod val="75000"/>
                              </a:schemeClr>
                            </a:solidFill>
                            <a:latin typeface="Cambria Math" panose="02040503050406030204" pitchFamily="18" charset="0"/>
                            <a:ea typeface="Cambria Math" panose="02040503050406030204" pitchFamily="18" charset="0"/>
                          </a:rPr>
                          <m:t>𝑖</m:t>
                        </m:r>
                        <m:r>
                          <a:rPr lang="en-US" altLang="ko-KR" sz="1600" i="1">
                            <a:solidFill>
                              <a:schemeClr val="accent2">
                                <a:lumMod val="75000"/>
                              </a:schemeClr>
                            </a:solidFill>
                            <a:latin typeface="Cambria Math" panose="02040503050406030204" pitchFamily="18" charset="0"/>
                            <a:ea typeface="Cambria Math" panose="02040503050406030204" pitchFamily="18" charset="0"/>
                          </a:rPr>
                          <m:t>)</m:t>
                        </m:r>
                      </m:sup>
                    </m:sSup>
                  </m:oMath>
                </a14:m>
                <a:endParaRPr lang="en-US" altLang="ko-KR" sz="1600" b="0" i="1" dirty="0">
                  <a:latin typeface="Cambria Math" panose="020405030504060302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r>
                      <a:rPr lang="en-US" altLang="ko-KR" sz="1600" b="0" i="1" smtClean="0">
                        <a:latin typeface="Cambria Math" panose="02040503050406030204" pitchFamily="18" charset="0"/>
                        <a:cs typeface="Times New Roman" panose="02020603050405020304" pitchFamily="18" charset="0"/>
                      </a:rPr>
                      <m:t>𝑖</m:t>
                    </m:r>
                    <m:r>
                      <a:rPr lang="en-US" altLang="ko-KR" sz="1600" b="0" i="1" smtClean="0">
                        <a:latin typeface="Cambria Math" panose="02040503050406030204" pitchFamily="18" charset="0"/>
                        <a:cs typeface="Times New Roman" panose="02020603050405020304" pitchFamily="18" charset="0"/>
                      </a:rPr>
                      <m:t> :</m:t>
                    </m:r>
                  </m:oMath>
                </a14:m>
                <a:r>
                  <a:rPr lang="en-US" altLang="ko-KR" sz="1600" dirty="0">
                    <a:latin typeface="Times New Roman" panose="02020603050405020304" pitchFamily="18" charset="0"/>
                    <a:cs typeface="Times New Roman" panose="02020603050405020304" pitchFamily="18" charset="0"/>
                  </a:rPr>
                  <a:t> Rank for Stretched tensor (</a:t>
                </a:r>
                <a:r>
                  <a:rPr lang="ko-KR" altLang="ko-KR" sz="1600" dirty="0" err="1">
                    <a:latin typeface="Times New Roman" panose="02020603050405020304" pitchFamily="18" charset="0"/>
                    <a:cs typeface="Times New Roman" panose="02020603050405020304" pitchFamily="18" charset="0"/>
                  </a:rPr>
                  <a:t>maximum-rank</a:t>
                </a:r>
                <a:r>
                  <a:rPr lang="en-US" altLang="ko-KR" sz="1600" dirty="0">
                    <a:latin typeface="Times New Roman" panose="02020603050405020304" pitchFamily="18" charset="0"/>
                    <a:cs typeface="Times New Roman" panose="02020603050405020304" pitchFamily="18" charset="0"/>
                  </a:rPr>
                  <a:t>) of </a:t>
                </a:r>
                <a14:m>
                  <m:oMath xmlns:m="http://schemas.openxmlformats.org/officeDocument/2006/math">
                    <m:r>
                      <a:rPr lang="en-US" altLang="ko-KR" sz="1600" b="1" i="1" smtClean="0">
                        <a:latin typeface="Cambria Math" panose="02040503050406030204" pitchFamily="18" charset="0"/>
                        <a:cs typeface="Times New Roman" panose="02020603050405020304" pitchFamily="18" charset="0"/>
                      </a:rPr>
                      <m:t>𝑰</m:t>
                    </m:r>
                  </m:oMath>
                </a14:m>
                <a:r>
                  <a:rPr lang="en-US" altLang="ko-KR" sz="1600" b="1" dirty="0">
                    <a:latin typeface="Times New Roman" panose="02020603050405020304" pitchFamily="18" charset="0"/>
                    <a:cs typeface="Times New Roman" panose="02020603050405020304" pitchFamily="18" charset="0"/>
                  </a:rPr>
                  <a:t> </a:t>
                </a:r>
                <a14:m>
                  <m:oMath xmlns:m="http://schemas.openxmlformats.org/officeDocument/2006/math">
                    <m:d>
                      <m:dPr>
                        <m:ctrlPr>
                          <a:rPr lang="en-US" altLang="ko-KR" sz="1200" b="1" i="0" smtClean="0">
                            <a:latin typeface="Cambria Math" panose="02040503050406030204" pitchFamily="18" charset="0"/>
                          </a:rPr>
                        </m:ctrlPr>
                      </m:dPr>
                      <m:e>
                        <m:sPre>
                          <m:sPrePr>
                            <m:ctrlPr>
                              <a:rPr lang="ko-KR" altLang="en-US" sz="1200" i="1">
                                <a:latin typeface="Cambria Math" panose="02040503050406030204" pitchFamily="18" charset="0"/>
                              </a:rPr>
                            </m:ctrlPr>
                          </m:sPrePr>
                          <m:sub/>
                          <m:sup>
                            <m:r>
                              <a:rPr lang="en-US" altLang="ko-KR" sz="1600" i="1">
                                <a:latin typeface="Cambria Math" panose="02040503050406030204" pitchFamily="18" charset="0"/>
                              </a:rPr>
                              <m:t>27</m:t>
                            </m:r>
                          </m:sup>
                          <m:e>
                            <m:r>
                              <m:rPr>
                                <m:sty m:val="p"/>
                              </m:rPr>
                              <a:rPr lang="en-US" altLang="ko-KR" sz="1600">
                                <a:latin typeface="Cambria Math" panose="02040503050406030204" pitchFamily="18" charset="0"/>
                              </a:rPr>
                              <m:t>Al</m:t>
                            </m:r>
                          </m:e>
                        </m:sPre>
                        <m:d>
                          <m:dPr>
                            <m:ctrlPr>
                              <a:rPr lang="en-US" altLang="ko-KR" sz="1600" b="0" i="1" smtClean="0">
                                <a:latin typeface="Cambria Math" panose="02040503050406030204" pitchFamily="18" charset="0"/>
                              </a:rPr>
                            </m:ctrlPr>
                          </m:dPr>
                          <m:e>
                            <m:sSup>
                              <m:sSupPr>
                                <m:ctrlPr>
                                  <a:rPr lang="en-US" altLang="ko-KR" sz="1600" b="0" i="1" smtClean="0">
                                    <a:latin typeface="Cambria Math" panose="02040503050406030204" pitchFamily="18" charset="0"/>
                                  </a:rPr>
                                </m:ctrlPr>
                              </m:sSupPr>
                              <m:e>
                                <m:f>
                                  <m:fPr>
                                    <m:ctrlPr>
                                      <a:rPr lang="en-US" altLang="ko-KR" sz="1600" b="0" i="1" smtClean="0">
                                        <a:latin typeface="Cambria Math" panose="02040503050406030204" pitchFamily="18" charset="0"/>
                                      </a:rPr>
                                    </m:ctrlPr>
                                  </m:fPr>
                                  <m:num>
                                    <m:r>
                                      <a:rPr lang="en-US" altLang="ko-KR" sz="1600" b="0" i="1" smtClean="0">
                                        <a:latin typeface="Cambria Math" panose="02040503050406030204" pitchFamily="18" charset="0"/>
                                      </a:rPr>
                                      <m:t>5</m:t>
                                    </m:r>
                                  </m:num>
                                  <m:den>
                                    <m:r>
                                      <a:rPr lang="en-US" altLang="ko-KR" sz="1600" b="0" i="1" smtClean="0">
                                        <a:latin typeface="Cambria Math" panose="02040503050406030204" pitchFamily="18" charset="0"/>
                                      </a:rPr>
                                      <m:t>2</m:t>
                                    </m:r>
                                  </m:den>
                                </m:f>
                              </m:e>
                              <m:sup>
                                <m:r>
                                  <a:rPr lang="en-US" altLang="ko-KR" sz="1600" b="0" i="1" smtClean="0">
                                    <a:latin typeface="Cambria Math" panose="02040503050406030204" pitchFamily="18" charset="0"/>
                                  </a:rPr>
                                  <m:t>+</m:t>
                                </m:r>
                              </m:sup>
                            </m:sSup>
                          </m:e>
                        </m:d>
                        <m:r>
                          <a:rPr lang="en-US" altLang="ko-KR" sz="1600" b="0" i="1" smtClean="0">
                            <a:latin typeface="Cambria Math" panose="02040503050406030204" pitchFamily="18" charset="0"/>
                          </a:rPr>
                          <m:t>,</m:t>
                        </m:r>
                        <m:sPre>
                          <m:sPrePr>
                            <m:ctrlPr>
                              <a:rPr lang="ko-KR" altLang="en-US" sz="1200" i="1">
                                <a:latin typeface="Cambria Math" panose="02040503050406030204" pitchFamily="18" charset="0"/>
                              </a:rPr>
                            </m:ctrlPr>
                          </m:sPrePr>
                          <m:sub/>
                          <m:sup>
                            <m:r>
                              <a:rPr lang="en-US" altLang="ko-KR" sz="1200" b="0" i="1" smtClean="0">
                                <a:latin typeface="Cambria Math" panose="02040503050406030204" pitchFamily="18" charset="0"/>
                              </a:rPr>
                              <m:t>59</m:t>
                            </m:r>
                          </m:sup>
                          <m:e>
                            <m:r>
                              <m:rPr>
                                <m:sty m:val="p"/>
                              </m:rPr>
                              <a:rPr lang="en-US" altLang="ko-KR" sz="1600" b="0" i="0" smtClean="0">
                                <a:latin typeface="Cambria Math" panose="02040503050406030204" pitchFamily="18" charset="0"/>
                              </a:rPr>
                              <m:t>Co</m:t>
                            </m:r>
                          </m:e>
                        </m:sPre>
                        <m:d>
                          <m:dPr>
                            <m:ctrlPr>
                              <a:rPr lang="en-US" altLang="ko-KR" sz="1600" b="0" i="1" smtClean="0">
                                <a:latin typeface="Cambria Math" panose="02040503050406030204" pitchFamily="18" charset="0"/>
                              </a:rPr>
                            </m:ctrlPr>
                          </m:dPr>
                          <m:e>
                            <m:sSup>
                              <m:sSupPr>
                                <m:ctrlPr>
                                  <a:rPr lang="en-US" altLang="ko-KR" sz="1600" b="0" i="1" smtClean="0">
                                    <a:latin typeface="Cambria Math" panose="02040503050406030204" pitchFamily="18" charset="0"/>
                                  </a:rPr>
                                </m:ctrlPr>
                              </m:sSupPr>
                              <m:e>
                                <m:f>
                                  <m:fPr>
                                    <m:ctrlPr>
                                      <a:rPr lang="en-US" altLang="ko-KR" sz="1600" b="0" i="1" smtClean="0">
                                        <a:latin typeface="Cambria Math" panose="02040503050406030204" pitchFamily="18" charset="0"/>
                                      </a:rPr>
                                    </m:ctrlPr>
                                  </m:fPr>
                                  <m:num>
                                    <m:r>
                                      <a:rPr lang="en-US" altLang="ko-KR" sz="1600" b="0" i="1" smtClean="0">
                                        <a:latin typeface="Cambria Math" panose="02040503050406030204" pitchFamily="18" charset="0"/>
                                      </a:rPr>
                                      <m:t>7</m:t>
                                    </m:r>
                                  </m:num>
                                  <m:den>
                                    <m:r>
                                      <a:rPr lang="en-US" altLang="ko-KR" sz="1600" b="0" i="1" smtClean="0">
                                        <a:latin typeface="Cambria Math" panose="02040503050406030204" pitchFamily="18" charset="0"/>
                                      </a:rPr>
                                      <m:t>2</m:t>
                                    </m:r>
                                  </m:den>
                                </m:f>
                              </m:e>
                              <m:sup>
                                <m:r>
                                  <a:rPr lang="en-US" altLang="ko-KR" sz="1600" b="0" i="1" smtClean="0">
                                    <a:latin typeface="Cambria Math" panose="02040503050406030204" pitchFamily="18" charset="0"/>
                                  </a:rPr>
                                  <m:t>−</m:t>
                                </m:r>
                              </m:sup>
                            </m:sSup>
                          </m:e>
                        </m:d>
                        <m:r>
                          <a:rPr lang="en-US" altLang="ko-KR" sz="1600" b="0" i="1" smtClean="0">
                            <a:latin typeface="Cambria Math" panose="02040503050406030204" pitchFamily="18" charset="0"/>
                          </a:rPr>
                          <m:t>,</m:t>
                        </m:r>
                        <m:sPre>
                          <m:sPrePr>
                            <m:ctrlPr>
                              <a:rPr lang="ko-KR" altLang="en-US" sz="1200" i="1">
                                <a:latin typeface="Cambria Math" panose="02040503050406030204" pitchFamily="18" charset="0"/>
                              </a:rPr>
                            </m:ctrlPr>
                          </m:sPrePr>
                          <m:sub/>
                          <m:sup>
                            <m:r>
                              <a:rPr lang="en-US" altLang="ko-KR" sz="1200" b="0" i="1" smtClean="0">
                                <a:latin typeface="Cambria Math" panose="02040503050406030204" pitchFamily="18" charset="0"/>
                              </a:rPr>
                              <m:t>93</m:t>
                            </m:r>
                          </m:sup>
                          <m:e>
                            <m:r>
                              <m:rPr>
                                <m:sty m:val="p"/>
                              </m:rPr>
                              <a:rPr lang="en-US" altLang="ko-KR" sz="1600" b="0" i="0" smtClean="0">
                                <a:latin typeface="Cambria Math" panose="02040503050406030204" pitchFamily="18" charset="0"/>
                              </a:rPr>
                              <m:t>N</m:t>
                            </m:r>
                            <m:r>
                              <a:rPr lang="en-US" altLang="ko-KR" sz="1600" b="0" i="1" smtClean="0">
                                <a:latin typeface="Cambria Math" panose="02040503050406030204" pitchFamily="18" charset="0"/>
                              </a:rPr>
                              <m:t>𝑏</m:t>
                            </m:r>
                          </m:e>
                        </m:sPre>
                        <m:d>
                          <m:dPr>
                            <m:ctrlPr>
                              <a:rPr lang="en-US" altLang="ko-KR" sz="1600" b="0" i="1" smtClean="0">
                                <a:latin typeface="Cambria Math" panose="02040503050406030204" pitchFamily="18" charset="0"/>
                              </a:rPr>
                            </m:ctrlPr>
                          </m:dPr>
                          <m:e>
                            <m:sSup>
                              <m:sSupPr>
                                <m:ctrlPr>
                                  <a:rPr lang="en-US" altLang="ko-KR" sz="1600" b="0" i="1" smtClean="0">
                                    <a:latin typeface="Cambria Math" panose="02040503050406030204" pitchFamily="18" charset="0"/>
                                  </a:rPr>
                                </m:ctrlPr>
                              </m:sSupPr>
                              <m:e>
                                <m:f>
                                  <m:fPr>
                                    <m:ctrlPr>
                                      <a:rPr lang="en-US" altLang="ko-KR" sz="1600" b="0" i="1" smtClean="0">
                                        <a:latin typeface="Cambria Math" panose="02040503050406030204" pitchFamily="18" charset="0"/>
                                      </a:rPr>
                                    </m:ctrlPr>
                                  </m:fPr>
                                  <m:num>
                                    <m:r>
                                      <a:rPr lang="en-US" altLang="ko-KR" sz="1600" b="0" i="1" smtClean="0">
                                        <a:latin typeface="Cambria Math" panose="02040503050406030204" pitchFamily="18" charset="0"/>
                                      </a:rPr>
                                      <m:t>9</m:t>
                                    </m:r>
                                  </m:num>
                                  <m:den>
                                    <m:r>
                                      <a:rPr lang="en-US" altLang="ko-KR" sz="1600" b="0" i="1" smtClean="0">
                                        <a:latin typeface="Cambria Math" panose="02040503050406030204" pitchFamily="18" charset="0"/>
                                      </a:rPr>
                                      <m:t>2</m:t>
                                    </m:r>
                                  </m:den>
                                </m:f>
                              </m:e>
                              <m:sup>
                                <m:r>
                                  <a:rPr lang="en-US" altLang="ko-KR" sz="1600" b="0" i="1" smtClean="0">
                                    <a:latin typeface="Cambria Math" panose="02040503050406030204" pitchFamily="18" charset="0"/>
                                  </a:rPr>
                                  <m:t>+</m:t>
                                </m:r>
                              </m:sup>
                            </m:sSup>
                          </m:e>
                        </m:d>
                      </m:e>
                    </m:d>
                  </m:oMath>
                </a14:m>
                <a:endParaRPr lang="en-US" altLang="ko-KR" sz="1600" b="1"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sSubSup>
                      <m:sSubSupPr>
                        <m:ctrlPr>
                          <a:rPr lang="en-US" altLang="ko-KR" sz="1600" i="1">
                            <a:latin typeface="Cambria Math" panose="02040503050406030204" pitchFamily="18" charset="0"/>
                            <a:cs typeface="Times New Roman" panose="02020603050405020304" pitchFamily="18" charset="0"/>
                          </a:rPr>
                        </m:ctrlPr>
                      </m:sSubSupPr>
                      <m:e>
                        <m:r>
                          <a:rPr lang="en-US" altLang="ko-KR" sz="1600" b="0" i="1">
                            <a:latin typeface="Cambria Math" panose="02040503050406030204" pitchFamily="18" charset="0"/>
                            <a:cs typeface="Times New Roman" panose="02020603050405020304" pitchFamily="18" charset="0"/>
                          </a:rPr>
                          <m:t>𝑁</m:t>
                        </m:r>
                      </m:e>
                      <m:sub>
                        <m:r>
                          <a:rPr lang="en-US" altLang="ko-KR" sz="1600" b="0" i="1">
                            <a:latin typeface="Cambria Math" panose="02040503050406030204" pitchFamily="18" charset="0"/>
                            <a:cs typeface="Times New Roman" panose="02020603050405020304" pitchFamily="18" charset="0"/>
                          </a:rPr>
                          <m:t>𝑖𝑘</m:t>
                        </m:r>
                      </m:sub>
                      <m:sup>
                        <m:r>
                          <a:rPr lang="en-US" altLang="ko-KR" sz="1600" b="0" i="1">
                            <a:latin typeface="Cambria Math" panose="02040503050406030204" pitchFamily="18" charset="0"/>
                            <a:cs typeface="Times New Roman" panose="02020603050405020304" pitchFamily="18" charset="0"/>
                          </a:rPr>
                          <m:t>′</m:t>
                        </m:r>
                      </m:sup>
                    </m:sSubSup>
                    <m:r>
                      <a:rPr lang="en-US" altLang="ko-KR" sz="1600" b="1" i="1">
                        <a:latin typeface="Cambria Math" panose="02040503050406030204" pitchFamily="18" charset="0"/>
                        <a:cs typeface="Times New Roman" panose="02020603050405020304" pitchFamily="18" charset="0"/>
                      </a:rPr>
                      <m:t> :</m:t>
                    </m:r>
                  </m:oMath>
                </a14:m>
                <a:r>
                  <a:rPr lang="en-US" altLang="ko-KR" sz="1600" dirty="0">
                    <a:latin typeface="Times New Roman" panose="02020603050405020304" pitchFamily="18" charset="0"/>
                    <a:cs typeface="Times New Roman" panose="02020603050405020304" pitchFamily="18" charset="0"/>
                  </a:rPr>
                  <a:t>Normalization is chosen by angular dependence of the Legendre polynomial of order </a:t>
                </a:r>
                <a:r>
                  <a:rPr lang="en-US" altLang="ko-KR" sz="1600" i="1" dirty="0">
                    <a:latin typeface="Times New Roman" panose="02020603050405020304" pitchFamily="18" charset="0"/>
                    <a:cs typeface="Times New Roman" panose="02020603050405020304" pitchFamily="18" charset="0"/>
                  </a:rPr>
                  <a:t>k</a:t>
                </a:r>
                <a:endParaRPr lang="en-US" altLang="ko-KR" sz="1600" b="1" i="1" dirty="0">
                  <a:latin typeface="Cambria Math" panose="020405030504060302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sSub>
                      <m:sSubPr>
                        <m:ctrlPr>
                          <a:rPr lang="en-US" altLang="ko-KR" sz="1600" b="1" i="1">
                            <a:latin typeface="Cambria Math" panose="02040503050406030204" pitchFamily="18" charset="0"/>
                          </a:rPr>
                        </m:ctrlPr>
                      </m:sSubPr>
                      <m:e>
                        <m:r>
                          <a:rPr lang="en-US" altLang="ko-KR" sz="1600" b="1" i="1">
                            <a:latin typeface="Cambria Math" panose="02040503050406030204" pitchFamily="18" charset="0"/>
                          </a:rPr>
                          <m:t>𝒔</m:t>
                        </m:r>
                      </m:e>
                      <m:sub>
                        <m:r>
                          <a:rPr lang="en-US" altLang="ko-KR" sz="1600" b="1" i="1">
                            <a:latin typeface="Cambria Math" panose="02040503050406030204" pitchFamily="18" charset="0"/>
                          </a:rPr>
                          <m:t>𝒑</m:t>
                        </m:r>
                      </m:sub>
                    </m:sSub>
                    <m:r>
                      <a:rPr lang="en-US" altLang="ko-KR" sz="1600" b="1" i="1">
                        <a:latin typeface="Cambria Math" panose="02040503050406030204" pitchFamily="18" charset="0"/>
                      </a:rPr>
                      <m:t> </m:t>
                    </m:r>
                    <m:r>
                      <a:rPr lang="en-US" altLang="ko-KR" sz="1600" b="1" i="1" smtClean="0">
                        <a:latin typeface="Cambria Math" panose="02040503050406030204" pitchFamily="18" charset="0"/>
                      </a:rPr>
                      <m:t>,</m:t>
                    </m:r>
                    <m:sSub>
                      <m:sSubPr>
                        <m:ctrlPr>
                          <a:rPr lang="en-US" altLang="ko-KR" sz="1600" b="1" i="1" smtClean="0">
                            <a:latin typeface="Cambria Math" panose="02040503050406030204" pitchFamily="18" charset="0"/>
                          </a:rPr>
                        </m:ctrlPr>
                      </m:sSubPr>
                      <m:e>
                        <m:r>
                          <a:rPr lang="en-US" altLang="ko-KR" sz="1600" b="1" i="1" smtClean="0">
                            <a:latin typeface="Cambria Math" panose="02040503050406030204" pitchFamily="18" charset="0"/>
                          </a:rPr>
                          <m:t>𝒔</m:t>
                        </m:r>
                      </m:e>
                      <m:sub>
                        <m:r>
                          <a:rPr lang="en-US" altLang="ko-KR" sz="1600" b="1" i="1" smtClean="0">
                            <a:latin typeface="Cambria Math" panose="02040503050406030204" pitchFamily="18" charset="0"/>
                          </a:rPr>
                          <m:t>𝒕</m:t>
                        </m:r>
                      </m:sub>
                    </m:sSub>
                    <m:r>
                      <a:rPr lang="en-US" altLang="ko-KR" sz="1600" i="1">
                        <a:latin typeface="Cambria Math" panose="02040503050406030204" pitchFamily="18" charset="0"/>
                      </a:rPr>
                      <m:t>:</m:t>
                    </m:r>
                  </m:oMath>
                </a14:m>
                <a:r>
                  <a:rPr lang="en-US" altLang="ko-KR" sz="1600" i="1" dirty="0">
                    <a:latin typeface="Cambria Math" panose="02040503050406030204" pitchFamily="18" charset="0"/>
                  </a:rPr>
                  <a:t> </a:t>
                </a:r>
                <a:r>
                  <a:rPr lang="en-US" altLang="ko-KR" sz="1600" dirty="0">
                    <a:latin typeface="Cambria Math" panose="02040503050406030204" pitchFamily="18" charset="0"/>
                  </a:rPr>
                  <a:t>Projectile/valence nucleon(of target) spin</a:t>
                </a:r>
                <a:endParaRPr lang="en-US" altLang="ko-KR" sz="1600" i="1" dirty="0">
                  <a:latin typeface="Cambria Math" panose="02040503050406030204" pitchFamily="18" charset="0"/>
                </a:endParaRPr>
              </a:p>
              <a:p>
                <a:pPr marL="285750" indent="-285750">
                  <a:lnSpc>
                    <a:spcPct val="150000"/>
                  </a:lnSpc>
                  <a:buFont typeface="Arial" panose="020B0604020202020204" pitchFamily="34" charset="0"/>
                  <a:buChar char="•"/>
                </a:pPr>
                <a14:m>
                  <m:oMath xmlns:m="http://schemas.openxmlformats.org/officeDocument/2006/math">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𝐶</m:t>
                        </m:r>
                      </m:e>
                      <m:sub>
                        <m:r>
                          <a:rPr lang="en-US" altLang="ko-KR" sz="1600" i="1">
                            <a:latin typeface="Cambria Math" panose="02040503050406030204" pitchFamily="18" charset="0"/>
                          </a:rPr>
                          <m:t>𝑘</m:t>
                        </m:r>
                      </m:sub>
                    </m:sSub>
                    <m:d>
                      <m:dPr>
                        <m:ctrlPr>
                          <a:rPr lang="en-US" altLang="ko-KR" sz="1600" i="1">
                            <a:latin typeface="Cambria Math" panose="02040503050406030204" pitchFamily="18" charset="0"/>
                          </a:rPr>
                        </m:ctrlPr>
                      </m:dPr>
                      <m:e>
                        <m:acc>
                          <m:accPr>
                            <m:chr m:val="̂"/>
                            <m:ctrlPr>
                              <a:rPr lang="en-US" altLang="ko-KR" sz="1600" i="1">
                                <a:latin typeface="Cambria Math" panose="02040503050406030204" pitchFamily="18" charset="0"/>
                              </a:rPr>
                            </m:ctrlPr>
                          </m:accPr>
                          <m:e>
                            <m:r>
                              <a:rPr lang="en-US" altLang="ko-KR" sz="1600" i="1">
                                <a:latin typeface="Cambria Math" panose="02040503050406030204" pitchFamily="18" charset="0"/>
                              </a:rPr>
                              <m:t>𝑟</m:t>
                            </m:r>
                          </m:e>
                        </m:acc>
                      </m:e>
                    </m:d>
                    <m:r>
                      <a:rPr lang="en-US" altLang="ko-KR" sz="1600" i="1">
                        <a:latin typeface="Cambria Math" panose="02040503050406030204" pitchFamily="18" charset="0"/>
                      </a:rPr>
                      <m:t> </m:t>
                    </m:r>
                    <m:r>
                      <a:rPr lang="en-US" altLang="ko-KR" sz="1600" b="0" i="1" smtClean="0">
                        <a:latin typeface="Cambria Math" panose="02040503050406030204" pitchFamily="18" charset="0"/>
                      </a:rPr>
                      <m:t>,</m:t>
                    </m:r>
                    <m:sSub>
                      <m:sSubPr>
                        <m:ctrlPr>
                          <a:rPr lang="en-US" altLang="ko-KR" sz="1600" i="1">
                            <a:latin typeface="Cambria Math" panose="02040503050406030204" pitchFamily="18" charset="0"/>
                          </a:rPr>
                        </m:ctrlPr>
                      </m:sSubPr>
                      <m:e>
                        <m:r>
                          <a:rPr lang="en-US" altLang="ko-KR" sz="1600" i="1">
                            <a:latin typeface="Cambria Math" panose="02040503050406030204" pitchFamily="18" charset="0"/>
                          </a:rPr>
                          <m:t>𝐶</m:t>
                        </m:r>
                      </m:e>
                      <m:sub>
                        <m:r>
                          <a:rPr lang="en-US" altLang="ko-KR" sz="1600" i="1">
                            <a:latin typeface="Cambria Math" panose="02040503050406030204" pitchFamily="18" charset="0"/>
                          </a:rPr>
                          <m:t>𝑘</m:t>
                        </m:r>
                      </m:sub>
                    </m:sSub>
                    <m:d>
                      <m:dPr>
                        <m:ctrlPr>
                          <a:rPr lang="en-US" altLang="ko-KR" sz="1600" i="1">
                            <a:latin typeface="Cambria Math" panose="02040503050406030204" pitchFamily="18" charset="0"/>
                          </a:rPr>
                        </m:ctrlPr>
                      </m:dPr>
                      <m:e>
                        <m:sSub>
                          <m:sSubPr>
                            <m:ctrlPr>
                              <a:rPr lang="en-US" altLang="ko-KR" sz="1600" b="0" i="1" smtClean="0">
                                <a:latin typeface="Cambria Math" panose="02040503050406030204" pitchFamily="18" charset="0"/>
                              </a:rPr>
                            </m:ctrlPr>
                          </m:sSubPr>
                          <m:e>
                            <m:acc>
                              <m:accPr>
                                <m:chr m:val="̂"/>
                                <m:ctrlPr>
                                  <a:rPr lang="en-US" altLang="ko-KR" sz="1600" i="1">
                                    <a:latin typeface="Cambria Math" panose="02040503050406030204" pitchFamily="18" charset="0"/>
                                  </a:rPr>
                                </m:ctrlPr>
                              </m:accPr>
                              <m:e>
                                <m:r>
                                  <a:rPr lang="en-US" altLang="ko-KR" sz="1600" i="1">
                                    <a:latin typeface="Cambria Math" panose="02040503050406030204" pitchFamily="18" charset="0"/>
                                  </a:rPr>
                                  <m:t>𝑟</m:t>
                                </m:r>
                              </m:e>
                            </m:acc>
                          </m:e>
                          <m:sub>
                            <m:r>
                              <a:rPr lang="en-US" altLang="ko-KR" sz="1600" b="0" i="1" smtClean="0">
                                <a:latin typeface="Cambria Math" panose="02040503050406030204" pitchFamily="18" charset="0"/>
                              </a:rPr>
                              <m:t>𝑡</m:t>
                            </m:r>
                          </m:sub>
                        </m:sSub>
                      </m:e>
                    </m:d>
                    <m:r>
                      <a:rPr lang="en-US" altLang="ko-KR" sz="1600" i="1">
                        <a:latin typeface="Cambria Math" panose="02040503050406030204" pitchFamily="18" charset="0"/>
                      </a:rPr>
                      <m:t>:</m:t>
                    </m:r>
                    <m:r>
                      <a:rPr lang="en-US" altLang="ko-KR" sz="1600" b="0" i="1" smtClean="0">
                        <a:latin typeface="Cambria Math" panose="02040503050406030204" pitchFamily="18" charset="0"/>
                      </a:rPr>
                      <m:t> </m:t>
                    </m:r>
                  </m:oMath>
                </a14:m>
                <a:r>
                  <a:rPr lang="ko-KR" altLang="en-US" sz="1600" dirty="0"/>
                  <a:t> </a:t>
                </a:r>
                <a:r>
                  <a:rPr lang="en-US" altLang="ko-KR" sz="1600" dirty="0">
                    <a:latin typeface="Times New Roman" panose="02020603050405020304" pitchFamily="18" charset="0"/>
                    <a:cs typeface="Times New Roman" panose="02020603050405020304" pitchFamily="18" charset="0"/>
                  </a:rPr>
                  <a:t>The renormalized spherical harmonics of </a:t>
                </a:r>
                <a:r>
                  <a:rPr lang="en-US" altLang="ko-KR" sz="1600" i="1" dirty="0">
                    <a:latin typeface="Times New Roman" panose="02020603050405020304" pitchFamily="18" charset="0"/>
                    <a:cs typeface="Times New Roman" panose="02020603050405020304" pitchFamily="18" charset="0"/>
                  </a:rPr>
                  <a:t>Brink and </a:t>
                </a:r>
                <a:r>
                  <a:rPr lang="en-US" altLang="ko-KR" sz="1600" i="1" dirty="0" err="1">
                    <a:latin typeface="Times New Roman" panose="02020603050405020304" pitchFamily="18" charset="0"/>
                    <a:cs typeface="Times New Roman" panose="02020603050405020304" pitchFamily="18" charset="0"/>
                  </a:rPr>
                  <a:t>Satchler</a:t>
                </a:r>
                <a:r>
                  <a:rPr lang="en-US" altLang="ko-KR" sz="1600" dirty="0">
                    <a:latin typeface="Times New Roman" panose="02020603050405020304" pitchFamily="18" charset="0"/>
                    <a:cs typeface="Times New Roman" panose="02020603050405020304" pitchFamily="18" charset="0"/>
                  </a:rPr>
                  <a:t>[Ref.2]</a:t>
                </a:r>
                <a:endParaRPr lang="en-US" altLang="ko-KR" sz="1600" dirty="0"/>
              </a:p>
            </p:txBody>
          </p:sp>
        </mc:Choice>
        <mc:Fallback>
          <p:sp>
            <p:nvSpPr>
              <p:cNvPr id="10" name="TextBox 9">
                <a:extLst>
                  <a:ext uri="{FF2B5EF4-FFF2-40B4-BE49-F238E27FC236}">
                    <a16:creationId xmlns:a16="http://schemas.microsoft.com/office/drawing/2014/main" id="{5EAC4FB3-59EF-53DB-2760-7BB4BD24A455}"/>
                  </a:ext>
                </a:extLst>
              </p:cNvPr>
              <p:cNvSpPr txBox="1">
                <a:spLocks noRot="1" noChangeAspect="1" noMove="1" noResize="1" noEditPoints="1" noAdjustHandles="1" noChangeArrowheads="1" noChangeShapeType="1" noTextEdit="1"/>
              </p:cNvSpPr>
              <p:nvPr/>
            </p:nvSpPr>
            <p:spPr>
              <a:xfrm>
                <a:off x="151518" y="3781992"/>
                <a:ext cx="10314333" cy="3096810"/>
              </a:xfrm>
              <a:prstGeom prst="rect">
                <a:avLst/>
              </a:prstGeom>
              <a:blipFill>
                <a:blip r:embed="rId6"/>
                <a:stretch>
                  <a:fillRect l="-236" b="-1378"/>
                </a:stretch>
              </a:blipFill>
            </p:spPr>
            <p:txBody>
              <a:bodyPr/>
              <a:lstStyle/>
              <a:p>
                <a:r>
                  <a:rPr lang="ko-KR" altLang="en-US">
                    <a:noFill/>
                  </a:rPr>
                  <a:t> </a:t>
                </a:r>
              </a:p>
            </p:txBody>
          </p:sp>
        </mc:Fallback>
      </mc:AlternateContent>
      <p:sp>
        <p:nvSpPr>
          <p:cNvPr id="11" name="TextBox 10">
            <a:extLst>
              <a:ext uri="{FF2B5EF4-FFF2-40B4-BE49-F238E27FC236}">
                <a16:creationId xmlns:a16="http://schemas.microsoft.com/office/drawing/2014/main" id="{BB9516EF-BF02-9B60-65F6-A447BA144824}"/>
              </a:ext>
            </a:extLst>
          </p:cNvPr>
          <p:cNvSpPr txBox="1"/>
          <p:nvPr/>
        </p:nvSpPr>
        <p:spPr>
          <a:xfrm>
            <a:off x="5940152" y="130779"/>
            <a:ext cx="3376041" cy="646331"/>
          </a:xfrm>
          <a:prstGeom prst="rect">
            <a:avLst/>
          </a:prstGeom>
          <a:noFill/>
        </p:spPr>
        <p:txBody>
          <a:bodyPr wrap="square">
            <a:spAutoFit/>
          </a:bodyPr>
          <a:lstStyle/>
          <a:p>
            <a:r>
              <a:rPr lang="en-US" altLang="ko-KR" sz="1200" b="1" dirty="0">
                <a:latin typeface="Times New Roman" panose="02020603050405020304" pitchFamily="18" charset="0"/>
                <a:cs typeface="Times New Roman" panose="02020603050405020304" pitchFamily="18" charset="0"/>
              </a:rPr>
              <a:t>Ref.1 : T.L </a:t>
            </a:r>
            <a:r>
              <a:rPr lang="en-US" altLang="ko-KR" sz="1200" b="1" dirty="0" err="1">
                <a:latin typeface="Times New Roman" panose="02020603050405020304" pitchFamily="18" charset="0"/>
                <a:cs typeface="Times New Roman" panose="02020603050405020304" pitchFamily="18" charset="0"/>
              </a:rPr>
              <a:t>McABEE</a:t>
            </a:r>
            <a:r>
              <a:rPr lang="en-US" altLang="ko-KR" sz="1200" b="1" dirty="0">
                <a:latin typeface="Times New Roman" panose="02020603050405020304" pitchFamily="18" charset="0"/>
                <a:cs typeface="Times New Roman" panose="02020603050405020304" pitchFamily="18" charset="0"/>
              </a:rPr>
              <a:t> (NPA A509(1990)39-79)</a:t>
            </a:r>
          </a:p>
          <a:p>
            <a:r>
              <a:rPr lang="en-US" altLang="ko-KR" sz="1200" b="1" dirty="0">
                <a:latin typeface="Times New Roman" panose="02020603050405020304" pitchFamily="18" charset="0"/>
                <a:cs typeface="Times New Roman" panose="02020603050405020304" pitchFamily="18" charset="0"/>
              </a:rPr>
              <a:t>Ref.2 : Angular momentum (1971)</a:t>
            </a:r>
          </a:p>
          <a:p>
            <a:endParaRPr lang="ko-KR" altLang="en-US" sz="1200" b="1" dirty="0">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20" name="TextBox 19">
                <a:extLst>
                  <a:ext uri="{FF2B5EF4-FFF2-40B4-BE49-F238E27FC236}">
                    <a16:creationId xmlns:a16="http://schemas.microsoft.com/office/drawing/2014/main" id="{5E71441C-5212-B634-61ED-D979A7B5CF27}"/>
                  </a:ext>
                </a:extLst>
              </p:cNvPr>
              <p:cNvSpPr txBox="1"/>
              <p:nvPr/>
            </p:nvSpPr>
            <p:spPr>
              <a:xfrm>
                <a:off x="5784060" y="1817886"/>
                <a:ext cx="3068392" cy="923330"/>
              </a:xfrm>
              <a:prstGeom prst="rect">
                <a:avLst/>
              </a:prstGeom>
              <a:noFill/>
            </p:spPr>
            <p:txBody>
              <a:bodyPr wrap="square" rtlCol="0">
                <a:spAutoFit/>
              </a:bodyPr>
              <a:lstStyle/>
              <a:p>
                <a14:m>
                  <m:oMath xmlns:m="http://schemas.openxmlformats.org/officeDocument/2006/math">
                    <m:acc>
                      <m:accPr>
                        <m:chr m:val="̂"/>
                        <m:ctrlPr>
                          <a:rPr lang="en-US" altLang="ko-KR" b="0" i="1" smtClean="0">
                            <a:latin typeface="Cambria Math" panose="02040503050406030204" pitchFamily="18" charset="0"/>
                          </a:rPr>
                        </m:ctrlPr>
                      </m:accPr>
                      <m:e>
                        <m:r>
                          <a:rPr lang="en-US" altLang="ko-KR" b="0" i="1" smtClean="0">
                            <a:latin typeface="Cambria Math" panose="02040503050406030204" pitchFamily="18" charset="0"/>
                          </a:rPr>
                          <m:t>𝑟</m:t>
                        </m:r>
                      </m:e>
                    </m:acc>
                  </m:oMath>
                </a14:m>
                <a:r>
                  <a:rPr lang="en-US" altLang="ko-KR" b="0" dirty="0">
                    <a:latin typeface="Times New Roman" panose="02020603050405020304" pitchFamily="18" charset="0"/>
                    <a:cs typeface="Times New Roman" panose="02020603050405020304" pitchFamily="18" charset="0"/>
                  </a:rPr>
                  <a:t> : Projectile </a:t>
                </a:r>
                <a14:m>
                  <m:oMath xmlns:m="http://schemas.openxmlformats.org/officeDocument/2006/math">
                    <m:r>
                      <a:rPr lang="en-US" altLang="ko-KR" b="0" i="1" dirty="0" smtClean="0">
                        <a:latin typeface="Cambria Math" panose="02040503050406030204" pitchFamily="18" charset="0"/>
                        <a:ea typeface="Cambria Math" panose="02040503050406030204" pitchFamily="18" charset="0"/>
                      </a:rPr>
                      <m:t>↔</m:t>
                    </m:r>
                  </m:oMath>
                </a14:m>
                <a:r>
                  <a:rPr lang="en-US" altLang="ko-KR" b="0" dirty="0">
                    <a:latin typeface="Times New Roman" panose="02020603050405020304" pitchFamily="18" charset="0"/>
                    <a:cs typeface="Times New Roman" panose="02020603050405020304" pitchFamily="18" charset="0"/>
                  </a:rPr>
                  <a:t> target</a:t>
                </a:r>
              </a:p>
              <a:p>
                <a:endParaRPr lang="en-US" altLang="ko-KR" b="0" dirty="0">
                  <a:latin typeface="Times New Roman" panose="02020603050405020304" pitchFamily="18" charset="0"/>
                  <a:cs typeface="Times New Roman" panose="02020603050405020304" pitchFamily="18" charset="0"/>
                </a:endParaRPr>
              </a:p>
              <a:p>
                <a14:m>
                  <m:oMath xmlns:m="http://schemas.openxmlformats.org/officeDocument/2006/math">
                    <m:sSub>
                      <m:sSubPr>
                        <m:ctrlPr>
                          <a:rPr lang="en-US" altLang="ko-KR" b="0" i="1" smtClean="0">
                            <a:latin typeface="Cambria Math" panose="02040503050406030204" pitchFamily="18" charset="0"/>
                          </a:rPr>
                        </m:ctrlPr>
                      </m:sSubPr>
                      <m:e>
                        <m:acc>
                          <m:accPr>
                            <m:chr m:val="̂"/>
                            <m:ctrlPr>
                              <a:rPr lang="ko-KR" altLang="en-US" i="1" smtClean="0">
                                <a:latin typeface="Cambria Math" panose="02040503050406030204" pitchFamily="18" charset="0"/>
                              </a:rPr>
                            </m:ctrlPr>
                          </m:accPr>
                          <m:e>
                            <m:r>
                              <a:rPr lang="en-US" altLang="ko-KR" b="0" i="1" smtClean="0">
                                <a:latin typeface="Cambria Math" panose="02040503050406030204" pitchFamily="18" charset="0"/>
                              </a:rPr>
                              <m:t>𝑟</m:t>
                            </m:r>
                          </m:e>
                        </m:acc>
                      </m:e>
                      <m:sub>
                        <m:r>
                          <a:rPr lang="en-US" altLang="ko-KR" b="0" i="1" smtClean="0">
                            <a:latin typeface="Cambria Math" panose="02040503050406030204" pitchFamily="18" charset="0"/>
                          </a:rPr>
                          <m:t>𝑡</m:t>
                        </m:r>
                      </m:sub>
                    </m:sSub>
                  </m:oMath>
                </a14:m>
                <a:r>
                  <a:rPr lang="ko-KR" altLang="en-US" dirty="0">
                    <a:latin typeface="Times New Roman" panose="02020603050405020304" pitchFamily="18" charset="0"/>
                    <a:cs typeface="Times New Roman" panose="02020603050405020304" pitchFamily="18" charset="0"/>
                  </a:rPr>
                  <a:t> </a:t>
                </a:r>
                <a:r>
                  <a:rPr lang="en-US" altLang="ko-KR" dirty="0">
                    <a:latin typeface="Times New Roman" panose="02020603050405020304" pitchFamily="18" charset="0"/>
                    <a:cs typeface="Times New Roman" panose="02020603050405020304" pitchFamily="18" charset="0"/>
                  </a:rPr>
                  <a:t>: target</a:t>
                </a:r>
                <a:r>
                  <a:rPr lang="en-US" altLang="ko-KR" dirty="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en-US" altLang="ko-KR" i="1" dirty="0">
                        <a:latin typeface="Cambria Math" panose="02040503050406030204" pitchFamily="18" charset="0"/>
                        <a:ea typeface="Cambria Math" panose="02040503050406030204" pitchFamily="18" charset="0"/>
                      </a:rPr>
                      <m:t>↔ </m:t>
                    </m:r>
                  </m:oMath>
                </a14:m>
                <a:r>
                  <a:rPr lang="en-US" altLang="ko-KR" dirty="0">
                    <a:latin typeface="Times New Roman" panose="02020603050405020304" pitchFamily="18" charset="0"/>
                    <a:cs typeface="Times New Roman" panose="02020603050405020304" pitchFamily="18" charset="0"/>
                  </a:rPr>
                  <a:t>valence nucleon</a:t>
                </a:r>
                <a:endParaRPr lang="ko-KR" altLang="en-US" dirty="0">
                  <a:latin typeface="Times New Roman" panose="02020603050405020304" pitchFamily="18" charset="0"/>
                  <a:cs typeface="Times New Roman" panose="02020603050405020304" pitchFamily="18" charset="0"/>
                </a:endParaRPr>
              </a:p>
            </p:txBody>
          </p:sp>
        </mc:Choice>
        <mc:Fallback>
          <p:sp>
            <p:nvSpPr>
              <p:cNvPr id="20" name="TextBox 19">
                <a:extLst>
                  <a:ext uri="{FF2B5EF4-FFF2-40B4-BE49-F238E27FC236}">
                    <a16:creationId xmlns:a16="http://schemas.microsoft.com/office/drawing/2014/main" id="{5E71441C-5212-B634-61ED-D979A7B5CF27}"/>
                  </a:ext>
                </a:extLst>
              </p:cNvPr>
              <p:cNvSpPr txBox="1">
                <a:spLocks noRot="1" noChangeAspect="1" noMove="1" noResize="1" noEditPoints="1" noAdjustHandles="1" noChangeArrowheads="1" noChangeShapeType="1" noTextEdit="1"/>
              </p:cNvSpPr>
              <p:nvPr/>
            </p:nvSpPr>
            <p:spPr>
              <a:xfrm>
                <a:off x="5784060" y="1817886"/>
                <a:ext cx="3068392" cy="923330"/>
              </a:xfrm>
              <a:prstGeom prst="rect">
                <a:avLst/>
              </a:prstGeom>
              <a:blipFill>
                <a:blip r:embed="rId7"/>
                <a:stretch>
                  <a:fillRect t="-3289" b="-9211"/>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25147031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0169C-AA87-957A-3244-A09863D8CF55}"/>
            </a:ext>
          </a:extLst>
        </p:cNvPr>
        <p:cNvGrpSpPr/>
        <p:nvPr/>
      </p:nvGrpSpPr>
      <p:grpSpPr>
        <a:xfrm>
          <a:off x="0" y="0"/>
          <a:ext cx="0" cy="0"/>
          <a:chOff x="0" y="0"/>
          <a:chExt cx="0" cy="0"/>
        </a:xfrm>
      </p:grpSpPr>
      <p:sp>
        <p:nvSpPr>
          <p:cNvPr id="3" name="직사각형 2">
            <a:extLst>
              <a:ext uri="{FF2B5EF4-FFF2-40B4-BE49-F238E27FC236}">
                <a16:creationId xmlns:a16="http://schemas.microsoft.com/office/drawing/2014/main" id="{4B683E1A-4EB1-72BA-875A-E153347F71C9}"/>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a:latin typeface="Times New Roman" panose="02020603050405020304" pitchFamily="18" charset="0"/>
                <a:cs typeface="Times New Roman" panose="02020603050405020304" pitchFamily="18" charset="0"/>
              </a:rPr>
              <a:t>Exchange approximation</a:t>
            </a:r>
            <a:endParaRPr lang="ko-KR" altLang="en-US" b="1">
              <a:latin typeface="Times New Roman" panose="02020603050405020304" pitchFamily="18" charset="0"/>
              <a:cs typeface="Times New Roman" panose="02020603050405020304" pitchFamily="18" charset="0"/>
            </a:endParaRPr>
          </a:p>
        </p:txBody>
      </p:sp>
      <p:sp>
        <p:nvSpPr>
          <p:cNvPr id="5" name="직사각형 4">
            <a:extLst>
              <a:ext uri="{FF2B5EF4-FFF2-40B4-BE49-F238E27FC236}">
                <a16:creationId xmlns:a16="http://schemas.microsoft.com/office/drawing/2014/main" id="{E1BF74CA-8B17-B902-37E4-ED90F9F40C15}"/>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dirty="0">
                <a:latin typeface="Times New Roman" panose="02020603050405020304" pitchFamily="18" charset="0"/>
                <a:ea typeface="MingLiU" pitchFamily="49" charset="-120"/>
                <a:cs typeface="Times New Roman" panose="02020603050405020304" pitchFamily="18" charset="0"/>
              </a:rPr>
              <a:t>Multipole expansion of the NN radial kernel</a:t>
            </a:r>
            <a:endParaRPr lang="ko-KR" altLang="en-US"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0FD1AF3B-26F1-843F-39E6-82BEA6E49FE9}"/>
                  </a:ext>
                </a:extLst>
              </p:cNvPr>
              <p:cNvSpPr txBox="1"/>
              <p:nvPr/>
            </p:nvSpPr>
            <p:spPr>
              <a:xfrm>
                <a:off x="0" y="4408610"/>
                <a:ext cx="7823111" cy="447495"/>
              </a:xfrm>
              <a:prstGeom prst="rect">
                <a:avLst/>
              </a:prstGeom>
              <a:noFill/>
            </p:spPr>
            <p:txBody>
              <a:bodyPr wrap="square">
                <a:spAutoFit/>
              </a:bodyPr>
              <a:lstStyle/>
              <a:p>
                <a:pPr marL="285750" indent="-285750">
                  <a:buFont typeface="Arial" panose="020B0604020202020204" pitchFamily="34" charset="0"/>
                  <a:buChar char="•"/>
                </a:pPr>
                <a:r>
                  <a:rPr lang="en-US" altLang="ko-KR" dirty="0">
                    <a:latin typeface="Times New Roman" panose="02020603050405020304" pitchFamily="18" charset="0"/>
                    <a:cs typeface="Times New Roman" panose="02020603050405020304" pitchFamily="18" charset="0"/>
                  </a:rPr>
                  <a:t>Spin-Spin:</a:t>
                </a:r>
                <a14:m>
                  <m:oMath xmlns:m="http://schemas.openxmlformats.org/officeDocument/2006/math">
                    <m:r>
                      <a:rPr lang="en-US" altLang="ko-KR" b="0" i="0" smtClean="0">
                        <a:solidFill>
                          <a:schemeClr val="tx1"/>
                        </a:solidFill>
                        <a:latin typeface="Cambria Math" panose="02040503050406030204" pitchFamily="18" charset="0"/>
                      </a:rPr>
                      <m:t> </m:t>
                    </m:r>
                    <m:sSup>
                      <m:sSupPr>
                        <m:ctrlPr>
                          <a:rPr lang="en-US" altLang="ko-KR" b="0" i="1" smtClean="0">
                            <a:solidFill>
                              <a:schemeClr val="tx1"/>
                            </a:solidFill>
                            <a:latin typeface="Cambria Math" panose="02040503050406030204" pitchFamily="18" charset="0"/>
                          </a:rPr>
                        </m:ctrlPr>
                      </m:sSupPr>
                      <m:e>
                        <m:r>
                          <a:rPr lang="en-US" altLang="ko-KR" b="0" i="1" smtClean="0">
                            <a:solidFill>
                              <a:schemeClr val="tx1"/>
                            </a:solidFill>
                            <a:latin typeface="Cambria Math" panose="02040503050406030204" pitchFamily="18" charset="0"/>
                          </a:rPr>
                          <m:t>𝑣</m:t>
                        </m:r>
                      </m:e>
                      <m:sup>
                        <m:d>
                          <m:dPr>
                            <m:ctrlPr>
                              <a:rPr lang="en-US" altLang="ko-KR" b="0" i="1" smtClean="0">
                                <a:solidFill>
                                  <a:schemeClr val="tx1"/>
                                </a:solidFill>
                                <a:latin typeface="Cambria Math" panose="02040503050406030204" pitchFamily="18" charset="0"/>
                              </a:rPr>
                            </m:ctrlPr>
                          </m:dPr>
                          <m:e>
                            <m:r>
                              <a:rPr lang="en-US" altLang="ko-KR" b="0" i="1" smtClean="0">
                                <a:solidFill>
                                  <a:schemeClr val="tx1"/>
                                </a:solidFill>
                                <a:latin typeface="Cambria Math" panose="02040503050406030204" pitchFamily="18" charset="0"/>
                              </a:rPr>
                              <m:t>𝑠𝑠</m:t>
                            </m:r>
                          </m:e>
                        </m:d>
                      </m:sup>
                    </m:sSup>
                    <m:d>
                      <m:dPr>
                        <m:ctrlPr>
                          <a:rPr lang="en-US" altLang="ko-KR" b="0" i="1" smtClean="0">
                            <a:solidFill>
                              <a:schemeClr val="tx1"/>
                            </a:solidFill>
                            <a:latin typeface="Cambria Math" panose="02040503050406030204" pitchFamily="18" charset="0"/>
                          </a:rPr>
                        </m:ctrlPr>
                      </m:dPr>
                      <m:e>
                        <m:sSub>
                          <m:sSubPr>
                            <m:ctrlPr>
                              <a:rPr lang="en-US" altLang="ko-KR" b="0" i="1" smtClean="0">
                                <a:solidFill>
                                  <a:schemeClr val="tx1"/>
                                </a:solidFill>
                                <a:latin typeface="Cambria Math" panose="02040503050406030204" pitchFamily="18" charset="0"/>
                              </a:rPr>
                            </m:ctrlPr>
                          </m:sSubPr>
                          <m:e>
                            <m:r>
                              <a:rPr lang="en-US" altLang="ko-KR" b="0" i="1" smtClean="0">
                                <a:solidFill>
                                  <a:schemeClr val="tx1"/>
                                </a:solidFill>
                                <a:latin typeface="Cambria Math" panose="02040503050406030204" pitchFamily="18" charset="0"/>
                              </a:rPr>
                              <m:t>𝑟</m:t>
                            </m:r>
                          </m:e>
                          <m:sub>
                            <m:r>
                              <a:rPr lang="en-US" altLang="ko-KR" b="0" i="1" smtClean="0">
                                <a:solidFill>
                                  <a:schemeClr val="tx1"/>
                                </a:solidFill>
                                <a:latin typeface="Cambria Math" panose="02040503050406030204" pitchFamily="18" charset="0"/>
                              </a:rPr>
                              <m:t>𝑝𝑡</m:t>
                            </m:r>
                          </m:sub>
                        </m:sSub>
                        <m:r>
                          <a:rPr lang="en-US" altLang="ko-KR" b="0" i="1" smtClean="0">
                            <a:solidFill>
                              <a:schemeClr val="tx1"/>
                            </a:solidFill>
                            <a:latin typeface="Cambria Math" panose="02040503050406030204" pitchFamily="18" charset="0"/>
                          </a:rPr>
                          <m:t>=</m:t>
                        </m:r>
                        <m:d>
                          <m:dPr>
                            <m:begChr m:val="|"/>
                            <m:endChr m:val="|"/>
                            <m:ctrlPr>
                              <a:rPr lang="en-US" altLang="ko-KR" b="0" i="1" smtClean="0">
                                <a:solidFill>
                                  <a:schemeClr val="tx1"/>
                                </a:solidFill>
                                <a:latin typeface="Cambria Math" panose="02040503050406030204" pitchFamily="18" charset="0"/>
                              </a:rPr>
                            </m:ctrlPr>
                          </m:dPr>
                          <m:e>
                            <m:r>
                              <a:rPr lang="en-US" altLang="ko-KR" i="1">
                                <a:solidFill>
                                  <a:schemeClr val="tx1"/>
                                </a:solidFill>
                                <a:latin typeface="Cambria Math" panose="02040503050406030204" pitchFamily="18" charset="0"/>
                              </a:rPr>
                              <m:t>𝑟</m:t>
                            </m:r>
                            <m:r>
                              <a:rPr lang="en-US" altLang="ko-KR" i="1">
                                <a:solidFill>
                                  <a:schemeClr val="tx1"/>
                                </a:solidFill>
                                <a:latin typeface="Cambria Math" panose="02040503050406030204" pitchFamily="18" charset="0"/>
                              </a:rPr>
                              <m:t>−</m:t>
                            </m:r>
                            <m:sSub>
                              <m:sSubPr>
                                <m:ctrlPr>
                                  <a:rPr lang="en-US" altLang="ko-KR" i="1">
                                    <a:solidFill>
                                      <a:schemeClr val="tx1"/>
                                    </a:solidFill>
                                    <a:latin typeface="Cambria Math" panose="02040503050406030204" pitchFamily="18" charset="0"/>
                                  </a:rPr>
                                </m:ctrlPr>
                              </m:sSubPr>
                              <m:e>
                                <m:r>
                                  <a:rPr lang="en-US" altLang="ko-KR" i="1">
                                    <a:solidFill>
                                      <a:schemeClr val="tx1"/>
                                    </a:solidFill>
                                    <a:latin typeface="Cambria Math" panose="02040503050406030204" pitchFamily="18" charset="0"/>
                                  </a:rPr>
                                  <m:t>𝛼</m:t>
                                </m:r>
                                <m:r>
                                  <a:rPr lang="en-US" altLang="ko-KR" i="1">
                                    <a:solidFill>
                                      <a:schemeClr val="tx1"/>
                                    </a:solidFill>
                                    <a:latin typeface="Cambria Math" panose="02040503050406030204" pitchFamily="18" charset="0"/>
                                  </a:rPr>
                                  <m:t>𝑟</m:t>
                                </m:r>
                              </m:e>
                              <m:sub>
                                <m:r>
                                  <a:rPr lang="en-US" altLang="ko-KR" i="1">
                                    <a:solidFill>
                                      <a:schemeClr val="tx1"/>
                                    </a:solidFill>
                                    <a:latin typeface="Cambria Math" panose="02040503050406030204" pitchFamily="18" charset="0"/>
                                  </a:rPr>
                                  <m:t>𝑡</m:t>
                                </m:r>
                              </m:sub>
                            </m:sSub>
                          </m:e>
                        </m:d>
                      </m:e>
                    </m:d>
                    <m:r>
                      <a:rPr lang="en-US" altLang="ko-KR" b="0" i="1" smtClean="0">
                        <a:solidFill>
                          <a:schemeClr val="tx1"/>
                        </a:solidFill>
                        <a:latin typeface="Cambria Math" panose="02040503050406030204" pitchFamily="18" charset="0"/>
                      </a:rPr>
                      <m:t>=</m:t>
                    </m:r>
                    <m:nary>
                      <m:naryPr>
                        <m:chr m:val="∑"/>
                        <m:supHide m:val="on"/>
                        <m:ctrlPr>
                          <a:rPr lang="en-US" altLang="ko-KR" b="0" i="1" smtClean="0">
                            <a:solidFill>
                              <a:schemeClr val="tx1"/>
                            </a:solidFill>
                            <a:latin typeface="Cambria Math" panose="02040503050406030204" pitchFamily="18" charset="0"/>
                          </a:rPr>
                        </m:ctrlPr>
                      </m:naryPr>
                      <m:sub>
                        <m:r>
                          <m:rPr>
                            <m:brk m:alnAt="7"/>
                          </m:rPr>
                          <a:rPr lang="en-US" altLang="ko-KR" b="0" i="1" smtClean="0">
                            <a:solidFill>
                              <a:schemeClr val="tx1"/>
                            </a:solidFill>
                            <a:latin typeface="Cambria Math" panose="02040503050406030204" pitchFamily="18" charset="0"/>
                          </a:rPr>
                          <m:t>𝑘</m:t>
                        </m:r>
                      </m:sub>
                      <m:sup/>
                      <m:e>
                        <m:d>
                          <m:dPr>
                            <m:ctrlPr>
                              <a:rPr lang="en-US" altLang="ko-KR" b="0" i="1" smtClean="0">
                                <a:solidFill>
                                  <a:schemeClr val="tx1"/>
                                </a:solidFill>
                                <a:latin typeface="Cambria Math" panose="02040503050406030204" pitchFamily="18" charset="0"/>
                              </a:rPr>
                            </m:ctrlPr>
                          </m:dPr>
                          <m:e>
                            <m:r>
                              <a:rPr lang="en-US" altLang="ko-KR" b="0" i="1" smtClean="0">
                                <a:solidFill>
                                  <a:schemeClr val="tx1"/>
                                </a:solidFill>
                                <a:latin typeface="Cambria Math" panose="02040503050406030204" pitchFamily="18" charset="0"/>
                              </a:rPr>
                              <m:t>2</m:t>
                            </m:r>
                            <m:r>
                              <a:rPr lang="en-US" altLang="ko-KR" b="0" i="1" smtClean="0">
                                <a:solidFill>
                                  <a:schemeClr val="tx1"/>
                                </a:solidFill>
                                <a:latin typeface="Cambria Math" panose="02040503050406030204" pitchFamily="18" charset="0"/>
                              </a:rPr>
                              <m:t>𝑘</m:t>
                            </m:r>
                            <m:r>
                              <a:rPr lang="en-US" altLang="ko-KR" b="0" i="1" smtClean="0">
                                <a:solidFill>
                                  <a:schemeClr val="tx1"/>
                                </a:solidFill>
                                <a:latin typeface="Cambria Math" panose="02040503050406030204" pitchFamily="18" charset="0"/>
                              </a:rPr>
                              <m:t>+1</m:t>
                            </m:r>
                          </m:e>
                        </m:d>
                        <m:sSubSup>
                          <m:sSubSupPr>
                            <m:ctrlPr>
                              <a:rPr lang="en-US" altLang="ko-KR" b="0" i="1" smtClean="0">
                                <a:solidFill>
                                  <a:schemeClr val="tx1"/>
                                </a:solidFill>
                                <a:latin typeface="Cambria Math" panose="02040503050406030204" pitchFamily="18" charset="0"/>
                              </a:rPr>
                            </m:ctrlPr>
                          </m:sSubSupPr>
                          <m:e>
                            <m:r>
                              <a:rPr lang="en-US" altLang="ko-KR" b="0" i="1" smtClean="0">
                                <a:solidFill>
                                  <a:schemeClr val="tx1"/>
                                </a:solidFill>
                                <a:latin typeface="Cambria Math" panose="02040503050406030204" pitchFamily="18" charset="0"/>
                              </a:rPr>
                              <m:t>𝑣</m:t>
                            </m:r>
                          </m:e>
                          <m:sub>
                            <m:r>
                              <a:rPr lang="en-US" altLang="ko-KR" b="0" i="1" smtClean="0">
                                <a:solidFill>
                                  <a:schemeClr val="tx1"/>
                                </a:solidFill>
                                <a:latin typeface="Cambria Math" panose="02040503050406030204" pitchFamily="18" charset="0"/>
                              </a:rPr>
                              <m:t>𝑘</m:t>
                            </m:r>
                          </m:sub>
                          <m:sup>
                            <m:d>
                              <m:dPr>
                                <m:ctrlPr>
                                  <a:rPr lang="en-US" altLang="ko-KR" b="0" i="1" smtClean="0">
                                    <a:solidFill>
                                      <a:schemeClr val="tx1"/>
                                    </a:solidFill>
                                    <a:latin typeface="Cambria Math" panose="02040503050406030204" pitchFamily="18" charset="0"/>
                                  </a:rPr>
                                </m:ctrlPr>
                              </m:dPr>
                              <m:e>
                                <m:r>
                                  <a:rPr lang="en-US" altLang="ko-KR" b="0" i="1" smtClean="0">
                                    <a:solidFill>
                                      <a:schemeClr val="tx1"/>
                                    </a:solidFill>
                                    <a:latin typeface="Cambria Math" panose="02040503050406030204" pitchFamily="18" charset="0"/>
                                  </a:rPr>
                                  <m:t>𝑠𝑠</m:t>
                                </m:r>
                              </m:e>
                            </m:d>
                          </m:sup>
                        </m:sSubSup>
                        <m:d>
                          <m:dPr>
                            <m:ctrlPr>
                              <a:rPr lang="en-US" altLang="ko-KR" b="0" i="1" smtClean="0">
                                <a:solidFill>
                                  <a:schemeClr val="tx1"/>
                                </a:solidFill>
                                <a:latin typeface="Cambria Math" panose="02040503050406030204" pitchFamily="18" charset="0"/>
                              </a:rPr>
                            </m:ctrlPr>
                          </m:dPr>
                          <m:e>
                            <m:r>
                              <a:rPr lang="en-US" altLang="ko-KR" b="0" i="1" smtClean="0">
                                <a:solidFill>
                                  <a:schemeClr val="tx1"/>
                                </a:solidFill>
                                <a:latin typeface="Cambria Math" panose="02040503050406030204" pitchFamily="18" charset="0"/>
                              </a:rPr>
                              <m:t>𝑟</m:t>
                            </m:r>
                            <m:r>
                              <a:rPr lang="en-US" altLang="ko-KR" b="0" i="1" smtClean="0">
                                <a:solidFill>
                                  <a:schemeClr val="tx1"/>
                                </a:solidFill>
                                <a:latin typeface="Cambria Math" panose="02040503050406030204" pitchFamily="18" charset="0"/>
                              </a:rPr>
                              <m:t>,</m:t>
                            </m:r>
                            <m:r>
                              <a:rPr lang="en-US" altLang="ko-KR" b="0" i="1" smtClean="0">
                                <a:solidFill>
                                  <a:schemeClr val="tx1"/>
                                </a:solidFill>
                                <a:latin typeface="Cambria Math" panose="02040503050406030204" pitchFamily="18" charset="0"/>
                              </a:rPr>
                              <m:t>𝛼</m:t>
                            </m:r>
                            <m:sSub>
                              <m:sSubPr>
                                <m:ctrlPr>
                                  <a:rPr lang="en-US" altLang="ko-KR" b="0" i="1" smtClean="0">
                                    <a:solidFill>
                                      <a:schemeClr val="tx1"/>
                                    </a:solidFill>
                                    <a:latin typeface="Cambria Math" panose="02040503050406030204" pitchFamily="18" charset="0"/>
                                  </a:rPr>
                                </m:ctrlPr>
                              </m:sSubPr>
                              <m:e>
                                <m:r>
                                  <a:rPr lang="en-US" altLang="ko-KR" b="0" i="1" smtClean="0">
                                    <a:solidFill>
                                      <a:schemeClr val="tx1"/>
                                    </a:solidFill>
                                    <a:latin typeface="Cambria Math" panose="02040503050406030204" pitchFamily="18" charset="0"/>
                                  </a:rPr>
                                  <m:t>𝑟</m:t>
                                </m:r>
                              </m:e>
                              <m:sub>
                                <m:r>
                                  <a:rPr lang="en-US" altLang="ko-KR" b="0" i="1" smtClean="0">
                                    <a:solidFill>
                                      <a:schemeClr val="tx1"/>
                                    </a:solidFill>
                                    <a:latin typeface="Cambria Math" panose="02040503050406030204" pitchFamily="18" charset="0"/>
                                  </a:rPr>
                                  <m:t>𝑡</m:t>
                                </m:r>
                              </m:sub>
                            </m:sSub>
                          </m:e>
                        </m:d>
                        <m:r>
                          <a:rPr lang="en-US" altLang="ko-KR" b="0" i="1" smtClean="0">
                            <a:solidFill>
                              <a:schemeClr val="tx1"/>
                            </a:solidFill>
                            <a:latin typeface="Cambria Math" panose="02040503050406030204" pitchFamily="18" charset="0"/>
                          </a:rPr>
                          <m:t>[</m:t>
                        </m:r>
                        <m:sSub>
                          <m:sSubPr>
                            <m:ctrlPr>
                              <a:rPr lang="en-US" altLang="ko-KR" b="0" i="1" smtClean="0">
                                <a:solidFill>
                                  <a:schemeClr val="tx1"/>
                                </a:solidFill>
                                <a:latin typeface="Cambria Math" panose="02040503050406030204" pitchFamily="18" charset="0"/>
                              </a:rPr>
                            </m:ctrlPr>
                          </m:sSubPr>
                          <m:e>
                            <m:r>
                              <a:rPr lang="en-US" altLang="ko-KR" b="0" i="1" smtClean="0">
                                <a:solidFill>
                                  <a:schemeClr val="tx1"/>
                                </a:solidFill>
                                <a:latin typeface="Cambria Math" panose="02040503050406030204" pitchFamily="18" charset="0"/>
                              </a:rPr>
                              <m:t>𝐶</m:t>
                            </m:r>
                          </m:e>
                          <m:sub>
                            <m:r>
                              <a:rPr lang="en-US" altLang="ko-KR" b="0" i="1" smtClean="0">
                                <a:solidFill>
                                  <a:schemeClr val="tx1"/>
                                </a:solidFill>
                                <a:latin typeface="Cambria Math" panose="02040503050406030204" pitchFamily="18" charset="0"/>
                              </a:rPr>
                              <m:t>𝑘</m:t>
                            </m:r>
                          </m:sub>
                        </m:sSub>
                        <m:d>
                          <m:dPr>
                            <m:ctrlPr>
                              <a:rPr lang="en-US" altLang="ko-KR" b="0" i="1" smtClean="0">
                                <a:solidFill>
                                  <a:schemeClr val="tx1"/>
                                </a:solidFill>
                                <a:latin typeface="Cambria Math" panose="02040503050406030204" pitchFamily="18" charset="0"/>
                              </a:rPr>
                            </m:ctrlPr>
                          </m:dPr>
                          <m:e>
                            <m:acc>
                              <m:accPr>
                                <m:chr m:val="̂"/>
                                <m:ctrlPr>
                                  <a:rPr lang="en-US" altLang="ko-KR" b="0" i="1" smtClean="0">
                                    <a:solidFill>
                                      <a:schemeClr val="tx1"/>
                                    </a:solidFill>
                                    <a:latin typeface="Cambria Math" panose="02040503050406030204" pitchFamily="18" charset="0"/>
                                  </a:rPr>
                                </m:ctrlPr>
                              </m:accPr>
                              <m:e>
                                <m:r>
                                  <a:rPr lang="en-US" altLang="ko-KR" b="0" i="1" smtClean="0">
                                    <a:solidFill>
                                      <a:schemeClr val="tx1"/>
                                    </a:solidFill>
                                    <a:latin typeface="Cambria Math" panose="02040503050406030204" pitchFamily="18" charset="0"/>
                                  </a:rPr>
                                  <m:t>𝑟</m:t>
                                </m:r>
                              </m:e>
                            </m:acc>
                          </m:e>
                        </m:d>
                        <m:r>
                          <a:rPr lang="en-US" altLang="ko-KR" b="0" i="1" smtClean="0">
                            <a:solidFill>
                              <a:schemeClr val="tx1"/>
                            </a:solidFill>
                            <a:latin typeface="Cambria Math" panose="02040503050406030204" pitchFamily="18" charset="0"/>
                          </a:rPr>
                          <m:t>∙</m:t>
                        </m:r>
                        <m:sSub>
                          <m:sSubPr>
                            <m:ctrlPr>
                              <a:rPr lang="en-US" altLang="ko-KR" i="1">
                                <a:solidFill>
                                  <a:schemeClr val="tx1"/>
                                </a:solidFill>
                                <a:latin typeface="Cambria Math" panose="02040503050406030204" pitchFamily="18" charset="0"/>
                              </a:rPr>
                            </m:ctrlPr>
                          </m:sSubPr>
                          <m:e>
                            <m:r>
                              <a:rPr lang="en-US" altLang="ko-KR" i="1">
                                <a:solidFill>
                                  <a:schemeClr val="tx1"/>
                                </a:solidFill>
                                <a:latin typeface="Cambria Math" panose="02040503050406030204" pitchFamily="18" charset="0"/>
                              </a:rPr>
                              <m:t>𝐶</m:t>
                            </m:r>
                          </m:e>
                          <m:sub>
                            <m:r>
                              <a:rPr lang="en-US" altLang="ko-KR" i="1">
                                <a:solidFill>
                                  <a:schemeClr val="tx1"/>
                                </a:solidFill>
                                <a:latin typeface="Cambria Math" panose="02040503050406030204" pitchFamily="18" charset="0"/>
                              </a:rPr>
                              <m:t>𝑘</m:t>
                            </m:r>
                          </m:sub>
                        </m:sSub>
                        <m:d>
                          <m:dPr>
                            <m:ctrlPr>
                              <a:rPr lang="en-US" altLang="ko-KR" i="1">
                                <a:solidFill>
                                  <a:schemeClr val="tx1"/>
                                </a:solidFill>
                                <a:latin typeface="Cambria Math" panose="02040503050406030204" pitchFamily="18" charset="0"/>
                              </a:rPr>
                            </m:ctrlPr>
                          </m:dPr>
                          <m:e>
                            <m:sSub>
                              <m:sSubPr>
                                <m:ctrlPr>
                                  <a:rPr lang="en-US" altLang="ko-KR" b="0" i="1" smtClean="0">
                                    <a:solidFill>
                                      <a:schemeClr val="tx1"/>
                                    </a:solidFill>
                                    <a:latin typeface="Cambria Math" panose="02040503050406030204" pitchFamily="18" charset="0"/>
                                  </a:rPr>
                                </m:ctrlPr>
                              </m:sSubPr>
                              <m:e>
                                <m:acc>
                                  <m:accPr>
                                    <m:chr m:val="̂"/>
                                    <m:ctrlPr>
                                      <a:rPr lang="en-US" altLang="ko-KR" b="0" i="1" smtClean="0">
                                        <a:solidFill>
                                          <a:schemeClr val="tx1"/>
                                        </a:solidFill>
                                        <a:latin typeface="Cambria Math" panose="02040503050406030204" pitchFamily="18" charset="0"/>
                                      </a:rPr>
                                    </m:ctrlPr>
                                  </m:accPr>
                                  <m:e>
                                    <m:r>
                                      <a:rPr lang="en-US" altLang="ko-KR" b="0" i="1" smtClean="0">
                                        <a:solidFill>
                                          <a:schemeClr val="tx1"/>
                                        </a:solidFill>
                                        <a:latin typeface="Cambria Math" panose="02040503050406030204" pitchFamily="18" charset="0"/>
                                      </a:rPr>
                                      <m:t>𝑟</m:t>
                                    </m:r>
                                  </m:e>
                                </m:acc>
                              </m:e>
                              <m:sub>
                                <m:r>
                                  <a:rPr lang="en-US" altLang="ko-KR" b="0" i="1" smtClean="0">
                                    <a:solidFill>
                                      <a:schemeClr val="tx1"/>
                                    </a:solidFill>
                                    <a:latin typeface="Cambria Math" panose="02040503050406030204" pitchFamily="18" charset="0"/>
                                  </a:rPr>
                                  <m:t>𝑡</m:t>
                                </m:r>
                              </m:sub>
                            </m:sSub>
                          </m:e>
                        </m:d>
                        <m:r>
                          <a:rPr lang="en-US" altLang="ko-KR" b="0" i="1" smtClean="0">
                            <a:solidFill>
                              <a:schemeClr val="tx1"/>
                            </a:solidFill>
                            <a:latin typeface="Cambria Math" panose="02040503050406030204" pitchFamily="18" charset="0"/>
                          </a:rPr>
                          <m:t>]</m:t>
                        </m:r>
                      </m:e>
                    </m:nary>
                  </m:oMath>
                </a14:m>
                <a:endParaRPr lang="en-US" altLang="ko-KR" b="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0FD1AF3B-26F1-843F-39E6-82BEA6E49FE9}"/>
                  </a:ext>
                </a:extLst>
              </p:cNvPr>
              <p:cNvSpPr txBox="1">
                <a:spLocks noRot="1" noChangeAspect="1" noMove="1" noResize="1" noEditPoints="1" noAdjustHandles="1" noChangeArrowheads="1" noChangeShapeType="1" noTextEdit="1"/>
              </p:cNvSpPr>
              <p:nvPr/>
            </p:nvSpPr>
            <p:spPr>
              <a:xfrm>
                <a:off x="0" y="4408610"/>
                <a:ext cx="7823111" cy="447495"/>
              </a:xfrm>
              <a:prstGeom prst="rect">
                <a:avLst/>
              </a:prstGeom>
              <a:blipFill>
                <a:blip r:embed="rId3"/>
                <a:stretch>
                  <a:fillRect l="-468" t="-85135" b="-147297"/>
                </a:stretch>
              </a:blipFill>
            </p:spPr>
            <p:txBody>
              <a:bodyPr/>
              <a:lstStyle/>
              <a:p>
                <a:r>
                  <a:rPr lang="ko-KR" altLang="en-US">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12F99E9-9D75-6DBE-8380-20496B099A2A}"/>
                  </a:ext>
                </a:extLst>
              </p:cNvPr>
              <p:cNvSpPr txBox="1"/>
              <p:nvPr/>
            </p:nvSpPr>
            <p:spPr>
              <a:xfrm>
                <a:off x="0" y="5143735"/>
                <a:ext cx="7524696" cy="431849"/>
              </a:xfrm>
              <a:prstGeom prst="rect">
                <a:avLst/>
              </a:prstGeom>
              <a:noFill/>
            </p:spPr>
            <p:txBody>
              <a:bodyPr wrap="square">
                <a:spAutoFit/>
              </a:bodyPr>
              <a:lstStyle/>
              <a:p>
                <a:pPr marL="285750" indent="-285750">
                  <a:buFont typeface="Arial" panose="020B0604020202020204" pitchFamily="34" charset="0"/>
                  <a:buChar char="•"/>
                </a:pPr>
                <a:r>
                  <a:rPr lang="en-US" altLang="ko-KR" dirty="0">
                    <a:latin typeface="Times New Roman" panose="02020603050405020304" pitchFamily="18" charset="0"/>
                    <a:cs typeface="Times New Roman" panose="02020603050405020304" pitchFamily="18" charset="0"/>
                  </a:rPr>
                  <a:t>Tensor : </a:t>
                </a:r>
                <a14:m>
                  <m:oMath xmlns:m="http://schemas.openxmlformats.org/officeDocument/2006/math">
                    <m:sSup>
                      <m:sSupPr>
                        <m:ctrlPr>
                          <a:rPr lang="en-US" altLang="ko-KR" i="1" smtClean="0">
                            <a:latin typeface="Cambria Math" panose="02040503050406030204" pitchFamily="18" charset="0"/>
                          </a:rPr>
                        </m:ctrlPr>
                      </m:sSupPr>
                      <m:e>
                        <m:r>
                          <a:rPr lang="en-US" altLang="ko-KR" i="1">
                            <a:latin typeface="Cambria Math" panose="02040503050406030204" pitchFamily="18" charset="0"/>
                          </a:rPr>
                          <m:t>𝑣</m:t>
                        </m:r>
                      </m:e>
                      <m:sup>
                        <m:d>
                          <m:dPr>
                            <m:ctrlPr>
                              <a:rPr lang="en-US" altLang="ko-KR" i="1">
                                <a:latin typeface="Cambria Math" panose="02040503050406030204" pitchFamily="18" charset="0"/>
                              </a:rPr>
                            </m:ctrlPr>
                          </m:dPr>
                          <m:e>
                            <m:r>
                              <a:rPr lang="en-US" altLang="ko-KR" i="1">
                                <a:latin typeface="Cambria Math" panose="02040503050406030204" pitchFamily="18" charset="0"/>
                              </a:rPr>
                              <m:t>𝑘</m:t>
                            </m:r>
                            <m:r>
                              <a:rPr lang="en-US" altLang="ko-KR" i="1">
                                <a:latin typeface="Cambria Math" panose="02040503050406030204" pitchFamily="18" charset="0"/>
                              </a:rPr>
                              <m:t>,</m:t>
                            </m:r>
                            <m:r>
                              <a:rPr lang="en-US" altLang="ko-KR" i="1">
                                <a:latin typeface="Cambria Math" panose="02040503050406030204" pitchFamily="18" charset="0"/>
                              </a:rPr>
                              <m:t>𝑛</m:t>
                            </m:r>
                            <m:r>
                              <a:rPr lang="en-US" altLang="ko-KR" i="1">
                                <a:latin typeface="Cambria Math" panose="02040503050406030204" pitchFamily="18" charset="0"/>
                              </a:rPr>
                              <m:t>;2</m:t>
                            </m:r>
                          </m:e>
                        </m:d>
                      </m:sup>
                    </m:sSup>
                    <m:d>
                      <m:dPr>
                        <m:ctrlPr>
                          <a:rPr lang="en-US" altLang="ko-KR" i="1">
                            <a:latin typeface="Cambria Math" panose="02040503050406030204" pitchFamily="18" charset="0"/>
                          </a:rPr>
                        </m:ctrlPr>
                      </m:dPr>
                      <m:e>
                        <m:r>
                          <a:rPr lang="en-US" altLang="ko-KR" i="1">
                            <a:latin typeface="Cambria Math" panose="02040503050406030204" pitchFamily="18" charset="0"/>
                          </a:rPr>
                          <m:t>𝑟</m:t>
                        </m:r>
                        <m:r>
                          <a:rPr lang="en-US" altLang="ko-KR" i="1">
                            <a:latin typeface="Cambria Math" panose="02040503050406030204" pitchFamily="18" charset="0"/>
                          </a:rPr>
                          <m:t>,</m:t>
                        </m:r>
                        <m:r>
                          <a:rPr lang="en-US" altLang="ko-KR" i="1">
                            <a:latin typeface="Cambria Math" panose="02040503050406030204" pitchFamily="18" charset="0"/>
                          </a:rPr>
                          <m:t>𝛼</m:t>
                        </m:r>
                        <m:sSub>
                          <m:sSubPr>
                            <m:ctrlPr>
                              <a:rPr lang="en-US" altLang="ko-KR" i="1">
                                <a:latin typeface="Cambria Math" panose="02040503050406030204" pitchFamily="18" charset="0"/>
                              </a:rPr>
                            </m:ctrlPr>
                          </m:sSubPr>
                          <m:e>
                            <m:r>
                              <a:rPr lang="en-US" altLang="ko-KR" i="1">
                                <a:latin typeface="Cambria Math" panose="02040503050406030204" pitchFamily="18" charset="0"/>
                              </a:rPr>
                              <m:t>𝑟</m:t>
                            </m:r>
                          </m:e>
                          <m:sub>
                            <m:r>
                              <a:rPr lang="en-US" altLang="ko-KR" i="1">
                                <a:latin typeface="Cambria Math" panose="02040503050406030204" pitchFamily="18" charset="0"/>
                              </a:rPr>
                              <m:t>𝑡</m:t>
                            </m:r>
                          </m:sub>
                        </m:sSub>
                      </m:e>
                    </m:d>
                    <m:r>
                      <a:rPr lang="en-US" altLang="ko-KR" b="0" i="0" smtClean="0">
                        <a:latin typeface="Cambria Math" panose="02040503050406030204" pitchFamily="18" charset="0"/>
                      </a:rPr>
                      <m:t>=</m:t>
                    </m:r>
                    <m:acc>
                      <m:accPr>
                        <m:chr m:val="̂"/>
                        <m:ctrlPr>
                          <a:rPr lang="en-US" altLang="ko-KR" b="0" i="1" smtClean="0">
                            <a:latin typeface="Cambria Math" panose="02040503050406030204" pitchFamily="18" charset="0"/>
                          </a:rPr>
                        </m:ctrlPr>
                      </m:accPr>
                      <m:e>
                        <m:r>
                          <a:rPr lang="en-US" altLang="ko-KR" b="0" i="1" smtClean="0">
                            <a:latin typeface="Cambria Math" panose="02040503050406030204" pitchFamily="18" charset="0"/>
                          </a:rPr>
                          <m:t>𝑘</m:t>
                        </m:r>
                      </m:e>
                    </m:acc>
                    <m:r>
                      <a:rPr lang="en-US" altLang="ko-KR" b="0" i="1" smtClean="0">
                        <a:latin typeface="Cambria Math" panose="02040503050406030204" pitchFamily="18" charset="0"/>
                      </a:rPr>
                      <m:t> </m:t>
                    </m:r>
                    <m:acc>
                      <m:accPr>
                        <m:chr m:val="̂"/>
                        <m:ctrlPr>
                          <a:rPr lang="en-US" altLang="ko-KR" b="0" i="1" smtClean="0">
                            <a:latin typeface="Cambria Math" panose="02040503050406030204" pitchFamily="18" charset="0"/>
                          </a:rPr>
                        </m:ctrlPr>
                      </m:accPr>
                      <m:e>
                        <m:r>
                          <a:rPr lang="en-US" altLang="ko-KR" b="0" i="1" smtClean="0">
                            <a:latin typeface="Cambria Math" panose="02040503050406030204" pitchFamily="18" charset="0"/>
                          </a:rPr>
                          <m:t>𝑛</m:t>
                        </m:r>
                      </m:e>
                    </m:acc>
                    <m:nary>
                      <m:naryPr>
                        <m:limLoc m:val="undOvr"/>
                        <m:subHide m:val="on"/>
                        <m:supHide m:val="on"/>
                        <m:ctrlPr>
                          <a:rPr lang="en-US" altLang="ko-KR" b="0" i="1" smtClean="0">
                            <a:latin typeface="Cambria Math" panose="02040503050406030204" pitchFamily="18" charset="0"/>
                          </a:rPr>
                        </m:ctrlPr>
                      </m:naryPr>
                      <m:sub/>
                      <m:sup/>
                      <m:e>
                        <m:r>
                          <a:rPr lang="en-US" altLang="ko-KR" b="0" i="1" smtClean="0">
                            <a:latin typeface="Cambria Math" panose="02040503050406030204" pitchFamily="18" charset="0"/>
                          </a:rPr>
                          <m:t>𝑑</m:t>
                        </m:r>
                        <m:sSub>
                          <m:sSubPr>
                            <m:ctrlPr>
                              <a:rPr lang="en-US" altLang="ko-KR" b="0" i="1" smtClean="0">
                                <a:latin typeface="Cambria Math" panose="02040503050406030204" pitchFamily="18" charset="0"/>
                              </a:rPr>
                            </m:ctrlPr>
                          </m:sSubPr>
                          <m:e>
                            <m:r>
                              <m:rPr>
                                <m:sty m:val="p"/>
                              </m:rPr>
                              <a:rPr lang="en-US" altLang="ko-KR" b="0" i="0" smtClean="0">
                                <a:latin typeface="Cambria Math" panose="02040503050406030204" pitchFamily="18" charset="0"/>
                              </a:rPr>
                              <m:t>Ω</m:t>
                            </m:r>
                          </m:e>
                          <m:sub>
                            <m:r>
                              <a:rPr lang="en-US" altLang="ko-KR" b="0" i="1" smtClean="0">
                                <a:latin typeface="Cambria Math" panose="02040503050406030204" pitchFamily="18" charset="0"/>
                              </a:rPr>
                              <m:t>𝑟</m:t>
                            </m:r>
                          </m:sub>
                        </m:sSub>
                        <m:r>
                          <a:rPr lang="en-US" altLang="ko-KR" b="0" i="1" smtClean="0">
                            <a:latin typeface="Cambria Math" panose="02040503050406030204" pitchFamily="18" charset="0"/>
                          </a:rPr>
                          <m:t>𝑑</m:t>
                        </m:r>
                        <m:sSub>
                          <m:sSubPr>
                            <m:ctrlPr>
                              <a:rPr lang="en-US" altLang="ko-KR" b="0" i="1" smtClean="0">
                                <a:latin typeface="Cambria Math" panose="02040503050406030204" pitchFamily="18" charset="0"/>
                              </a:rPr>
                            </m:ctrlPr>
                          </m:sSubPr>
                          <m:e>
                            <m:r>
                              <m:rPr>
                                <m:sty m:val="p"/>
                              </m:rPr>
                              <a:rPr lang="en-US" altLang="ko-KR" b="0" i="0" smtClean="0">
                                <a:latin typeface="Cambria Math" panose="02040503050406030204" pitchFamily="18" charset="0"/>
                              </a:rPr>
                              <m:t>Ω</m:t>
                            </m:r>
                          </m:e>
                          <m:sub>
                            <m:r>
                              <a:rPr lang="en-US" altLang="ko-KR" b="0" i="1" smtClean="0">
                                <a:latin typeface="Cambria Math" panose="02040503050406030204" pitchFamily="18" charset="0"/>
                              </a:rPr>
                              <m:t>𝑡</m:t>
                            </m:r>
                          </m:sub>
                        </m:sSub>
                        <m:sSup>
                          <m:sSupPr>
                            <m:ctrlPr>
                              <a:rPr lang="en-US" altLang="ko-KR" b="0" i="1" smtClean="0">
                                <a:latin typeface="Cambria Math" panose="02040503050406030204" pitchFamily="18" charset="0"/>
                              </a:rPr>
                            </m:ctrlPr>
                          </m:sSupPr>
                          <m:e>
                            <m:r>
                              <a:rPr lang="en-US" altLang="ko-KR" b="0" i="1" smtClean="0">
                                <a:latin typeface="Cambria Math" panose="02040503050406030204" pitchFamily="18" charset="0"/>
                              </a:rPr>
                              <m:t>𝑣</m:t>
                            </m:r>
                          </m:e>
                          <m:sup>
                            <m:d>
                              <m:dPr>
                                <m:ctrlPr>
                                  <a:rPr lang="en-US" altLang="ko-KR" b="0" i="1" smtClean="0">
                                    <a:latin typeface="Cambria Math" panose="02040503050406030204" pitchFamily="18" charset="0"/>
                                  </a:rPr>
                                </m:ctrlPr>
                              </m:dPr>
                              <m:e>
                                <m:r>
                                  <a:rPr lang="en-US" altLang="ko-KR" b="0" i="1" smtClean="0">
                                    <a:latin typeface="Cambria Math" panose="02040503050406030204" pitchFamily="18" charset="0"/>
                                  </a:rPr>
                                  <m:t>𝑡</m:t>
                                </m:r>
                              </m:e>
                            </m:d>
                          </m:sup>
                        </m:sSup>
                        <m:d>
                          <m:dPr>
                            <m:ctrlPr>
                              <a:rPr lang="en-US" altLang="ko-KR" b="0" i="1" smtClean="0">
                                <a:latin typeface="Cambria Math" panose="02040503050406030204" pitchFamily="18" charset="0"/>
                              </a:rPr>
                            </m:ctrlPr>
                          </m:dPr>
                          <m:e>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𝑟</m:t>
                                </m:r>
                              </m:e>
                              <m:sub>
                                <m:r>
                                  <a:rPr lang="en-US" altLang="ko-KR" b="0" i="1" smtClean="0">
                                    <a:latin typeface="Cambria Math" panose="02040503050406030204" pitchFamily="18" charset="0"/>
                                  </a:rPr>
                                  <m:t>𝑝𝑡</m:t>
                                </m:r>
                              </m:sub>
                            </m:sSub>
                          </m:e>
                        </m:d>
                      </m:e>
                    </m:nary>
                  </m:oMath>
                </a14:m>
                <a:r>
                  <a:rPr lang="en-US" altLang="ko-KR" dirty="0">
                    <a:latin typeface="Times New Roman" panose="02020603050405020304" pitchFamily="18" charset="0"/>
                    <a:cs typeface="Times New Roman" panose="02020603050405020304" pitchFamily="18" charset="0"/>
                  </a:rPr>
                  <a:t> </a:t>
                </a:r>
                <a14:m>
                  <m:oMath xmlns:m="http://schemas.openxmlformats.org/officeDocument/2006/math">
                    <m:sSup>
                      <m:sSupPr>
                        <m:ctrlPr>
                          <a:rPr lang="en-US" altLang="ko-KR" i="1">
                            <a:latin typeface="Cambria Math" panose="02040503050406030204" pitchFamily="18" charset="0"/>
                          </a:rPr>
                        </m:ctrlPr>
                      </m:sSupPr>
                      <m:e>
                        <m:d>
                          <m:dPr>
                            <m:begChr m:val="["/>
                            <m:endChr m:val="]"/>
                            <m:ctrlPr>
                              <a:rPr lang="en-US" altLang="ko-KR" i="1">
                                <a:latin typeface="Cambria Math" panose="02040503050406030204" pitchFamily="18" charset="0"/>
                              </a:rPr>
                            </m:ctrlPr>
                          </m:dPr>
                          <m:e>
                            <m:sSub>
                              <m:sSubPr>
                                <m:ctrlPr>
                                  <a:rPr lang="en-US" altLang="ko-KR" i="1">
                                    <a:latin typeface="Cambria Math" panose="02040503050406030204" pitchFamily="18" charset="0"/>
                                  </a:rPr>
                                </m:ctrlPr>
                              </m:sSubPr>
                              <m:e>
                                <m:r>
                                  <a:rPr lang="en-US" altLang="ko-KR" i="1">
                                    <a:latin typeface="Cambria Math" panose="02040503050406030204" pitchFamily="18" charset="0"/>
                                  </a:rPr>
                                  <m:t>𝐶</m:t>
                                </m:r>
                              </m:e>
                              <m:sub>
                                <m:r>
                                  <a:rPr lang="en-US" altLang="ko-KR" i="1">
                                    <a:latin typeface="Cambria Math" panose="02040503050406030204" pitchFamily="18" charset="0"/>
                                  </a:rPr>
                                  <m:t>𝑘</m:t>
                                </m:r>
                              </m:sub>
                            </m:sSub>
                            <m:r>
                              <a:rPr lang="en-US" altLang="ko-KR" i="1">
                                <a:latin typeface="Cambria Math" panose="02040503050406030204" pitchFamily="18" charset="0"/>
                              </a:rPr>
                              <m:t>(</m:t>
                            </m:r>
                            <m:acc>
                              <m:accPr>
                                <m:chr m:val="̂"/>
                                <m:ctrlPr>
                                  <a:rPr lang="en-US" altLang="ko-KR" b="0" i="1" smtClean="0">
                                    <a:latin typeface="Cambria Math" panose="02040503050406030204" pitchFamily="18" charset="0"/>
                                  </a:rPr>
                                </m:ctrlPr>
                              </m:accPr>
                              <m:e>
                                <m:r>
                                  <a:rPr lang="en-US" altLang="ko-KR" b="0" i="1" smtClean="0">
                                    <a:latin typeface="Cambria Math" panose="02040503050406030204" pitchFamily="18" charset="0"/>
                                  </a:rPr>
                                  <m:t>𝑟</m:t>
                                </m:r>
                              </m:e>
                            </m:acc>
                            <m:r>
                              <a:rPr lang="en-US" altLang="ko-KR" b="0" i="1" smtClean="0">
                                <a:latin typeface="Cambria Math" panose="02040503050406030204" pitchFamily="18" charset="0"/>
                              </a:rPr>
                              <m:t>)</m:t>
                            </m:r>
                            <m:r>
                              <a:rPr lang="en-US" altLang="ko-KR" i="1">
                                <a:latin typeface="Cambria Math" panose="02040503050406030204" pitchFamily="18" charset="0"/>
                              </a:rPr>
                              <m:t>⊗</m:t>
                            </m:r>
                            <m:sSub>
                              <m:sSubPr>
                                <m:ctrlPr>
                                  <a:rPr lang="en-US" altLang="ko-KR" i="1">
                                    <a:latin typeface="Cambria Math" panose="02040503050406030204" pitchFamily="18" charset="0"/>
                                  </a:rPr>
                                </m:ctrlPr>
                              </m:sSubPr>
                              <m:e>
                                <m:r>
                                  <a:rPr lang="en-US" altLang="ko-KR" i="1">
                                    <a:latin typeface="Cambria Math" panose="02040503050406030204" pitchFamily="18" charset="0"/>
                                  </a:rPr>
                                  <m:t>𝐶</m:t>
                                </m:r>
                              </m:e>
                              <m:sub>
                                <m:r>
                                  <a:rPr lang="en-US" altLang="ko-KR" i="1">
                                    <a:latin typeface="Cambria Math" panose="02040503050406030204" pitchFamily="18" charset="0"/>
                                  </a:rPr>
                                  <m:t>𝑛</m:t>
                                </m:r>
                              </m:sub>
                            </m:sSub>
                            <m:r>
                              <a:rPr lang="en-US" altLang="ko-KR" i="1">
                                <a:latin typeface="Cambria Math" panose="02040503050406030204" pitchFamily="18" charset="0"/>
                              </a:rPr>
                              <m:t>(</m:t>
                            </m:r>
                            <m:sSub>
                              <m:sSubPr>
                                <m:ctrlPr>
                                  <a:rPr lang="en-US" altLang="ko-KR" i="1">
                                    <a:latin typeface="Cambria Math" panose="02040503050406030204" pitchFamily="18" charset="0"/>
                                  </a:rPr>
                                </m:ctrlPr>
                              </m:sSubPr>
                              <m:e>
                                <m:acc>
                                  <m:accPr>
                                    <m:chr m:val="̂"/>
                                    <m:ctrlPr>
                                      <a:rPr lang="en-US" altLang="ko-KR" i="1">
                                        <a:latin typeface="Cambria Math" panose="02040503050406030204" pitchFamily="18" charset="0"/>
                                      </a:rPr>
                                    </m:ctrlPr>
                                  </m:accPr>
                                  <m:e>
                                    <m:r>
                                      <a:rPr lang="en-US" altLang="ko-KR" i="1">
                                        <a:latin typeface="Cambria Math" panose="02040503050406030204" pitchFamily="18" charset="0"/>
                                      </a:rPr>
                                      <m:t>𝑟</m:t>
                                    </m:r>
                                  </m:e>
                                </m:acc>
                              </m:e>
                              <m:sub>
                                <m:r>
                                  <a:rPr lang="en-US" altLang="ko-KR" i="1">
                                    <a:latin typeface="Cambria Math" panose="02040503050406030204" pitchFamily="18" charset="0"/>
                                  </a:rPr>
                                  <m:t>𝑡</m:t>
                                </m:r>
                              </m:sub>
                            </m:sSub>
                            <m:r>
                              <a:rPr lang="en-US" altLang="ko-KR" i="1">
                                <a:latin typeface="Cambria Math" panose="02040503050406030204" pitchFamily="18" charset="0"/>
                              </a:rPr>
                              <m:t>)</m:t>
                            </m:r>
                          </m:e>
                        </m:d>
                      </m:e>
                      <m:sup>
                        <m:r>
                          <a:rPr lang="en-US" altLang="ko-KR" i="1">
                            <a:latin typeface="Cambria Math" panose="02040503050406030204" pitchFamily="18" charset="0"/>
                          </a:rPr>
                          <m:t>(2)</m:t>
                        </m:r>
                      </m:sup>
                    </m:sSup>
                  </m:oMath>
                </a14:m>
                <a:endParaRPr lang="en-US" altLang="ko-KR" dirty="0">
                  <a:latin typeface="Times New Roman" panose="02020603050405020304" pitchFamily="18" charset="0"/>
                  <a:cs typeface="Times New Roman" panose="02020603050405020304" pitchFamily="18" charset="0"/>
                </a:endParaRPr>
              </a:p>
            </p:txBody>
          </p:sp>
        </mc:Choice>
        <mc:Fallback xmlns="">
          <p:sp>
            <p:nvSpPr>
              <p:cNvPr id="9" name="TextBox 8">
                <a:extLst>
                  <a:ext uri="{FF2B5EF4-FFF2-40B4-BE49-F238E27FC236}">
                    <a16:creationId xmlns:a16="http://schemas.microsoft.com/office/drawing/2014/main" id="{212F99E9-9D75-6DBE-8380-20496B099A2A}"/>
                  </a:ext>
                </a:extLst>
              </p:cNvPr>
              <p:cNvSpPr txBox="1">
                <a:spLocks noRot="1" noChangeAspect="1" noMove="1" noResize="1" noEditPoints="1" noAdjustHandles="1" noChangeArrowheads="1" noChangeShapeType="1" noTextEdit="1"/>
              </p:cNvSpPr>
              <p:nvPr/>
            </p:nvSpPr>
            <p:spPr>
              <a:xfrm>
                <a:off x="0" y="5143735"/>
                <a:ext cx="7524696" cy="431849"/>
              </a:xfrm>
              <a:prstGeom prst="rect">
                <a:avLst/>
              </a:prstGeom>
              <a:blipFill>
                <a:blip r:embed="rId4"/>
                <a:stretch>
                  <a:fillRect l="-486" t="-121127" b="-184507"/>
                </a:stretch>
              </a:blipFill>
            </p:spPr>
            <p:txBody>
              <a:bodyPr/>
              <a:lstStyle/>
              <a:p>
                <a:r>
                  <a:rPr lang="ko-KR" altLang="en-US">
                    <a:noFill/>
                  </a:rPr>
                  <a:t> </a:t>
                </a:r>
              </a:p>
            </p:txBody>
          </p:sp>
        </mc:Fallback>
      </mc:AlternateContent>
      <p:pic>
        <p:nvPicPr>
          <p:cNvPr id="13" name="그림 12" descr="\documentclass{article}&#10;\usepackage{amsmath}&#10;\usepackage{bm}  % bold math vectors&#10;\pagestyle{empty}&#10;&#10;\begin{document}&#10;&#10;\[&#10;v = v^{(c)} + v^{(ss)}\, \bm{s}_p \cdot \bm{s}_t&#10;    + v^{(ls)}\, \bm{l} \cdot (\bm{s}_p + \bm{s}_t)&#10;    + v^{(t)} \left( 3\, \bm{s}_p \cdot \hat{\bm{r}}\, \bm{s}_t \cdot \hat{\bm{r}} - \bm{s}_p \cdot \bm{s}_t \right)&#10;\]&#10;&#10;\end{document}&#10;" title="IguanaTex Bitmap Display">
            <a:extLst>
              <a:ext uri="{FF2B5EF4-FFF2-40B4-BE49-F238E27FC236}">
                <a16:creationId xmlns:a16="http://schemas.microsoft.com/office/drawing/2014/main" id="{7FE1D458-EEDE-5436-FB57-1C96A2ACF598}"/>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283121" y="1152587"/>
            <a:ext cx="7628190" cy="310857"/>
          </a:xfrm>
          <a:prstGeom prst="rect">
            <a:avLst/>
          </a:prstGeom>
        </p:spPr>
      </p:pic>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A003EBBF-B14E-B3C1-0F53-5025DDEB74E6}"/>
                  </a:ext>
                </a:extLst>
              </p:cNvPr>
              <p:cNvSpPr txBox="1"/>
              <p:nvPr/>
            </p:nvSpPr>
            <p:spPr>
              <a:xfrm>
                <a:off x="6551281" y="1944987"/>
                <a:ext cx="2057399" cy="1696875"/>
              </a:xfrm>
              <a:prstGeom prst="rect">
                <a:avLst/>
              </a:prstGeom>
              <a:noFill/>
            </p:spPr>
            <p:txBody>
              <a:bodyPr wrap="square" rtlCol="0">
                <a:spAutoFit/>
              </a:bodyPr>
              <a:lstStyle/>
              <a:p>
                <a:pPr>
                  <a:lnSpc>
                    <a:spcPct val="150000"/>
                  </a:lnSpc>
                </a:pPr>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m:t>
                      </m:r>
                      <m:r>
                        <a:rPr lang="en-US" altLang="ko-KR" b="0" i="1" smtClean="0">
                          <a:latin typeface="Cambria Math" panose="02040503050406030204" pitchFamily="18" charset="0"/>
                        </a:rPr>
                        <m:t>𝛼</m:t>
                      </m:r>
                      <m:r>
                        <a:rPr lang="en-US" altLang="ko-KR" b="0" i="1" smtClean="0">
                          <a:latin typeface="Cambria Math" panose="02040503050406030204" pitchFamily="18" charset="0"/>
                        </a:rPr>
                        <m:t>=</m:t>
                      </m:r>
                      <m:f>
                        <m:fPr>
                          <m:ctrlPr>
                            <a:rPr lang="en-US" altLang="ko-KR" b="0" i="1" smtClean="0">
                              <a:latin typeface="Cambria Math" panose="02040503050406030204" pitchFamily="18" charset="0"/>
                            </a:rPr>
                          </m:ctrlPr>
                        </m:fPr>
                        <m:num>
                          <m:r>
                            <a:rPr lang="en-US" altLang="ko-KR" b="0" i="1" smtClean="0">
                              <a:latin typeface="Cambria Math" panose="02040503050406030204" pitchFamily="18" charset="0"/>
                            </a:rPr>
                            <m:t>𝐴</m:t>
                          </m:r>
                        </m:num>
                        <m:den>
                          <m:r>
                            <a:rPr lang="en-US" altLang="ko-KR" b="0" i="1" smtClean="0">
                              <a:latin typeface="Cambria Math" panose="02040503050406030204" pitchFamily="18" charset="0"/>
                            </a:rPr>
                            <m:t>𝐴</m:t>
                          </m:r>
                          <m:r>
                            <a:rPr lang="en-US" altLang="ko-KR" b="0" i="1" smtClean="0">
                              <a:latin typeface="Cambria Math" panose="02040503050406030204" pitchFamily="18" charset="0"/>
                            </a:rPr>
                            <m:t>+1</m:t>
                          </m:r>
                        </m:den>
                      </m:f>
                      <m:r>
                        <a:rPr lang="en-US" altLang="ko-KR" b="0" i="1" smtClean="0">
                          <a:latin typeface="Cambria Math" panose="02040503050406030204" pitchFamily="18" charset="0"/>
                        </a:rPr>
                        <m:t> , </m:t>
                      </m:r>
                    </m:oMath>
                  </m:oMathPara>
                </a14:m>
                <a:endParaRPr lang="en-US" altLang="ko-KR" b="0" i="1" dirty="0">
                  <a:latin typeface="Times New Roman" panose="02020603050405020304" pitchFamily="18" charset="0"/>
                  <a:cs typeface="Times New Roman" panose="02020603050405020304" pitchFamily="18" charset="0"/>
                </a:endParaRPr>
              </a:p>
              <a:p>
                <a:pPr>
                  <a:lnSpc>
                    <a:spcPct val="150000"/>
                  </a:lnSpc>
                </a:pPr>
                <a14:m>
                  <m:oMathPara xmlns:m="http://schemas.openxmlformats.org/officeDocument/2006/math">
                    <m:oMathParaPr>
                      <m:jc m:val="centerGroup"/>
                    </m:oMathParaPr>
                    <m:oMath xmlns:m="http://schemas.openxmlformats.org/officeDocument/2006/math">
                      <m:r>
                        <a:rPr lang="en-US" altLang="ko-KR" b="0" i="1" smtClean="0">
                          <a:latin typeface="Cambria Math" panose="02040503050406030204" pitchFamily="18" charset="0"/>
                        </a:rPr>
                        <m:t>∗</m:t>
                      </m:r>
                      <m:r>
                        <a:rPr lang="en-US" altLang="ko-KR" b="0" i="1" smtClean="0">
                          <a:latin typeface="Cambria Math" panose="02040503050406030204" pitchFamily="18" charset="0"/>
                        </a:rPr>
                        <m:t>𝛼</m:t>
                      </m:r>
                      <m:r>
                        <a:rPr lang="en-US" altLang="ko-KR" b="0" i="1" smtClean="0">
                          <a:latin typeface="Cambria Math" panose="02040503050406030204" pitchFamily="18" charset="0"/>
                        </a:rPr>
                        <m:t>+</m:t>
                      </m:r>
                      <m:r>
                        <a:rPr lang="en-US" altLang="ko-KR" b="0" i="1" smtClean="0">
                          <a:latin typeface="Cambria Math" panose="02040503050406030204" pitchFamily="18" charset="0"/>
                        </a:rPr>
                        <m:t>𝛽</m:t>
                      </m:r>
                      <m:r>
                        <a:rPr lang="en-US" altLang="ko-KR" b="0" i="1" smtClean="0">
                          <a:latin typeface="Cambria Math" panose="02040503050406030204" pitchFamily="18" charset="0"/>
                        </a:rPr>
                        <m:t>=1</m:t>
                      </m:r>
                    </m:oMath>
                  </m:oMathPara>
                </a14:m>
                <a:endParaRPr lang="en-US" altLang="ko-KR" b="0" dirty="0">
                  <a:latin typeface="Times New Roman" panose="02020603050405020304" pitchFamily="18" charset="0"/>
                  <a:cs typeface="Times New Roman" panose="02020603050405020304" pitchFamily="18" charset="0"/>
                </a:endParaRPr>
              </a:p>
              <a:p>
                <a:pPr>
                  <a:lnSpc>
                    <a:spcPct val="150000"/>
                  </a:lnSpc>
                </a:pPr>
                <a14:m>
                  <m:oMath xmlns:m="http://schemas.openxmlformats.org/officeDocument/2006/math">
                    <m:r>
                      <a:rPr lang="en-US" altLang="ko-KR" b="0" i="1" smtClean="0">
                        <a:latin typeface="Cambria Math" panose="02040503050406030204" pitchFamily="18" charset="0"/>
                      </a:rPr>
                      <m:t>∗</m:t>
                    </m:r>
                    <m:r>
                      <a:rPr lang="en-US" altLang="ko-KR" b="0" i="1" smtClean="0">
                        <a:latin typeface="Cambria Math" panose="02040503050406030204" pitchFamily="18" charset="0"/>
                      </a:rPr>
                      <m:t>𝐴</m:t>
                    </m:r>
                  </m:oMath>
                </a14:m>
                <a:r>
                  <a:rPr lang="en-US" altLang="ko-KR" dirty="0">
                    <a:latin typeface="Times New Roman" panose="02020603050405020304" pitchFamily="18" charset="0"/>
                    <a:cs typeface="Times New Roman" panose="02020603050405020304" pitchFamily="18" charset="0"/>
                  </a:rPr>
                  <a:t>: Target mass #</a:t>
                </a:r>
                <a:endParaRPr lang="ko-KR" altLang="en-US" dirty="0">
                  <a:latin typeface="Times New Roman" panose="02020603050405020304" pitchFamily="18" charset="0"/>
                  <a:cs typeface="Times New Roman" panose="02020603050405020304" pitchFamily="18" charset="0"/>
                </a:endParaRPr>
              </a:p>
            </p:txBody>
          </p:sp>
        </mc:Choice>
        <mc:Fallback xmlns="">
          <p:sp>
            <p:nvSpPr>
              <p:cNvPr id="15" name="TextBox 14">
                <a:extLst>
                  <a:ext uri="{FF2B5EF4-FFF2-40B4-BE49-F238E27FC236}">
                    <a16:creationId xmlns:a16="http://schemas.microsoft.com/office/drawing/2014/main" id="{A003EBBF-B14E-B3C1-0F53-5025DDEB74E6}"/>
                  </a:ext>
                </a:extLst>
              </p:cNvPr>
              <p:cNvSpPr txBox="1">
                <a:spLocks noRot="1" noChangeAspect="1" noMove="1" noResize="1" noEditPoints="1" noAdjustHandles="1" noChangeArrowheads="1" noChangeShapeType="1" noTextEdit="1"/>
              </p:cNvSpPr>
              <p:nvPr/>
            </p:nvSpPr>
            <p:spPr>
              <a:xfrm>
                <a:off x="6551281" y="1944987"/>
                <a:ext cx="2057399" cy="1696875"/>
              </a:xfrm>
              <a:prstGeom prst="rect">
                <a:avLst/>
              </a:prstGeom>
              <a:blipFill>
                <a:blip r:embed="rId6"/>
                <a:stretch>
                  <a:fillRect b="-2878"/>
                </a:stretch>
              </a:blipFill>
            </p:spPr>
            <p:txBody>
              <a:bodyPr/>
              <a:lstStyle/>
              <a:p>
                <a:r>
                  <a:rPr lang="ko-KR" altLang="en-US">
                    <a:noFill/>
                  </a:rPr>
                  <a:t> </a:t>
                </a:r>
              </a:p>
            </p:txBody>
          </p:sp>
        </mc:Fallback>
      </mc:AlternateContent>
      <p:pic>
        <p:nvPicPr>
          <p:cNvPr id="17" name="그림 16" descr="The image depicts a spherical nucleus with a projectile nucleon and a target nucleus, illustrating the concept of nuclear reactions.&#10;&#10;AI 생성 콘텐츠는 정확하지 않을 수 있습니다.">
            <a:extLst>
              <a:ext uri="{FF2B5EF4-FFF2-40B4-BE49-F238E27FC236}">
                <a16:creationId xmlns:a16="http://schemas.microsoft.com/office/drawing/2014/main" id="{5B80D0FA-EBDB-876E-0984-2C3D47BF859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3121" y="1847931"/>
            <a:ext cx="5712504" cy="2176192"/>
          </a:xfrm>
          <a:prstGeom prst="rect">
            <a:avLst/>
          </a:prstGeom>
        </p:spPr>
      </p:pic>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B682A16F-423E-73D0-996E-F9CE99CA0559}"/>
                  </a:ext>
                </a:extLst>
              </p:cNvPr>
              <p:cNvSpPr txBox="1"/>
              <p:nvPr/>
            </p:nvSpPr>
            <p:spPr>
              <a:xfrm>
                <a:off x="0" y="5820282"/>
                <a:ext cx="9894009" cy="802720"/>
              </a:xfrm>
              <a:prstGeom prst="rect">
                <a:avLst/>
              </a:prstGeom>
              <a:noFill/>
            </p:spPr>
            <p:txBody>
              <a:bodyPr wrap="square" rtlCol="0">
                <a:spAutoFit/>
              </a:bodyPr>
              <a:lstStyle/>
              <a:p>
                <a:pPr marL="285750" indent="-285750">
                  <a:buFont typeface="Arial" panose="020B0604020202020204" pitchFamily="34" charset="0"/>
                  <a:buChar char="•"/>
                </a:pPr>
                <a:r>
                  <a:rPr lang="en-US" altLang="ko-KR" dirty="0">
                    <a:latin typeface="Times New Roman" panose="02020603050405020304" pitchFamily="18" charset="0"/>
                    <a:cs typeface="Times New Roman" panose="02020603050405020304" pitchFamily="18" charset="0"/>
                  </a:rPr>
                  <a:t>L-S : </a:t>
                </a:r>
                <a14:m>
                  <m:oMath xmlns:m="http://schemas.openxmlformats.org/officeDocument/2006/math">
                    <m:sSup>
                      <m:sSupPr>
                        <m:ctrlPr>
                          <a:rPr lang="en-US" altLang="ko-KR" b="0" i="1" smtClean="0">
                            <a:latin typeface="Cambria Math" panose="02040503050406030204" pitchFamily="18" charset="0"/>
                          </a:rPr>
                        </m:ctrlPr>
                      </m:sSupPr>
                      <m:e>
                        <m:r>
                          <a:rPr lang="en-US" altLang="ko-KR" b="0" i="1" smtClean="0">
                            <a:latin typeface="Cambria Math" panose="02040503050406030204" pitchFamily="18" charset="0"/>
                          </a:rPr>
                          <m:t>𝑣</m:t>
                        </m:r>
                      </m:e>
                      <m:sup>
                        <m:d>
                          <m:dPr>
                            <m:ctrlPr>
                              <a:rPr lang="en-US" altLang="ko-KR" b="0" i="1" smtClean="0">
                                <a:latin typeface="Cambria Math" panose="02040503050406030204" pitchFamily="18" charset="0"/>
                              </a:rPr>
                            </m:ctrlPr>
                          </m:dPr>
                          <m:e>
                            <m:r>
                              <a:rPr lang="en-US" altLang="ko-KR" b="0" i="1" smtClean="0">
                                <a:latin typeface="Cambria Math" panose="02040503050406030204" pitchFamily="18" charset="0"/>
                              </a:rPr>
                              <m:t>𝑙𝑠</m:t>
                            </m:r>
                          </m:e>
                        </m:d>
                      </m:sup>
                    </m:sSup>
                    <m:d>
                      <m:dPr>
                        <m:ctrlPr>
                          <a:rPr lang="en-US" altLang="ko-KR" b="0" i="1" smtClean="0">
                            <a:latin typeface="Cambria Math" panose="02040503050406030204" pitchFamily="18" charset="0"/>
                          </a:rPr>
                        </m:ctrlPr>
                      </m:dPr>
                      <m:e>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𝑟</m:t>
                            </m:r>
                          </m:e>
                          <m:sub>
                            <m:r>
                              <a:rPr lang="en-US" altLang="ko-KR" b="0" i="1" smtClean="0">
                                <a:latin typeface="Cambria Math" panose="02040503050406030204" pitchFamily="18" charset="0"/>
                              </a:rPr>
                              <m:t>𝑝𝑡</m:t>
                            </m:r>
                          </m:sub>
                        </m:sSub>
                      </m:e>
                    </m:d>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𝑙</m:t>
                        </m:r>
                      </m:e>
                      <m:sub>
                        <m:r>
                          <a:rPr lang="en-US" altLang="ko-KR" b="0" i="1" smtClean="0">
                            <a:latin typeface="Cambria Math" panose="02040503050406030204" pitchFamily="18" charset="0"/>
                          </a:rPr>
                          <m:t>𝑝𝑡</m:t>
                        </m:r>
                      </m:sub>
                    </m:sSub>
                    <m:r>
                      <a:rPr lang="en-US" altLang="ko-KR" b="0" i="1" smtClean="0">
                        <a:latin typeface="Cambria Math" panose="02040503050406030204" pitchFamily="18" charset="0"/>
                      </a:rPr>
                      <m:t> ⋅</m:t>
                    </m:r>
                    <m:sSub>
                      <m:sSubPr>
                        <m:ctrlPr>
                          <a:rPr lang="en-US" altLang="ko-KR" i="1" smtClean="0">
                            <a:latin typeface="Cambria Math" panose="02040503050406030204" pitchFamily="18" charset="0"/>
                          </a:rPr>
                        </m:ctrlPr>
                      </m:sSubPr>
                      <m:e>
                        <m:r>
                          <a:rPr lang="en-US" altLang="ko-KR" b="0" i="1" smtClean="0">
                            <a:latin typeface="Cambria Math" panose="02040503050406030204" pitchFamily="18" charset="0"/>
                          </a:rPr>
                          <m:t>𝑠</m:t>
                        </m:r>
                      </m:e>
                      <m:sub>
                        <m:r>
                          <a:rPr lang="en-US" altLang="ko-KR" b="0" i="1" smtClean="0">
                            <a:latin typeface="Cambria Math" panose="02040503050406030204" pitchFamily="18" charset="0"/>
                          </a:rPr>
                          <m:t>𝑝</m:t>
                        </m:r>
                      </m:sub>
                    </m:sSub>
                    <m:r>
                      <a:rPr lang="en-US" altLang="ko-KR" b="0" i="0" smtClean="0">
                        <a:latin typeface="Cambria Math" panose="02040503050406030204" pitchFamily="18" charset="0"/>
                      </a:rPr>
                      <m:t>=</m:t>
                    </m:r>
                    <m:f>
                      <m:fPr>
                        <m:ctrlPr>
                          <a:rPr lang="en-US" altLang="ko-KR" b="0" i="1" smtClean="0">
                            <a:latin typeface="Cambria Math" panose="02040503050406030204" pitchFamily="18" charset="0"/>
                          </a:rPr>
                        </m:ctrlPr>
                      </m:fPr>
                      <m:num>
                        <m:r>
                          <a:rPr lang="en-US" altLang="ko-KR" b="0" i="0" smtClean="0">
                            <a:latin typeface="Cambria Math" panose="02040503050406030204" pitchFamily="18" charset="0"/>
                          </a:rPr>
                          <m:t>1</m:t>
                        </m:r>
                      </m:num>
                      <m:den>
                        <m:r>
                          <a:rPr lang="en-US" altLang="ko-KR" b="0" i="0" smtClean="0">
                            <a:latin typeface="Cambria Math" panose="02040503050406030204" pitchFamily="18" charset="0"/>
                          </a:rPr>
                          <m:t>2</m:t>
                        </m:r>
                      </m:den>
                    </m:f>
                    <m:nary>
                      <m:naryPr>
                        <m:chr m:val="∑"/>
                        <m:supHide m:val="on"/>
                        <m:ctrlPr>
                          <a:rPr lang="en-US" altLang="ko-KR" i="1">
                            <a:latin typeface="Cambria Math" panose="02040503050406030204" pitchFamily="18" charset="0"/>
                          </a:rPr>
                        </m:ctrlPr>
                      </m:naryPr>
                      <m:sub>
                        <m:r>
                          <m:rPr>
                            <m:brk m:alnAt="7"/>
                          </m:rPr>
                          <a:rPr lang="en-US" altLang="ko-KR" i="1">
                            <a:latin typeface="Cambria Math" panose="02040503050406030204" pitchFamily="18" charset="0"/>
                          </a:rPr>
                          <m:t>𝑘</m:t>
                        </m:r>
                      </m:sub>
                      <m:sup/>
                      <m:e>
                        <m:d>
                          <m:dPr>
                            <m:ctrlPr>
                              <a:rPr lang="en-US" altLang="ko-KR" i="1">
                                <a:latin typeface="Cambria Math" panose="02040503050406030204" pitchFamily="18" charset="0"/>
                              </a:rPr>
                            </m:ctrlPr>
                          </m:dPr>
                          <m:e>
                            <m:r>
                              <a:rPr lang="en-US" altLang="ko-KR" i="1">
                                <a:latin typeface="Cambria Math" panose="02040503050406030204" pitchFamily="18" charset="0"/>
                              </a:rPr>
                              <m:t>2</m:t>
                            </m:r>
                            <m:r>
                              <a:rPr lang="en-US" altLang="ko-KR" i="1">
                                <a:latin typeface="Cambria Math" panose="02040503050406030204" pitchFamily="18" charset="0"/>
                              </a:rPr>
                              <m:t>𝑘</m:t>
                            </m:r>
                            <m:r>
                              <a:rPr lang="en-US" altLang="ko-KR" i="1">
                                <a:latin typeface="Cambria Math" panose="02040503050406030204" pitchFamily="18" charset="0"/>
                              </a:rPr>
                              <m:t>+1</m:t>
                            </m:r>
                          </m:e>
                        </m:d>
                        <m:sSubSup>
                          <m:sSubSupPr>
                            <m:ctrlPr>
                              <a:rPr lang="en-US" altLang="ko-KR" i="1">
                                <a:latin typeface="Cambria Math" panose="02040503050406030204" pitchFamily="18" charset="0"/>
                              </a:rPr>
                            </m:ctrlPr>
                          </m:sSubSupPr>
                          <m:e>
                            <m:r>
                              <a:rPr lang="en-US" altLang="ko-KR" i="1">
                                <a:latin typeface="Cambria Math" panose="02040503050406030204" pitchFamily="18" charset="0"/>
                              </a:rPr>
                              <m:t>𝑣</m:t>
                            </m:r>
                          </m:e>
                          <m:sub>
                            <m:r>
                              <a:rPr lang="en-US" altLang="ko-KR" i="1">
                                <a:latin typeface="Cambria Math" panose="02040503050406030204" pitchFamily="18" charset="0"/>
                              </a:rPr>
                              <m:t>𝑘</m:t>
                            </m:r>
                          </m:sub>
                          <m:sup>
                            <m:d>
                              <m:dPr>
                                <m:ctrlPr>
                                  <a:rPr lang="en-US" altLang="ko-KR" i="1">
                                    <a:latin typeface="Cambria Math" panose="02040503050406030204" pitchFamily="18" charset="0"/>
                                  </a:rPr>
                                </m:ctrlPr>
                              </m:dPr>
                              <m:e>
                                <m:r>
                                  <a:rPr lang="en-US" altLang="ko-KR" b="0" i="1" smtClean="0">
                                    <a:latin typeface="Cambria Math" panose="02040503050406030204" pitchFamily="18" charset="0"/>
                                  </a:rPr>
                                  <m:t>𝑙𝑠</m:t>
                                </m:r>
                              </m:e>
                            </m:d>
                          </m:sup>
                        </m:sSubSup>
                        <m:d>
                          <m:dPr>
                            <m:ctrlPr>
                              <a:rPr lang="en-US" altLang="ko-KR" i="1">
                                <a:latin typeface="Cambria Math" panose="02040503050406030204" pitchFamily="18" charset="0"/>
                              </a:rPr>
                            </m:ctrlPr>
                          </m:dPr>
                          <m:e>
                            <m:r>
                              <a:rPr lang="en-US" altLang="ko-KR" i="1">
                                <a:latin typeface="Cambria Math" panose="02040503050406030204" pitchFamily="18" charset="0"/>
                              </a:rPr>
                              <m:t>𝑟</m:t>
                            </m:r>
                            <m:r>
                              <a:rPr lang="en-US" altLang="ko-KR" i="1">
                                <a:latin typeface="Cambria Math" panose="02040503050406030204" pitchFamily="18" charset="0"/>
                              </a:rPr>
                              <m:t>,</m:t>
                            </m:r>
                            <m:r>
                              <a:rPr lang="en-US" altLang="ko-KR" i="1">
                                <a:latin typeface="Cambria Math" panose="02040503050406030204" pitchFamily="18" charset="0"/>
                              </a:rPr>
                              <m:t>𝛼</m:t>
                            </m:r>
                            <m:sSub>
                              <m:sSubPr>
                                <m:ctrlPr>
                                  <a:rPr lang="en-US" altLang="ko-KR" i="1">
                                    <a:latin typeface="Cambria Math" panose="02040503050406030204" pitchFamily="18" charset="0"/>
                                  </a:rPr>
                                </m:ctrlPr>
                              </m:sSubPr>
                              <m:e>
                                <m:r>
                                  <a:rPr lang="en-US" altLang="ko-KR" i="1">
                                    <a:latin typeface="Cambria Math" panose="02040503050406030204" pitchFamily="18" charset="0"/>
                                  </a:rPr>
                                  <m:t>𝑟</m:t>
                                </m:r>
                              </m:e>
                              <m:sub>
                                <m:r>
                                  <a:rPr lang="en-US" altLang="ko-KR" i="1">
                                    <a:latin typeface="Cambria Math" panose="02040503050406030204" pitchFamily="18" charset="0"/>
                                  </a:rPr>
                                  <m:t>𝑡</m:t>
                                </m:r>
                              </m:sub>
                            </m:sSub>
                          </m:e>
                        </m:d>
                        <m:d>
                          <m:dPr>
                            <m:begChr m:val="["/>
                            <m:endChr m:val="]"/>
                            <m:ctrlPr>
                              <a:rPr lang="en-US" altLang="ko-KR" i="1">
                                <a:latin typeface="Cambria Math" panose="02040503050406030204" pitchFamily="18" charset="0"/>
                              </a:rPr>
                            </m:ctrlPr>
                          </m:dPr>
                          <m:e>
                            <m:sSub>
                              <m:sSubPr>
                                <m:ctrlPr>
                                  <a:rPr lang="en-US" altLang="ko-KR" i="1">
                                    <a:latin typeface="Cambria Math" panose="02040503050406030204" pitchFamily="18" charset="0"/>
                                  </a:rPr>
                                </m:ctrlPr>
                              </m:sSubPr>
                              <m:e>
                                <m:r>
                                  <a:rPr lang="en-US" altLang="ko-KR" i="1">
                                    <a:latin typeface="Cambria Math" panose="02040503050406030204" pitchFamily="18" charset="0"/>
                                  </a:rPr>
                                  <m:t>𝐶</m:t>
                                </m:r>
                              </m:e>
                              <m:sub>
                                <m:r>
                                  <a:rPr lang="en-US" altLang="ko-KR" i="1">
                                    <a:latin typeface="Cambria Math" panose="02040503050406030204" pitchFamily="18" charset="0"/>
                                  </a:rPr>
                                  <m:t>𝑘</m:t>
                                </m:r>
                              </m:sub>
                            </m:sSub>
                            <m:d>
                              <m:dPr>
                                <m:ctrlPr>
                                  <a:rPr lang="en-US" altLang="ko-KR" i="1">
                                    <a:latin typeface="Cambria Math" panose="02040503050406030204" pitchFamily="18" charset="0"/>
                                  </a:rPr>
                                </m:ctrlPr>
                              </m:dPr>
                              <m:e>
                                <m:acc>
                                  <m:accPr>
                                    <m:chr m:val="̂"/>
                                    <m:ctrlPr>
                                      <a:rPr lang="en-US" altLang="ko-KR" i="1">
                                        <a:latin typeface="Cambria Math" panose="02040503050406030204" pitchFamily="18" charset="0"/>
                                      </a:rPr>
                                    </m:ctrlPr>
                                  </m:accPr>
                                  <m:e>
                                    <m:r>
                                      <a:rPr lang="en-US" altLang="ko-KR" i="1">
                                        <a:latin typeface="Cambria Math" panose="02040503050406030204" pitchFamily="18" charset="0"/>
                                      </a:rPr>
                                      <m:t>𝑟</m:t>
                                    </m:r>
                                  </m:e>
                                </m:acc>
                              </m:e>
                            </m:d>
                            <m:r>
                              <a:rPr lang="en-US" altLang="ko-KR" i="1">
                                <a:latin typeface="Cambria Math" panose="02040503050406030204" pitchFamily="18" charset="0"/>
                              </a:rPr>
                              <m:t>∙</m:t>
                            </m:r>
                            <m:sSub>
                              <m:sSubPr>
                                <m:ctrlPr>
                                  <a:rPr lang="en-US" altLang="ko-KR" i="1">
                                    <a:latin typeface="Cambria Math" panose="02040503050406030204" pitchFamily="18" charset="0"/>
                                  </a:rPr>
                                </m:ctrlPr>
                              </m:sSubPr>
                              <m:e>
                                <m:r>
                                  <a:rPr lang="en-US" altLang="ko-KR" i="1">
                                    <a:latin typeface="Cambria Math" panose="02040503050406030204" pitchFamily="18" charset="0"/>
                                  </a:rPr>
                                  <m:t>𝐶</m:t>
                                </m:r>
                              </m:e>
                              <m:sub>
                                <m:r>
                                  <a:rPr lang="en-US" altLang="ko-KR" i="1">
                                    <a:latin typeface="Cambria Math" panose="02040503050406030204" pitchFamily="18" charset="0"/>
                                  </a:rPr>
                                  <m:t>𝑘</m:t>
                                </m:r>
                              </m:sub>
                            </m:sSub>
                            <m:d>
                              <m:dPr>
                                <m:ctrlPr>
                                  <a:rPr lang="en-US" altLang="ko-KR" i="1">
                                    <a:latin typeface="Cambria Math" panose="02040503050406030204" pitchFamily="18" charset="0"/>
                                  </a:rPr>
                                </m:ctrlPr>
                              </m:dPr>
                              <m:e>
                                <m:sSub>
                                  <m:sSubPr>
                                    <m:ctrlPr>
                                      <a:rPr lang="en-US" altLang="ko-KR" i="1">
                                        <a:latin typeface="Cambria Math" panose="02040503050406030204" pitchFamily="18" charset="0"/>
                                      </a:rPr>
                                    </m:ctrlPr>
                                  </m:sSubPr>
                                  <m:e>
                                    <m:acc>
                                      <m:accPr>
                                        <m:chr m:val="̂"/>
                                        <m:ctrlPr>
                                          <a:rPr lang="en-US" altLang="ko-KR" i="1">
                                            <a:latin typeface="Cambria Math" panose="02040503050406030204" pitchFamily="18" charset="0"/>
                                          </a:rPr>
                                        </m:ctrlPr>
                                      </m:accPr>
                                      <m:e>
                                        <m:r>
                                          <a:rPr lang="en-US" altLang="ko-KR" i="1">
                                            <a:latin typeface="Cambria Math" panose="02040503050406030204" pitchFamily="18" charset="0"/>
                                          </a:rPr>
                                          <m:t>𝑟</m:t>
                                        </m:r>
                                      </m:e>
                                    </m:acc>
                                  </m:e>
                                  <m:sub>
                                    <m:r>
                                      <a:rPr lang="en-US" altLang="ko-KR" i="1">
                                        <a:latin typeface="Cambria Math" panose="02040503050406030204" pitchFamily="18" charset="0"/>
                                      </a:rPr>
                                      <m:t>𝑡</m:t>
                                    </m:r>
                                  </m:sub>
                                </m:sSub>
                              </m:e>
                            </m:d>
                          </m:e>
                        </m:d>
                      </m:e>
                    </m:nary>
                  </m:oMath>
                </a14:m>
                <a:endParaRPr lang="en-US" altLang="ko-KR" dirty="0">
                  <a:latin typeface="Times New Roman" panose="02020603050405020304" pitchFamily="18" charset="0"/>
                  <a:cs typeface="Times New Roman" panose="02020603050405020304" pitchFamily="18" charset="0"/>
                </a:endParaRPr>
              </a:p>
              <a:p>
                <a:pPr/>
                <a14:m>
                  <m:oMathPara xmlns:m="http://schemas.openxmlformats.org/officeDocument/2006/math">
                    <m:oMathParaPr>
                      <m:jc m:val="centerGroup"/>
                    </m:oMathParaPr>
                    <m:oMath xmlns:m="http://schemas.openxmlformats.org/officeDocument/2006/math">
                      <m:r>
                        <a:rPr lang="en-US" altLang="ko-KR" i="1" smtClean="0">
                          <a:latin typeface="Cambria Math" panose="02040503050406030204" pitchFamily="18" charset="0"/>
                          <a:ea typeface="Cambria Math" panose="02040503050406030204" pitchFamily="18" charset="0"/>
                        </a:rPr>
                        <m:t>×</m:t>
                      </m:r>
                      <m:d>
                        <m:dPr>
                          <m:begChr m:val="["/>
                          <m:endChr m:val="]"/>
                          <m:ctrlPr>
                            <a:rPr lang="en-US" altLang="ko-KR" b="0" i="1" smtClean="0">
                              <a:latin typeface="Cambria Math" panose="02040503050406030204" pitchFamily="18" charset="0"/>
                              <a:ea typeface="Cambria Math" panose="02040503050406030204" pitchFamily="18" charset="0"/>
                            </a:rPr>
                          </m:ctrlPr>
                        </m:dPr>
                        <m:e>
                          <m:r>
                            <a:rPr lang="en-US" altLang="ko-KR" b="0" i="1" smtClean="0">
                              <a:latin typeface="Cambria Math" panose="02040503050406030204" pitchFamily="18" charset="0"/>
                              <a:ea typeface="Cambria Math" panose="02040503050406030204" pitchFamily="18" charset="0"/>
                            </a:rPr>
                            <m:t>𝛼</m:t>
                          </m:r>
                          <m:sSub>
                            <m:sSubPr>
                              <m:ctrlPr>
                                <a:rPr lang="en-US" altLang="ko-KR" b="0" i="1" smtClean="0">
                                  <a:latin typeface="Cambria Math" panose="02040503050406030204" pitchFamily="18" charset="0"/>
                                  <a:ea typeface="Cambria Math" panose="02040503050406030204" pitchFamily="18" charset="0"/>
                                </a:rPr>
                              </m:ctrlPr>
                            </m:sSubPr>
                            <m:e>
                              <m:r>
                                <a:rPr lang="en-US" altLang="ko-KR" b="0" i="1" smtClean="0">
                                  <a:latin typeface="Cambria Math" panose="02040503050406030204" pitchFamily="18" charset="0"/>
                                  <a:ea typeface="Cambria Math" panose="02040503050406030204" pitchFamily="18" charset="0"/>
                                </a:rPr>
                                <m:t>𝑙</m:t>
                              </m:r>
                            </m:e>
                            <m:sub>
                              <m:r>
                                <a:rPr lang="en-US" altLang="ko-KR" b="0" i="1" smtClean="0">
                                  <a:latin typeface="Cambria Math" panose="02040503050406030204" pitchFamily="18" charset="0"/>
                                  <a:ea typeface="Cambria Math" panose="02040503050406030204" pitchFamily="18" charset="0"/>
                                </a:rPr>
                                <m:t>𝑡</m:t>
                              </m:r>
                            </m:sub>
                          </m:sSub>
                          <m:r>
                            <a:rPr lang="en-US" altLang="ko-KR" b="0" i="1" smtClean="0">
                              <a:latin typeface="Cambria Math" panose="02040503050406030204" pitchFamily="18" charset="0"/>
                              <a:ea typeface="Cambria Math" panose="02040503050406030204" pitchFamily="18" charset="0"/>
                            </a:rPr>
                            <m:t>⋅</m:t>
                          </m:r>
                          <m:sSub>
                            <m:sSubPr>
                              <m:ctrlPr>
                                <a:rPr lang="en-US" altLang="ko-KR" b="0" i="1" smtClean="0">
                                  <a:latin typeface="Cambria Math" panose="02040503050406030204" pitchFamily="18" charset="0"/>
                                  <a:ea typeface="Cambria Math" panose="02040503050406030204" pitchFamily="18" charset="0"/>
                                </a:rPr>
                              </m:ctrlPr>
                            </m:sSubPr>
                            <m:e>
                              <m:r>
                                <a:rPr lang="en-US" altLang="ko-KR" b="0" i="1" smtClean="0">
                                  <a:latin typeface="Cambria Math" panose="02040503050406030204" pitchFamily="18" charset="0"/>
                                  <a:ea typeface="Cambria Math" panose="02040503050406030204" pitchFamily="18" charset="0"/>
                                </a:rPr>
                                <m:t>𝑠</m:t>
                              </m:r>
                            </m:e>
                            <m:sub>
                              <m:r>
                                <a:rPr lang="en-US" altLang="ko-KR" b="0" i="1" smtClean="0">
                                  <a:latin typeface="Cambria Math" panose="02040503050406030204" pitchFamily="18" charset="0"/>
                                  <a:ea typeface="Cambria Math" panose="02040503050406030204" pitchFamily="18" charset="0"/>
                                </a:rPr>
                                <m:t>𝑝</m:t>
                              </m:r>
                            </m:sub>
                          </m:sSub>
                          <m:r>
                            <a:rPr lang="en-US" altLang="ko-KR" b="0" i="1" smtClean="0">
                              <a:latin typeface="Cambria Math" panose="02040503050406030204" pitchFamily="18" charset="0"/>
                              <a:ea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𝛽</m:t>
                          </m:r>
                          <m:r>
                            <a:rPr lang="en-US" altLang="ko-KR" b="0" i="1" smtClean="0">
                              <a:latin typeface="Cambria Math" panose="02040503050406030204" pitchFamily="18" charset="0"/>
                              <a:ea typeface="Cambria Math" panose="02040503050406030204" pitchFamily="18" charset="0"/>
                            </a:rPr>
                            <m:t>𝑙</m:t>
                          </m:r>
                          <m:r>
                            <a:rPr lang="en-US" altLang="ko-KR" b="0" i="1" smtClean="0">
                              <a:latin typeface="Cambria Math" panose="02040503050406030204" pitchFamily="18" charset="0"/>
                              <a:ea typeface="Cambria Math" panose="02040503050406030204" pitchFamily="18" charset="0"/>
                            </a:rPr>
                            <m:t>⋅</m:t>
                          </m:r>
                          <m:sSub>
                            <m:sSubPr>
                              <m:ctrlPr>
                                <a:rPr lang="en-US" altLang="ko-KR" b="0" i="1" smtClean="0">
                                  <a:latin typeface="Cambria Math" panose="02040503050406030204" pitchFamily="18" charset="0"/>
                                  <a:ea typeface="Cambria Math" panose="02040503050406030204" pitchFamily="18" charset="0"/>
                                </a:rPr>
                              </m:ctrlPr>
                            </m:sSubPr>
                            <m:e>
                              <m:r>
                                <a:rPr lang="en-US" altLang="ko-KR" b="0" i="1" smtClean="0">
                                  <a:latin typeface="Cambria Math" panose="02040503050406030204" pitchFamily="18" charset="0"/>
                                  <a:ea typeface="Cambria Math" panose="02040503050406030204" pitchFamily="18" charset="0"/>
                                </a:rPr>
                                <m:t>𝑠</m:t>
                              </m:r>
                            </m:e>
                            <m:sub>
                              <m:r>
                                <a:rPr lang="en-US" altLang="ko-KR" b="0" i="1" smtClean="0">
                                  <a:latin typeface="Cambria Math" panose="02040503050406030204" pitchFamily="18" charset="0"/>
                                  <a:ea typeface="Cambria Math" panose="02040503050406030204" pitchFamily="18" charset="0"/>
                                </a:rPr>
                                <m:t>𝑝</m:t>
                              </m:r>
                            </m:sub>
                          </m:sSub>
                          <m:r>
                            <a:rPr lang="en-US" altLang="ko-KR" b="0" i="1" smtClean="0">
                              <a:latin typeface="Cambria Math" panose="02040503050406030204" pitchFamily="18" charset="0"/>
                              <a:ea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𝑖</m:t>
                          </m:r>
                          <m:d>
                            <m:dPr>
                              <m:ctrlPr>
                                <a:rPr lang="en-US" altLang="ko-KR" b="0" i="1" smtClean="0">
                                  <a:latin typeface="Cambria Math" panose="02040503050406030204" pitchFamily="18" charset="0"/>
                                  <a:ea typeface="Cambria Math" panose="02040503050406030204" pitchFamily="18" charset="0"/>
                                </a:rPr>
                              </m:ctrlPr>
                            </m:dPr>
                            <m:e>
                              <m:r>
                                <a:rPr lang="en-US" altLang="ko-KR" b="0" i="1" smtClean="0">
                                  <a:latin typeface="Cambria Math" panose="02040503050406030204" pitchFamily="18" charset="0"/>
                                  <a:ea typeface="Cambria Math" panose="02040503050406030204" pitchFamily="18" charset="0"/>
                                </a:rPr>
                                <m:t>𝑟</m:t>
                              </m:r>
                              <m:r>
                                <a:rPr lang="en-US" altLang="ko-KR" b="0" i="1" smtClean="0">
                                  <a:latin typeface="Cambria Math" panose="02040503050406030204" pitchFamily="18" charset="0"/>
                                  <a:ea typeface="Cambria Math" panose="02040503050406030204" pitchFamily="18" charset="0"/>
                                </a:rPr>
                                <m:t>×</m:t>
                              </m:r>
                              <m:sSub>
                                <m:sSubPr>
                                  <m:ctrlPr>
                                    <a:rPr lang="en-US" altLang="ko-KR" b="0" i="1" smtClean="0">
                                      <a:latin typeface="Cambria Math" panose="02040503050406030204" pitchFamily="18" charset="0"/>
                                      <a:ea typeface="Cambria Math" panose="02040503050406030204" pitchFamily="18" charset="0"/>
                                    </a:rPr>
                                  </m:ctrlPr>
                                </m:sSubPr>
                                <m:e>
                                  <m:r>
                                    <m:rPr>
                                      <m:sty m:val="p"/>
                                    </m:rPr>
                                    <a:rPr lang="en-US" altLang="ko-KR" b="0" i="0" smtClean="0">
                                      <a:latin typeface="Cambria Math" panose="02040503050406030204" pitchFamily="18" charset="0"/>
                                      <a:ea typeface="Cambria Math" panose="02040503050406030204" pitchFamily="18" charset="0"/>
                                    </a:rPr>
                                    <m:t>Δ</m:t>
                                  </m:r>
                                </m:e>
                                <m:sub>
                                  <m:r>
                                    <a:rPr lang="en-US" altLang="ko-KR" b="0" i="1" smtClean="0">
                                      <a:latin typeface="Cambria Math" panose="02040503050406030204" pitchFamily="18" charset="0"/>
                                      <a:ea typeface="Cambria Math" panose="02040503050406030204" pitchFamily="18" charset="0"/>
                                    </a:rPr>
                                    <m:t>𝑡</m:t>
                                  </m:r>
                                </m:sub>
                              </m:sSub>
                            </m:e>
                          </m:d>
                          <m:r>
                            <a:rPr lang="en-US" altLang="ko-KR" b="0" i="1" smtClean="0">
                              <a:latin typeface="Cambria Math" panose="02040503050406030204" pitchFamily="18" charset="0"/>
                              <a:ea typeface="Cambria Math" panose="02040503050406030204" pitchFamily="18" charset="0"/>
                            </a:rPr>
                            <m:t>⋅</m:t>
                          </m:r>
                          <m:sSub>
                            <m:sSubPr>
                              <m:ctrlPr>
                                <a:rPr lang="en-US" altLang="ko-KR" b="0" i="1" smtClean="0">
                                  <a:latin typeface="Cambria Math" panose="02040503050406030204" pitchFamily="18" charset="0"/>
                                  <a:ea typeface="Cambria Math" panose="02040503050406030204" pitchFamily="18" charset="0"/>
                                </a:rPr>
                              </m:ctrlPr>
                            </m:sSubPr>
                            <m:e>
                              <m:r>
                                <a:rPr lang="en-US" altLang="ko-KR" b="0" i="1" smtClean="0">
                                  <a:latin typeface="Cambria Math" panose="02040503050406030204" pitchFamily="18" charset="0"/>
                                  <a:ea typeface="Cambria Math" panose="02040503050406030204" pitchFamily="18" charset="0"/>
                                </a:rPr>
                                <m:t>𝑠</m:t>
                              </m:r>
                            </m:e>
                            <m:sub>
                              <m:r>
                                <a:rPr lang="en-US" altLang="ko-KR" b="0" i="1" smtClean="0">
                                  <a:latin typeface="Cambria Math" panose="02040503050406030204" pitchFamily="18" charset="0"/>
                                  <a:ea typeface="Cambria Math" panose="02040503050406030204" pitchFamily="18" charset="0"/>
                                </a:rPr>
                                <m:t>𝑝</m:t>
                              </m:r>
                            </m:sub>
                          </m:sSub>
                          <m:r>
                            <a:rPr lang="en-US" altLang="ko-KR" b="0" i="1" smtClean="0">
                              <a:latin typeface="Cambria Math" panose="02040503050406030204" pitchFamily="18" charset="0"/>
                              <a:ea typeface="Cambria Math" panose="02040503050406030204" pitchFamily="18" charset="0"/>
                            </a:rPr>
                            <m:t>+</m:t>
                          </m:r>
                          <m:r>
                            <a:rPr lang="en-US" altLang="ko-KR" b="0" i="1" smtClean="0">
                              <a:latin typeface="Cambria Math" panose="02040503050406030204" pitchFamily="18" charset="0"/>
                              <a:ea typeface="Cambria Math" panose="02040503050406030204" pitchFamily="18" charset="0"/>
                            </a:rPr>
                            <m:t>𝛼𝛽</m:t>
                          </m:r>
                          <m:r>
                            <a:rPr lang="en-US" altLang="ko-KR" b="0" i="1" smtClean="0">
                              <a:latin typeface="Cambria Math" panose="02040503050406030204" pitchFamily="18" charset="0"/>
                              <a:ea typeface="Cambria Math" panose="02040503050406030204" pitchFamily="18" charset="0"/>
                            </a:rPr>
                            <m:t>𝑖</m:t>
                          </m:r>
                          <m:d>
                            <m:dPr>
                              <m:ctrlPr>
                                <a:rPr lang="en-US" altLang="ko-KR" b="0" i="1" smtClean="0">
                                  <a:latin typeface="Cambria Math" panose="02040503050406030204" pitchFamily="18" charset="0"/>
                                  <a:ea typeface="Cambria Math" panose="02040503050406030204" pitchFamily="18" charset="0"/>
                                </a:rPr>
                              </m:ctrlPr>
                            </m:dPr>
                            <m:e>
                              <m:sSub>
                                <m:sSubPr>
                                  <m:ctrlPr>
                                    <a:rPr lang="en-US" altLang="ko-KR" b="0" i="1" smtClean="0">
                                      <a:latin typeface="Cambria Math" panose="02040503050406030204" pitchFamily="18" charset="0"/>
                                      <a:ea typeface="Cambria Math" panose="02040503050406030204" pitchFamily="18" charset="0"/>
                                    </a:rPr>
                                  </m:ctrlPr>
                                </m:sSubPr>
                                <m:e>
                                  <m:r>
                                    <a:rPr lang="en-US" altLang="ko-KR" b="0" i="1" smtClean="0">
                                      <a:latin typeface="Cambria Math" panose="02040503050406030204" pitchFamily="18" charset="0"/>
                                      <a:ea typeface="Cambria Math" panose="02040503050406030204" pitchFamily="18" charset="0"/>
                                    </a:rPr>
                                    <m:t>𝑟</m:t>
                                  </m:r>
                                </m:e>
                                <m:sub>
                                  <m:r>
                                    <a:rPr lang="en-US" altLang="ko-KR" b="0" i="1" smtClean="0">
                                      <a:latin typeface="Cambria Math" panose="02040503050406030204" pitchFamily="18" charset="0"/>
                                      <a:ea typeface="Cambria Math" panose="02040503050406030204" pitchFamily="18" charset="0"/>
                                    </a:rPr>
                                    <m:t>𝑡</m:t>
                                  </m:r>
                                </m:sub>
                              </m:sSub>
                              <m:r>
                                <a:rPr lang="en-US" altLang="ko-KR" b="0" i="1" smtClean="0">
                                  <a:latin typeface="Cambria Math" panose="02040503050406030204" pitchFamily="18" charset="0"/>
                                  <a:ea typeface="Cambria Math" panose="02040503050406030204" pitchFamily="18" charset="0"/>
                                </a:rPr>
                                <m:t>×</m:t>
                              </m:r>
                              <m:r>
                                <m:rPr>
                                  <m:sty m:val="p"/>
                                </m:rPr>
                                <a:rPr lang="en-US" altLang="ko-KR" b="0" i="0" smtClean="0">
                                  <a:latin typeface="Cambria Math" panose="02040503050406030204" pitchFamily="18" charset="0"/>
                                  <a:ea typeface="Cambria Math" panose="02040503050406030204" pitchFamily="18" charset="0"/>
                                </a:rPr>
                                <m:t>Δ</m:t>
                              </m:r>
                            </m:e>
                          </m:d>
                          <m:r>
                            <a:rPr lang="en-US" altLang="ko-KR" b="0" i="1" smtClean="0">
                              <a:latin typeface="Cambria Math" panose="02040503050406030204" pitchFamily="18" charset="0"/>
                              <a:ea typeface="Cambria Math" panose="02040503050406030204" pitchFamily="18" charset="0"/>
                            </a:rPr>
                            <m:t>⋅</m:t>
                          </m:r>
                          <m:sSub>
                            <m:sSubPr>
                              <m:ctrlPr>
                                <a:rPr lang="en-US" altLang="ko-KR" b="0" i="1" smtClean="0">
                                  <a:latin typeface="Cambria Math" panose="02040503050406030204" pitchFamily="18" charset="0"/>
                                  <a:ea typeface="Cambria Math" panose="02040503050406030204" pitchFamily="18" charset="0"/>
                                </a:rPr>
                              </m:ctrlPr>
                            </m:sSubPr>
                            <m:e>
                              <m:r>
                                <a:rPr lang="en-US" altLang="ko-KR" b="0" i="1" smtClean="0">
                                  <a:latin typeface="Cambria Math" panose="02040503050406030204" pitchFamily="18" charset="0"/>
                                  <a:ea typeface="Cambria Math" panose="02040503050406030204" pitchFamily="18" charset="0"/>
                                </a:rPr>
                                <m:t>𝑠</m:t>
                              </m:r>
                            </m:e>
                            <m:sub>
                              <m:r>
                                <a:rPr lang="en-US" altLang="ko-KR" b="0" i="1" smtClean="0">
                                  <a:latin typeface="Cambria Math" panose="02040503050406030204" pitchFamily="18" charset="0"/>
                                  <a:ea typeface="Cambria Math" panose="02040503050406030204" pitchFamily="18" charset="0"/>
                                </a:rPr>
                                <m:t>𝑝</m:t>
                              </m:r>
                            </m:sub>
                          </m:sSub>
                        </m:e>
                      </m:d>
                    </m:oMath>
                  </m:oMathPara>
                </a14:m>
                <a:endParaRPr lang="ko-KR" altLang="en-US" dirty="0">
                  <a:latin typeface="Times New Roman" panose="02020603050405020304" pitchFamily="18" charset="0"/>
                  <a:cs typeface="Times New Roman" panose="02020603050405020304" pitchFamily="18" charset="0"/>
                </a:endParaRPr>
              </a:p>
            </p:txBody>
          </p:sp>
        </mc:Choice>
        <mc:Fallback xmlns="">
          <p:sp>
            <p:nvSpPr>
              <p:cNvPr id="19" name="TextBox 18">
                <a:extLst>
                  <a:ext uri="{FF2B5EF4-FFF2-40B4-BE49-F238E27FC236}">
                    <a16:creationId xmlns:a16="http://schemas.microsoft.com/office/drawing/2014/main" id="{B682A16F-423E-73D0-996E-F9CE99CA0559}"/>
                  </a:ext>
                </a:extLst>
              </p:cNvPr>
              <p:cNvSpPr txBox="1">
                <a:spLocks noRot="1" noChangeAspect="1" noMove="1" noResize="1" noEditPoints="1" noAdjustHandles="1" noChangeArrowheads="1" noChangeShapeType="1" noTextEdit="1"/>
              </p:cNvSpPr>
              <p:nvPr/>
            </p:nvSpPr>
            <p:spPr>
              <a:xfrm>
                <a:off x="0" y="5820282"/>
                <a:ext cx="9894009" cy="802720"/>
              </a:xfrm>
              <a:prstGeom prst="rect">
                <a:avLst/>
              </a:prstGeom>
              <a:blipFill>
                <a:blip r:embed="rId8"/>
                <a:stretch>
                  <a:fillRect l="-370" t="-48092" b="-39695"/>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3196973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그림 4" descr="\documentclass{article}&#10;\usepackage{amsmath}&#10;\pagestyle{empty}&#10;&#10;\begin{document}&#10;&#10;\[&#10;\begin{aligned}&#10;\left\langle S'l'J' \left|v^{(ss)}(r_{pt})\right| SlJ \right\rangle \, \mathbf{s}_p \cdot \mathbf{s}_t = &#10;&amp; - \frac{3}{2} (-1)^{l' + l_t} \, &#10;\hat{I}^2 \, \hat{S} \hat{S}' \,\hat{l} \hat{l}' \, (\hat{l}_t)^2  &#10;\sum_{i,k} (\hat{i} \hat{k})^2 \\&#10;&amp; \times &#10;\begin{Bmatrix}&#10;S' &amp; l' &amp; J \\&#10;l &amp; S &amp; k&#10;\end{Bmatrix}&#10;\begin{Bmatrix}&#10;I &amp; \frac{1}{2} &amp; S'  \\&#10;I &amp; \frac{1}{2} &amp; S  \\&#10;i &amp; 1 &amp; k&#10;\end{Bmatrix}&#10;\begin{Bmatrix}&#10;I &amp; \frac{1}{2} &amp; l_t \\&#10;I &amp; \frac{1}{2} &amp; l_t \\&#10;i &amp; 1 &amp; k&#10;\end{Bmatrix}&#10;(-1)^{S + l' + J} \\&#10;&amp; \times &#10;\begin{pmatrix}&#10;l' &amp; k &amp; l \\&#10;0 &amp; 0 &amp; 0&#10;\end{pmatrix}&#10;\begin{pmatrix}&#10;l_t &amp; k &amp; l_t \\&#10;0 &amp; 0 &amp; 0&#10;\end{pmatrix}&#10;\int_0^\infty v_k^{(ss)}(r, \alpha r_t)\, u_{l_t}^2(r_t)\, dr_t&#10;\end{aligned}&#10;\]&#10;&#10;\end{document}&#10;" title="IguanaTex Bitmap Display">
            <a:extLst>
              <a:ext uri="{FF2B5EF4-FFF2-40B4-BE49-F238E27FC236}">
                <a16:creationId xmlns:a16="http://schemas.microsoft.com/office/drawing/2014/main" id="{8FA91488-088F-DBF1-6D32-6577FDAE2FBF}"/>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Lst>
          </a:blip>
          <a:srcRect b="68515"/>
          <a:stretch>
            <a:fillRect/>
          </a:stretch>
        </p:blipFill>
        <p:spPr>
          <a:xfrm>
            <a:off x="146050" y="1595841"/>
            <a:ext cx="9563428" cy="763794"/>
          </a:xfrm>
          <a:prstGeom prst="rect">
            <a:avLst/>
          </a:prstGeom>
        </p:spPr>
      </p:pic>
      <p:pic>
        <p:nvPicPr>
          <p:cNvPr id="7" name="그림 6" descr="\documentclass{article}&#10;\usepackage{amsmath}&#10;\pagestyle{empty}&#10;&#10;\begin{document}&#10;&#10;\[&#10;\begin{aligned}&#10;\left\langle S'l'J' \left|v^{(ss)}(r_{pt})\right| SlJ \right\rangle \, \mathbf{s}_p \cdot \mathbf{s}_t = &#10;&amp; - \frac{3}{2} (-1)^{l' + l_t} \, &#10;\hat{I}^2 \, \hat{S} \hat{S}' \,\hat{l} \hat{l}' \, (\hat{l}_t)^2  &#10;\sum_{i,k} (\hat{i} \hat{k})^2 \\&#10;&amp; \times &#10;\begin{Bmatrix}&#10;S' &amp; l' &amp; J \\&#10;l &amp; S &amp; k&#10;\end{Bmatrix}&#10;\begin{Bmatrix}&#10;I &amp; \frac{1}{2} &amp; S'  \\&#10;I &amp; \frac{1}{2} &amp; S  \\&#10;i &amp; 1 &amp; k&#10;\end{Bmatrix}&#10;\begin{Bmatrix}&#10;I &amp; \frac{1}{2} &amp; l_t \\&#10;I &amp; \frac{1}{2} &amp; l_t \\&#10;i &amp; 1 &amp; k&#10;\end{Bmatrix}&#10;(-1)^{S + l' + J} \\&#10;&amp; \times &#10;\begin{pmatrix}&#10;l' &amp; k &amp; l \\&#10;0 &amp; 0 &amp; 0&#10;\end{pmatrix}&#10;\begin{pmatrix}&#10;l_t &amp; k &amp; l_t \\&#10;0 &amp; 0 &amp; 0&#10;\end{pmatrix}&#10;\int_0^\infty v_k^{(ss)}(r, \alpha r_t)\, u_{l_t}^2(r_t)\, dr_t&#10;\end{aligned}&#10;\]&#10;&#10;\end{document}&#10;" title="IguanaTex Bitmap Display">
            <a:extLst>
              <a:ext uri="{FF2B5EF4-FFF2-40B4-BE49-F238E27FC236}">
                <a16:creationId xmlns:a16="http://schemas.microsoft.com/office/drawing/2014/main" id="{DAEA4FCB-BA1D-D4B4-C1F2-4A7F0566D5EC}"/>
              </a:ext>
            </a:extLst>
          </p:cNvPr>
          <p:cNvPicPr>
            <a:picLocks noChangeAspect="1"/>
          </p:cNvPicPr>
          <p:nvPr>
            <p:custDataLst>
              <p:tags r:id="rId2"/>
            </p:custDataLst>
          </p:nvPr>
        </p:nvPicPr>
        <p:blipFill>
          <a:blip r:embed="rId4">
            <a:extLst>
              <a:ext uri="{28A0092B-C50C-407E-A947-70E740481C1C}">
                <a14:useLocalDpi xmlns:a14="http://schemas.microsoft.com/office/drawing/2010/main" val="0"/>
              </a:ext>
            </a:extLst>
          </a:blip>
          <a:srcRect l="36411" t="32625"/>
          <a:stretch>
            <a:fillRect/>
          </a:stretch>
        </p:blipFill>
        <p:spPr>
          <a:xfrm>
            <a:off x="1108668" y="2269922"/>
            <a:ext cx="6081311" cy="1634442"/>
          </a:xfrm>
          <a:prstGeom prst="rect">
            <a:avLst/>
          </a:prstGeom>
        </p:spPr>
      </p:pic>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29663C73-D3DA-E3D0-4D66-799688A5E658}"/>
                  </a:ext>
                </a:extLst>
              </p:cNvPr>
              <p:cNvSpPr txBox="1"/>
              <p:nvPr/>
            </p:nvSpPr>
            <p:spPr>
              <a:xfrm>
                <a:off x="95226" y="3972758"/>
                <a:ext cx="9785374" cy="2558521"/>
              </a:xfrm>
              <a:prstGeom prst="rect">
                <a:avLst/>
              </a:prstGeom>
              <a:noFill/>
            </p:spPr>
            <p:txBody>
              <a:bodyPr wrap="square" rtlCol="0">
                <a:spAutoFit/>
              </a:bodyPr>
              <a:lstStyle/>
              <a:p>
                <a:pPr marL="285750" indent="-285750">
                  <a:lnSpc>
                    <a:spcPct val="150000"/>
                  </a:lnSpc>
                  <a:buFont typeface="Arial" panose="020B0604020202020204" pitchFamily="34" charset="0"/>
                  <a:buChar char="•"/>
                </a:pPr>
                <a14:m>
                  <m:oMath xmlns:m="http://schemas.openxmlformats.org/officeDocument/2006/math">
                    <m:sSub>
                      <m:sSubPr>
                        <m:ctrlPr>
                          <a:rPr lang="en-US" altLang="ko-KR" b="1" i="1" smtClean="0">
                            <a:latin typeface="Cambria Math" panose="02040503050406030204" pitchFamily="18" charset="0"/>
                          </a:rPr>
                        </m:ctrlPr>
                      </m:sSubPr>
                      <m:e>
                        <m:r>
                          <a:rPr lang="en-US" altLang="ko-KR" b="1" i="1" smtClean="0">
                            <a:latin typeface="Cambria Math" panose="02040503050406030204" pitchFamily="18" charset="0"/>
                          </a:rPr>
                          <m:t>𝒖</m:t>
                        </m:r>
                      </m:e>
                      <m:sub>
                        <m:sSub>
                          <m:sSubPr>
                            <m:ctrlPr>
                              <a:rPr lang="en-US" altLang="ko-KR" b="1" i="1" smtClean="0">
                                <a:latin typeface="Cambria Math" panose="02040503050406030204" pitchFamily="18" charset="0"/>
                              </a:rPr>
                            </m:ctrlPr>
                          </m:sSubPr>
                          <m:e>
                            <m:r>
                              <a:rPr lang="en-US" altLang="ko-KR" b="1" i="1" smtClean="0">
                                <a:latin typeface="Cambria Math" panose="02040503050406030204" pitchFamily="18" charset="0"/>
                              </a:rPr>
                              <m:t>𝑰</m:t>
                            </m:r>
                          </m:e>
                          <m:sub>
                            <m:r>
                              <a:rPr lang="en-US" altLang="ko-KR" b="1" i="1" smtClean="0">
                                <a:latin typeface="Cambria Math" panose="02040503050406030204" pitchFamily="18" charset="0"/>
                              </a:rPr>
                              <m:t>𝒕</m:t>
                            </m:r>
                          </m:sub>
                        </m:sSub>
                      </m:sub>
                    </m:sSub>
                    <m:d>
                      <m:dPr>
                        <m:ctrlPr>
                          <a:rPr lang="en-US" altLang="ko-KR" b="1" i="1" smtClean="0">
                            <a:latin typeface="Cambria Math" panose="02040503050406030204" pitchFamily="18" charset="0"/>
                          </a:rPr>
                        </m:ctrlPr>
                      </m:dPr>
                      <m:e>
                        <m:sSub>
                          <m:sSubPr>
                            <m:ctrlPr>
                              <a:rPr lang="en-US" altLang="ko-KR" b="1" i="1" smtClean="0">
                                <a:latin typeface="Cambria Math" panose="02040503050406030204" pitchFamily="18" charset="0"/>
                              </a:rPr>
                            </m:ctrlPr>
                          </m:sSubPr>
                          <m:e>
                            <m:r>
                              <a:rPr lang="en-US" altLang="ko-KR" b="1" i="1" smtClean="0">
                                <a:latin typeface="Cambria Math" panose="02040503050406030204" pitchFamily="18" charset="0"/>
                              </a:rPr>
                              <m:t>𝒓</m:t>
                            </m:r>
                          </m:e>
                          <m:sub>
                            <m:r>
                              <a:rPr lang="en-US" altLang="ko-KR" b="1" i="1" smtClean="0">
                                <a:latin typeface="Cambria Math" panose="02040503050406030204" pitchFamily="18" charset="0"/>
                              </a:rPr>
                              <m:t>𝒕</m:t>
                            </m:r>
                          </m:sub>
                        </m:sSub>
                      </m:e>
                    </m:d>
                  </m:oMath>
                </a14:m>
                <a:r>
                  <a:rPr lang="ko-KR" altLang="en-US" b="1" dirty="0">
                    <a:latin typeface="Times New Roman" panose="02020603050405020304" pitchFamily="18" charset="0"/>
                    <a:cs typeface="Times New Roman" panose="02020603050405020304" pitchFamily="18" charset="0"/>
                  </a:rPr>
                  <a:t> </a:t>
                </a:r>
                <a:r>
                  <a:rPr lang="en-US" altLang="ko-KR" dirty="0">
                    <a:latin typeface="Times New Roman" panose="02020603050405020304" pitchFamily="18" charset="0"/>
                    <a:cs typeface="Times New Roman" panose="02020603050405020304" pitchFamily="18" charset="0"/>
                  </a:rPr>
                  <a:t>: Valence particle wave function / </a:t>
                </a:r>
                <a14:m>
                  <m:oMath xmlns:m="http://schemas.openxmlformats.org/officeDocument/2006/math">
                    <m:sSubSup>
                      <m:sSubSupPr>
                        <m:ctrlPr>
                          <a:rPr lang="en-US" altLang="ko-KR" b="1" i="1" smtClean="0">
                            <a:latin typeface="Cambria Math" panose="02040503050406030204" pitchFamily="18" charset="0"/>
                            <a:cs typeface="Times New Roman" panose="02020603050405020304" pitchFamily="18" charset="0"/>
                          </a:rPr>
                        </m:ctrlPr>
                      </m:sSubSupPr>
                      <m:e>
                        <m:r>
                          <a:rPr lang="en-US" altLang="ko-KR" b="1" i="1" smtClean="0">
                            <a:latin typeface="Cambria Math" panose="02040503050406030204" pitchFamily="18" charset="0"/>
                            <a:cs typeface="Times New Roman" panose="02020603050405020304" pitchFamily="18" charset="0"/>
                          </a:rPr>
                          <m:t>𝒗</m:t>
                        </m:r>
                      </m:e>
                      <m:sub>
                        <m:r>
                          <a:rPr lang="en-US" altLang="ko-KR" b="1" i="1" smtClean="0">
                            <a:latin typeface="Cambria Math" panose="02040503050406030204" pitchFamily="18" charset="0"/>
                            <a:cs typeface="Times New Roman" panose="02020603050405020304" pitchFamily="18" charset="0"/>
                          </a:rPr>
                          <m:t>𝒌</m:t>
                        </m:r>
                      </m:sub>
                      <m:sup>
                        <m:r>
                          <a:rPr lang="en-US" altLang="ko-KR" b="1" i="1" smtClean="0">
                            <a:latin typeface="Cambria Math" panose="02040503050406030204" pitchFamily="18" charset="0"/>
                            <a:cs typeface="Times New Roman" panose="02020603050405020304" pitchFamily="18" charset="0"/>
                          </a:rPr>
                          <m:t>(</m:t>
                        </m:r>
                        <m:r>
                          <a:rPr lang="en-US" altLang="ko-KR" b="1" i="1" smtClean="0">
                            <a:latin typeface="Cambria Math" panose="02040503050406030204" pitchFamily="18" charset="0"/>
                            <a:cs typeface="Times New Roman" panose="02020603050405020304" pitchFamily="18" charset="0"/>
                          </a:rPr>
                          <m:t>𝒔𝒔</m:t>
                        </m:r>
                        <m:r>
                          <a:rPr lang="en-US" altLang="ko-KR" b="1" i="1" smtClean="0">
                            <a:latin typeface="Cambria Math" panose="02040503050406030204" pitchFamily="18" charset="0"/>
                            <a:cs typeface="Times New Roman" panose="02020603050405020304" pitchFamily="18" charset="0"/>
                          </a:rPr>
                          <m:t>)</m:t>
                        </m:r>
                      </m:sup>
                    </m:sSubSup>
                  </m:oMath>
                </a14:m>
                <a:r>
                  <a:rPr lang="en-US" altLang="ko-KR" dirty="0">
                    <a:latin typeface="Times New Roman" panose="02020603050405020304" pitchFamily="18" charset="0"/>
                    <a:cs typeface="Times New Roman" panose="02020603050405020304" pitchFamily="18" charset="0"/>
                  </a:rPr>
                  <a:t>: spin-spin interaction from effective n-n pot.</a:t>
                </a:r>
              </a:p>
              <a:p>
                <a:pPr marL="285750" indent="-285750">
                  <a:lnSpc>
                    <a:spcPct val="150000"/>
                  </a:lnSpc>
                  <a:buFont typeface="Arial" panose="020B0604020202020204" pitchFamily="34" charset="0"/>
                  <a:buChar char="•"/>
                </a:pPr>
                <a14:m>
                  <m:oMath xmlns:m="http://schemas.openxmlformats.org/officeDocument/2006/math">
                    <m:r>
                      <a:rPr lang="en-US" altLang="ko-KR" b="1" i="1" smtClean="0">
                        <a:latin typeface="Cambria Math" panose="02040503050406030204" pitchFamily="18" charset="0"/>
                      </a:rPr>
                      <m:t>𝒌</m:t>
                    </m:r>
                  </m:oMath>
                </a14:m>
                <a:r>
                  <a:rPr lang="ko-KR" altLang="en-US" dirty="0">
                    <a:latin typeface="Times New Roman" panose="02020603050405020304" pitchFamily="18" charset="0"/>
                    <a:cs typeface="Times New Roman" panose="02020603050405020304" pitchFamily="18" charset="0"/>
                  </a:rPr>
                  <a:t> </a:t>
                </a:r>
                <a:r>
                  <a:rPr lang="en-US" altLang="ko-KR" dirty="0">
                    <a:latin typeface="Times New Roman" panose="02020603050405020304" pitchFamily="18" charset="0"/>
                    <a:cs typeface="Times New Roman" panose="02020603050405020304" pitchFamily="18" charset="0"/>
                  </a:rPr>
                  <a:t>: Multipole rank (</a:t>
                </a:r>
                <a14:m>
                  <m:oMath xmlns:m="http://schemas.openxmlformats.org/officeDocument/2006/math">
                    <m:r>
                      <a:rPr lang="en-US" altLang="ko-KR" i="1">
                        <a:latin typeface="Cambria Math" panose="02040503050406030204" pitchFamily="18" charset="0"/>
                      </a:rPr>
                      <m:t>𝑘</m:t>
                    </m:r>
                    <m:r>
                      <a:rPr lang="en-US" altLang="ko-KR" b="0" i="0" smtClean="0">
                        <a:latin typeface="Cambria Math" panose="02040503050406030204" pitchFamily="18" charset="0"/>
                      </a:rPr>
                      <m:t>=0</m:t>
                    </m:r>
                  </m:oMath>
                </a14:m>
                <a:r>
                  <a:rPr lang="en-US" altLang="ko-KR" dirty="0">
                    <a:latin typeface="Times New Roman" panose="02020603050405020304" pitchFamily="18" charset="0"/>
                    <a:cs typeface="Times New Roman" panose="02020603050405020304" pitchFamily="18" charset="0"/>
                  </a:rPr>
                  <a:t> – central-spin / </a:t>
                </a:r>
                <a14:m>
                  <m:oMath xmlns:m="http://schemas.openxmlformats.org/officeDocument/2006/math">
                    <m:r>
                      <a:rPr lang="en-US" altLang="ko-KR" i="1">
                        <a:latin typeface="Cambria Math" panose="02040503050406030204" pitchFamily="18" charset="0"/>
                      </a:rPr>
                      <m:t>𝑘</m:t>
                    </m:r>
                    <m:r>
                      <a:rPr lang="en-US" altLang="ko-KR" b="0" i="0" smtClean="0">
                        <a:latin typeface="Cambria Math" panose="02040503050406030204" pitchFamily="18" charset="0"/>
                      </a:rPr>
                      <m:t>=2</m:t>
                    </m:r>
                  </m:oMath>
                </a14:m>
                <a:r>
                  <a:rPr lang="en-US" altLang="ko-KR" dirty="0">
                    <a:latin typeface="Times New Roman" panose="02020603050405020304" pitchFamily="18" charset="0"/>
                    <a:cs typeface="Times New Roman" panose="02020603050405020304" pitchFamily="18" charset="0"/>
                  </a:rPr>
                  <a:t> – Tensor interaction)</a:t>
                </a:r>
              </a:p>
              <a:p>
                <a:pPr marL="285750" indent="-285750">
                  <a:lnSpc>
                    <a:spcPct val="150000"/>
                  </a:lnSpc>
                  <a:buFont typeface="Arial" panose="020B0604020202020204" pitchFamily="34" charset="0"/>
                  <a:buChar char="•"/>
                </a:pPr>
                <a14:m>
                  <m:oMath xmlns:m="http://schemas.openxmlformats.org/officeDocument/2006/math">
                    <m:r>
                      <a:rPr lang="en-US" altLang="ko-KR" b="1" i="1" smtClean="0">
                        <a:latin typeface="Cambria Math" panose="02040503050406030204" pitchFamily="18" charset="0"/>
                      </a:rPr>
                      <m:t>𝒍</m:t>
                    </m:r>
                    <m:r>
                      <a:rPr lang="en-US" altLang="ko-KR" b="1" i="1" smtClean="0">
                        <a:latin typeface="Cambria Math" panose="02040503050406030204" pitchFamily="18" charset="0"/>
                      </a:rPr>
                      <m:t>,</m:t>
                    </m:r>
                    <m:sSup>
                      <m:sSupPr>
                        <m:ctrlPr>
                          <a:rPr lang="en-US" altLang="ko-KR" b="1" i="1" smtClean="0">
                            <a:latin typeface="Cambria Math" panose="02040503050406030204" pitchFamily="18" charset="0"/>
                          </a:rPr>
                        </m:ctrlPr>
                      </m:sSupPr>
                      <m:e>
                        <m:r>
                          <a:rPr lang="en-US" altLang="ko-KR" b="1" i="1" smtClean="0">
                            <a:latin typeface="Cambria Math" panose="02040503050406030204" pitchFamily="18" charset="0"/>
                          </a:rPr>
                          <m:t>𝒍</m:t>
                        </m:r>
                      </m:e>
                      <m:sup>
                        <m:r>
                          <a:rPr lang="en-US" altLang="ko-KR" b="1" i="1" smtClean="0">
                            <a:latin typeface="Cambria Math" panose="02040503050406030204" pitchFamily="18" charset="0"/>
                          </a:rPr>
                          <m:t>′</m:t>
                        </m:r>
                      </m:sup>
                    </m:sSup>
                    <m:r>
                      <a:rPr lang="en-US" altLang="ko-KR" b="0" i="1" smtClean="0">
                        <a:latin typeface="Cambria Math" panose="02040503050406030204" pitchFamily="18" charset="0"/>
                      </a:rPr>
                      <m:t>:</m:t>
                    </m:r>
                  </m:oMath>
                </a14:m>
                <a:r>
                  <a:rPr lang="en-US" altLang="ko-KR" dirty="0">
                    <a:latin typeface="Times New Roman" panose="02020603050405020304" pitchFamily="18" charset="0"/>
                    <a:cs typeface="Times New Roman" panose="02020603050405020304" pitchFamily="18" charset="0"/>
                  </a:rPr>
                  <a:t> Angular momentum of relative coordinate(</a:t>
                </a:r>
                <a14:m>
                  <m:oMath xmlns:m="http://schemas.openxmlformats.org/officeDocument/2006/math">
                    <m:r>
                      <a:rPr lang="en-US" altLang="ko-KR" b="0" i="1" smtClean="0">
                        <a:latin typeface="Cambria Math" panose="02040503050406030204" pitchFamily="18" charset="0"/>
                      </a:rPr>
                      <m:t>𝑙</m:t>
                    </m:r>
                    <m:r>
                      <a:rPr lang="en-US" altLang="ko-KR" b="0" i="1" smtClean="0">
                        <a:latin typeface="Cambria Math" panose="02040503050406030204" pitchFamily="18" charset="0"/>
                      </a:rPr>
                      <m:t>=</m:t>
                    </m:r>
                    <m:sSup>
                      <m:sSupPr>
                        <m:ctrlPr>
                          <a:rPr lang="en-US" altLang="ko-KR" b="0" i="1" smtClean="0">
                            <a:latin typeface="Cambria Math" panose="02040503050406030204" pitchFamily="18" charset="0"/>
                          </a:rPr>
                        </m:ctrlPr>
                      </m:sSupPr>
                      <m:e>
                        <m:r>
                          <a:rPr lang="en-US" altLang="ko-KR" b="0" i="1" smtClean="0">
                            <a:latin typeface="Cambria Math" panose="02040503050406030204" pitchFamily="18" charset="0"/>
                          </a:rPr>
                          <m:t>𝑙</m:t>
                        </m:r>
                      </m:e>
                      <m:sup>
                        <m:r>
                          <a:rPr lang="en-US" altLang="ko-KR" b="0" i="1" smtClean="0">
                            <a:latin typeface="Cambria Math" panose="02040503050406030204" pitchFamily="18" charset="0"/>
                          </a:rPr>
                          <m:t>′</m:t>
                        </m:r>
                      </m:sup>
                    </m:sSup>
                    <m:r>
                      <a:rPr lang="en-US" altLang="ko-KR" b="0" i="1" smtClean="0">
                        <a:latin typeface="Cambria Math" panose="02040503050406030204" pitchFamily="18" charset="0"/>
                      </a:rPr>
                      <m:t>:</m:t>
                    </m:r>
                  </m:oMath>
                </a14:m>
                <a:r>
                  <a:rPr lang="en-US" altLang="ko-KR" dirty="0">
                    <a:latin typeface="Times New Roman" panose="02020603050405020304" pitchFamily="18" charset="0"/>
                    <a:cs typeface="Times New Roman" panose="02020603050405020304" pitchFamily="18" charset="0"/>
                  </a:rPr>
                  <a:t> elastic scattering)</a:t>
                </a:r>
              </a:p>
              <a:p>
                <a:pPr marL="285750" indent="-285750">
                  <a:buFont typeface="Arial" panose="020B0604020202020204" pitchFamily="34" charset="0"/>
                  <a:buChar char="•"/>
                </a:pPr>
                <a14:m>
                  <m:oMath xmlns:m="http://schemas.openxmlformats.org/officeDocument/2006/math">
                    <m:sSub>
                      <m:sSubPr>
                        <m:ctrlPr>
                          <a:rPr lang="en-US" altLang="ko-KR" b="1" i="1" smtClean="0">
                            <a:latin typeface="Cambria Math" panose="02040503050406030204" pitchFamily="18" charset="0"/>
                          </a:rPr>
                        </m:ctrlPr>
                      </m:sSubPr>
                      <m:e>
                        <m:r>
                          <a:rPr lang="en-US" altLang="ko-KR" b="1" i="1" smtClean="0">
                            <a:latin typeface="Cambria Math" panose="02040503050406030204" pitchFamily="18" charset="0"/>
                          </a:rPr>
                          <m:t>𝒍</m:t>
                        </m:r>
                      </m:e>
                      <m:sub>
                        <m:r>
                          <a:rPr lang="en-US" altLang="ko-KR" b="1" i="1" smtClean="0">
                            <a:latin typeface="Cambria Math" panose="02040503050406030204" pitchFamily="18" charset="0"/>
                          </a:rPr>
                          <m:t>𝒕</m:t>
                        </m:r>
                      </m:sub>
                    </m:sSub>
                  </m:oMath>
                </a14:m>
                <a:r>
                  <a:rPr lang="en-US" altLang="ko-KR" dirty="0">
                    <a:latin typeface="Times New Roman" panose="02020603050405020304" pitchFamily="18" charset="0"/>
                    <a:cs typeface="Times New Roman" panose="02020603050405020304" pitchFamily="18" charset="0"/>
                  </a:rPr>
                  <a:t>: Orbital angular momentum of target hole (</a:t>
                </a:r>
                <a14:m>
                  <m:oMath xmlns:m="http://schemas.openxmlformats.org/officeDocument/2006/math">
                    <m:sPre>
                      <m:sPrePr>
                        <m:ctrlPr>
                          <a:rPr lang="en-US" altLang="ko-KR" i="1" smtClean="0">
                            <a:latin typeface="Cambria Math" panose="02040503050406030204" pitchFamily="18" charset="0"/>
                          </a:rPr>
                        </m:ctrlPr>
                      </m:sPrePr>
                      <m:sub/>
                      <m:sup>
                        <m:r>
                          <a:rPr lang="en-US" altLang="ko-KR" b="0" i="1" smtClean="0">
                            <a:latin typeface="Cambria Math" panose="02040503050406030204" pitchFamily="18" charset="0"/>
                          </a:rPr>
                          <m:t>93</m:t>
                        </m:r>
                      </m:sup>
                      <m:e>
                        <m:r>
                          <m:rPr>
                            <m:sty m:val="p"/>
                          </m:rPr>
                          <a:rPr lang="en-US" altLang="ko-KR" b="0" i="0" smtClean="0">
                            <a:latin typeface="Cambria Math" panose="02040503050406030204" pitchFamily="18" charset="0"/>
                          </a:rPr>
                          <m:t>Nb</m:t>
                        </m:r>
                      </m:e>
                    </m:sPre>
                    <m:r>
                      <a:rPr lang="en-US" altLang="ko-KR" b="0" i="1" smtClean="0">
                        <a:latin typeface="Cambria Math" panose="02040503050406030204" pitchFamily="18" charset="0"/>
                      </a:rPr>
                      <m:t> − </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𝑙</m:t>
                        </m:r>
                      </m:e>
                      <m:sub>
                        <m:r>
                          <a:rPr lang="en-US" altLang="ko-KR" b="0" i="1" smtClean="0">
                            <a:latin typeface="Cambria Math" panose="02040503050406030204" pitchFamily="18" charset="0"/>
                          </a:rPr>
                          <m:t>𝑡</m:t>
                        </m:r>
                      </m:sub>
                    </m:sSub>
                    <m:r>
                      <a:rPr lang="en-US" altLang="ko-KR" b="0" i="1" smtClean="0">
                        <a:latin typeface="Cambria Math" panose="02040503050406030204" pitchFamily="18" charset="0"/>
                      </a:rPr>
                      <m:t>=4</m:t>
                    </m:r>
                  </m:oMath>
                </a14:m>
                <a:r>
                  <a:rPr lang="en-US" altLang="ko-KR" dirty="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14:m>
                  <m:oMath xmlns:m="http://schemas.openxmlformats.org/officeDocument/2006/math">
                    <m:r>
                      <a:rPr lang="en-US" altLang="ko-KR" b="1" i="1" smtClean="0">
                        <a:latin typeface="Cambria Math" panose="02040503050406030204" pitchFamily="18" charset="0"/>
                      </a:rPr>
                      <m:t>𝜶</m:t>
                    </m:r>
                    <m:r>
                      <a:rPr lang="en-US" altLang="ko-KR" b="0" i="0" smtClean="0">
                        <a:latin typeface="Cambria Math" panose="02040503050406030204" pitchFamily="18" charset="0"/>
                      </a:rPr>
                      <m:t> :</m:t>
                    </m:r>
                    <m:f>
                      <m:fPr>
                        <m:ctrlPr>
                          <a:rPr lang="en-US" altLang="ko-KR" b="0" i="1" smtClean="0">
                            <a:latin typeface="Cambria Math" panose="02040503050406030204" pitchFamily="18" charset="0"/>
                          </a:rPr>
                        </m:ctrlPr>
                      </m:fPr>
                      <m:num>
                        <m:sSub>
                          <m:sSubPr>
                            <m:ctrlPr>
                              <a:rPr lang="en-US" altLang="ko-KR" b="0" i="1" smtClean="0">
                                <a:latin typeface="Cambria Math" panose="02040503050406030204" pitchFamily="18" charset="0"/>
                              </a:rPr>
                            </m:ctrlPr>
                          </m:sSubPr>
                          <m:e>
                            <m:r>
                              <m:rPr>
                                <m:sty m:val="p"/>
                              </m:rPr>
                              <a:rPr lang="en-US" altLang="ko-KR" b="0" i="0" smtClean="0">
                                <a:latin typeface="Cambria Math" panose="02040503050406030204" pitchFamily="18" charset="0"/>
                              </a:rPr>
                              <m:t>A</m:t>
                            </m:r>
                          </m:e>
                          <m:sub>
                            <m:r>
                              <a:rPr lang="en-US" altLang="ko-KR" b="0" i="1" smtClean="0">
                                <a:latin typeface="Cambria Math" panose="02040503050406030204" pitchFamily="18" charset="0"/>
                              </a:rPr>
                              <m:t>𝑇</m:t>
                            </m:r>
                          </m:sub>
                        </m:sSub>
                      </m:num>
                      <m:den>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𝐴</m:t>
                            </m:r>
                          </m:e>
                          <m:sub>
                            <m:r>
                              <a:rPr lang="en-US" altLang="ko-KR" b="0" i="1" smtClean="0">
                                <a:latin typeface="Cambria Math" panose="02040503050406030204" pitchFamily="18" charset="0"/>
                              </a:rPr>
                              <m:t>𝑇</m:t>
                            </m:r>
                          </m:sub>
                        </m:sSub>
                        <m:r>
                          <a:rPr lang="en-US" altLang="ko-KR" b="0" i="1" smtClean="0">
                            <a:latin typeface="Cambria Math" panose="02040503050406030204" pitchFamily="18" charset="0"/>
                          </a:rPr>
                          <m:t>+1</m:t>
                        </m:r>
                      </m:den>
                    </m:f>
                    <m:r>
                      <a:rPr lang="en-US" altLang="ko-KR" b="0" i="0" smtClean="0">
                        <a:latin typeface="Cambria Math" panose="02040503050406030204" pitchFamily="18" charset="0"/>
                      </a:rPr>
                      <m:t>, </m:t>
                    </m:r>
                    <m:sSub>
                      <m:sSubPr>
                        <m:ctrlPr>
                          <a:rPr lang="en-US" altLang="ko-KR" b="0" i="1" smtClean="0">
                            <a:latin typeface="Cambria Math" panose="02040503050406030204" pitchFamily="18" charset="0"/>
                          </a:rPr>
                        </m:ctrlPr>
                      </m:sSubPr>
                      <m:e>
                        <m:r>
                          <m:rPr>
                            <m:sty m:val="p"/>
                          </m:rPr>
                          <a:rPr lang="en-US" altLang="ko-KR" b="0" i="0" smtClean="0">
                            <a:latin typeface="Cambria Math" panose="02040503050406030204" pitchFamily="18" charset="0"/>
                          </a:rPr>
                          <m:t>A</m:t>
                        </m:r>
                      </m:e>
                      <m:sub>
                        <m:r>
                          <a:rPr lang="en-US" altLang="ko-KR" b="0" i="1" smtClean="0">
                            <a:latin typeface="Cambria Math" panose="02040503050406030204" pitchFamily="18" charset="0"/>
                          </a:rPr>
                          <m:t>𝑇</m:t>
                        </m:r>
                      </m:sub>
                    </m:sSub>
                  </m:oMath>
                </a14:m>
                <a:r>
                  <a:rPr lang="en-US" altLang="ko-KR" dirty="0">
                    <a:latin typeface="Times New Roman" panose="02020603050405020304" pitchFamily="18" charset="0"/>
                    <a:cs typeface="Times New Roman" panose="02020603050405020304" pitchFamily="18" charset="0"/>
                  </a:rPr>
                  <a:t>:Target mass number</a:t>
                </a:r>
              </a:p>
              <a:p>
                <a:pPr marL="285750" indent="-285750">
                  <a:lnSpc>
                    <a:spcPct val="150000"/>
                  </a:lnSpc>
                  <a:buFont typeface="Arial" panose="020B0604020202020204" pitchFamily="34" charset="0"/>
                  <a:buChar char="•"/>
                </a:pPr>
                <a14:m>
                  <m:oMath xmlns:m="http://schemas.openxmlformats.org/officeDocument/2006/math">
                    <m:r>
                      <a:rPr lang="en-US" altLang="ko-KR" b="1" i="1" smtClean="0">
                        <a:latin typeface="Cambria Math" panose="02040503050406030204" pitchFamily="18" charset="0"/>
                      </a:rPr>
                      <m:t>𝑺</m:t>
                    </m:r>
                    <m:r>
                      <a:rPr lang="en-US" altLang="ko-KR" b="1" i="1" smtClean="0">
                        <a:latin typeface="Cambria Math" panose="02040503050406030204" pitchFamily="18" charset="0"/>
                      </a:rPr>
                      <m:t>,</m:t>
                    </m:r>
                    <m:sSup>
                      <m:sSupPr>
                        <m:ctrlPr>
                          <a:rPr lang="en-US" altLang="ko-KR" b="1" i="1" smtClean="0">
                            <a:latin typeface="Cambria Math" panose="02040503050406030204" pitchFamily="18" charset="0"/>
                          </a:rPr>
                        </m:ctrlPr>
                      </m:sSupPr>
                      <m:e>
                        <m:r>
                          <a:rPr lang="en-US" altLang="ko-KR" b="1" i="1" smtClean="0">
                            <a:latin typeface="Cambria Math" panose="02040503050406030204" pitchFamily="18" charset="0"/>
                          </a:rPr>
                          <m:t>𝑺</m:t>
                        </m:r>
                      </m:e>
                      <m:sup>
                        <m:r>
                          <a:rPr lang="en-US" altLang="ko-KR" b="1" i="1" smtClean="0">
                            <a:latin typeface="Cambria Math" panose="02040503050406030204" pitchFamily="18" charset="0"/>
                          </a:rPr>
                          <m:t>′</m:t>
                        </m:r>
                      </m:sup>
                    </m:sSup>
                  </m:oMath>
                </a14:m>
                <a:r>
                  <a:rPr lang="en-US" altLang="ko-KR" dirty="0">
                    <a:latin typeface="Times New Roman" panose="02020603050405020304" pitchFamily="18" charset="0"/>
                    <a:cs typeface="Times New Roman" panose="02020603050405020304" pitchFamily="18" charset="0"/>
                  </a:rPr>
                  <a:t>: Total spin / </a:t>
                </a:r>
                <a14:m>
                  <m:oMath xmlns:m="http://schemas.openxmlformats.org/officeDocument/2006/math">
                    <m:r>
                      <a:rPr lang="en-US" altLang="ko-KR" b="1" i="1" smtClean="0">
                        <a:latin typeface="Cambria Math" panose="02040503050406030204" pitchFamily="18" charset="0"/>
                        <a:cs typeface="Times New Roman" panose="02020603050405020304" pitchFamily="18" charset="0"/>
                      </a:rPr>
                      <m:t>𝑰</m:t>
                    </m:r>
                  </m:oMath>
                </a14:m>
                <a:r>
                  <a:rPr lang="ko-KR" altLang="en-US" dirty="0">
                    <a:latin typeface="Times New Roman" panose="02020603050405020304" pitchFamily="18" charset="0"/>
                    <a:cs typeface="Times New Roman" panose="02020603050405020304" pitchFamily="18" charset="0"/>
                  </a:rPr>
                  <a:t> </a:t>
                </a:r>
                <a:r>
                  <a:rPr lang="en-US" altLang="ko-KR" dirty="0">
                    <a:latin typeface="Times New Roman" panose="02020603050405020304" pitchFamily="18" charset="0"/>
                    <a:cs typeface="Times New Roman" panose="02020603050405020304" pitchFamily="18" charset="0"/>
                  </a:rPr>
                  <a:t>: Target’s Total angular momentum(</a:t>
                </a:r>
                <a14:m>
                  <m:oMath xmlns:m="http://schemas.openxmlformats.org/officeDocument/2006/math">
                    <m:r>
                      <a:rPr lang="en-US" altLang="ko-KR" b="0" i="1" smtClean="0">
                        <a:latin typeface="Cambria Math" panose="02040503050406030204" pitchFamily="18" charset="0"/>
                        <a:cs typeface="Times New Roman" panose="02020603050405020304" pitchFamily="18" charset="0"/>
                      </a:rPr>
                      <m:t>𝐼</m:t>
                    </m:r>
                    <m:r>
                      <a:rPr lang="en-US" altLang="ko-KR" b="0" i="1" smtClean="0">
                        <a:latin typeface="Cambria Math" panose="02040503050406030204" pitchFamily="18" charset="0"/>
                        <a:cs typeface="Times New Roman" panose="02020603050405020304" pitchFamily="18" charset="0"/>
                      </a:rPr>
                      <m:t>=5/2)</m:t>
                    </m:r>
                  </m:oMath>
                </a14:m>
                <a:r>
                  <a:rPr lang="en-US" altLang="ko-KR" dirty="0">
                    <a:latin typeface="Times New Roman" panose="02020603050405020304" pitchFamily="18" charset="0"/>
                    <a:cs typeface="Times New Roman" panose="02020603050405020304" pitchFamily="18" charset="0"/>
                  </a:rPr>
                  <a:t>  / </a:t>
                </a:r>
                <a14:m>
                  <m:oMath xmlns:m="http://schemas.openxmlformats.org/officeDocument/2006/math">
                    <m:r>
                      <a:rPr lang="en-US" altLang="ko-KR" b="1" i="1" smtClean="0">
                        <a:latin typeface="Cambria Math" panose="02040503050406030204" pitchFamily="18" charset="0"/>
                        <a:cs typeface="Times New Roman" panose="02020603050405020304" pitchFamily="18" charset="0"/>
                      </a:rPr>
                      <m:t>𝑱</m:t>
                    </m:r>
                  </m:oMath>
                </a14:m>
                <a:r>
                  <a:rPr lang="ko-KR" altLang="en-US" dirty="0">
                    <a:latin typeface="Times New Roman" panose="02020603050405020304" pitchFamily="18" charset="0"/>
                    <a:cs typeface="Times New Roman" panose="02020603050405020304" pitchFamily="18" charset="0"/>
                  </a:rPr>
                  <a:t> </a:t>
                </a:r>
                <a:r>
                  <a:rPr lang="en-US" altLang="ko-KR" dirty="0">
                    <a:latin typeface="Times New Roman" panose="02020603050405020304" pitchFamily="18" charset="0"/>
                    <a:cs typeface="Times New Roman" panose="02020603050405020304" pitchFamily="18" charset="0"/>
                  </a:rPr>
                  <a:t>: Total angular </a:t>
                </a:r>
                <a:r>
                  <a:rPr lang="en-US" altLang="ko-KR" dirty="0" err="1">
                    <a:latin typeface="Times New Roman" panose="02020603050405020304" pitchFamily="18" charset="0"/>
                    <a:cs typeface="Times New Roman" panose="02020603050405020304" pitchFamily="18" charset="0"/>
                  </a:rPr>
                  <a:t>momen</a:t>
                </a:r>
                <a:r>
                  <a:rPr lang="en-US" altLang="ko-KR" dirty="0">
                    <a:latin typeface="Times New Roman" panose="02020603050405020304" pitchFamily="18" charset="0"/>
                    <a:cs typeface="Times New Roman" panose="02020603050405020304" pitchFamily="18" charset="0"/>
                  </a:rPr>
                  <a:t>.</a:t>
                </a:r>
                <a:r>
                  <a:rPr lang="ko-KR" altLang="en-US" dirty="0">
                    <a:latin typeface="Times New Roman" panose="02020603050405020304" pitchFamily="18" charset="0"/>
                    <a:cs typeface="Times New Roman" panose="02020603050405020304" pitchFamily="18" charset="0"/>
                  </a:rPr>
                  <a:t> </a:t>
                </a:r>
              </a:p>
            </p:txBody>
          </p:sp>
        </mc:Choice>
        <mc:Fallback xmlns="">
          <p:sp>
            <p:nvSpPr>
              <p:cNvPr id="9" name="TextBox 8">
                <a:extLst>
                  <a:ext uri="{FF2B5EF4-FFF2-40B4-BE49-F238E27FC236}">
                    <a16:creationId xmlns:a16="http://schemas.microsoft.com/office/drawing/2014/main" id="{29663C73-D3DA-E3D0-4D66-799688A5E658}"/>
                  </a:ext>
                </a:extLst>
              </p:cNvPr>
              <p:cNvSpPr txBox="1">
                <a:spLocks noRot="1" noChangeAspect="1" noMove="1" noResize="1" noEditPoints="1" noAdjustHandles="1" noChangeArrowheads="1" noChangeShapeType="1" noTextEdit="1"/>
              </p:cNvSpPr>
              <p:nvPr/>
            </p:nvSpPr>
            <p:spPr>
              <a:xfrm>
                <a:off x="95226" y="3972758"/>
                <a:ext cx="9785374" cy="2558521"/>
              </a:xfrm>
              <a:prstGeom prst="rect">
                <a:avLst/>
              </a:prstGeom>
              <a:blipFill>
                <a:blip r:embed="rId5"/>
                <a:stretch>
                  <a:fillRect l="-436" b="-3103"/>
                </a:stretch>
              </a:blipFill>
            </p:spPr>
            <p:txBody>
              <a:bodyPr/>
              <a:lstStyle/>
              <a:p>
                <a:r>
                  <a:rPr lang="ko-KR" altLang="en-US">
                    <a:noFill/>
                  </a:rPr>
                  <a:t> </a:t>
                </a:r>
              </a:p>
            </p:txBody>
          </p:sp>
        </mc:Fallback>
      </mc:AlternateContent>
      <p:sp>
        <p:nvSpPr>
          <p:cNvPr id="11" name="직사각형 10">
            <a:extLst>
              <a:ext uri="{FF2B5EF4-FFF2-40B4-BE49-F238E27FC236}">
                <a16:creationId xmlns:a16="http://schemas.microsoft.com/office/drawing/2014/main" id="{06DC1ABE-47A4-922E-E009-B2CAE5C7590E}"/>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sz="1650" b="1" dirty="0">
                <a:latin typeface="Times New Roman" panose="02020603050405020304" pitchFamily="18" charset="0"/>
                <a:ea typeface="MingLiU" pitchFamily="49" charset="-120"/>
                <a:cs typeface="Times New Roman" panose="02020603050405020304" pitchFamily="18" charset="0"/>
              </a:rPr>
              <a:t>Valence-model potential for central spin-spin N-N interaction</a:t>
            </a:r>
            <a:endParaRPr lang="ko-KR" altLang="en-US" sz="1650" b="1"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2DE11544-510A-2DA6-EC1A-2F2D2E90B070}"/>
                  </a:ext>
                </a:extLst>
              </p:cNvPr>
              <p:cNvSpPr txBox="1"/>
              <p:nvPr/>
            </p:nvSpPr>
            <p:spPr>
              <a:xfrm>
                <a:off x="146050" y="1117097"/>
                <a:ext cx="9226550" cy="429669"/>
              </a:xfrm>
              <a:prstGeom prst="rect">
                <a:avLst/>
              </a:prstGeom>
              <a:noFill/>
            </p:spPr>
            <p:txBody>
              <a:bodyPr wrap="square" rtlCol="0">
                <a:spAutoFit/>
              </a:bodyPr>
              <a:lstStyle/>
              <a:p>
                <a:r>
                  <a:rPr lang="en-US" altLang="ko-KR" dirty="0">
                    <a:latin typeface="Times New Roman" panose="02020603050405020304" pitchFamily="18" charset="0"/>
                    <a:cs typeface="Times New Roman" panose="02020603050405020304" pitchFamily="18" charset="0"/>
                  </a:rPr>
                  <a:t>The valence model potential for </a:t>
                </a:r>
                <a14:m>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𝑠</m:t>
                        </m:r>
                      </m:e>
                      <m:sub>
                        <m:r>
                          <a:rPr lang="en-US" altLang="ko-KR" b="0" i="1" smtClean="0">
                            <a:latin typeface="Cambria Math" panose="02040503050406030204" pitchFamily="18" charset="0"/>
                          </a:rPr>
                          <m:t>𝑝</m:t>
                        </m:r>
                      </m:sub>
                    </m:sSub>
                    <m:r>
                      <a:rPr lang="en-US" altLang="ko-KR" b="0" i="1" smtClean="0">
                        <a:latin typeface="Cambria Math" panose="02040503050406030204" pitchFamily="18" charset="0"/>
                      </a:rPr>
                      <m:t> </m:t>
                    </m:r>
                    <m:r>
                      <a:rPr lang="en-US" altLang="ko-KR" b="0" i="1" smtClean="0">
                        <a:latin typeface="Cambria Math" panose="02040503050406030204" pitchFamily="18" charset="0"/>
                        <a:ea typeface="Cambria Math" panose="02040503050406030204" pitchFamily="18" charset="0"/>
                      </a:rPr>
                      <m:t>∙</m:t>
                    </m:r>
                    <m:sSub>
                      <m:sSubPr>
                        <m:ctrlPr>
                          <a:rPr lang="en-US" altLang="ko-KR" b="0" i="1" smtClean="0">
                            <a:latin typeface="Cambria Math" panose="02040503050406030204" pitchFamily="18" charset="0"/>
                            <a:ea typeface="Cambria Math" panose="02040503050406030204" pitchFamily="18" charset="0"/>
                          </a:rPr>
                        </m:ctrlPr>
                      </m:sSubPr>
                      <m:e>
                        <m:r>
                          <a:rPr lang="en-US" altLang="ko-KR" b="0" i="1" smtClean="0">
                            <a:latin typeface="Cambria Math" panose="02040503050406030204" pitchFamily="18" charset="0"/>
                            <a:ea typeface="Cambria Math" panose="02040503050406030204" pitchFamily="18" charset="0"/>
                          </a:rPr>
                          <m:t>𝑠</m:t>
                        </m:r>
                      </m:e>
                      <m:sub>
                        <m:r>
                          <a:rPr lang="en-US" altLang="ko-KR" b="0" i="1" smtClean="0">
                            <a:latin typeface="Cambria Math" panose="02040503050406030204" pitchFamily="18" charset="0"/>
                            <a:ea typeface="Cambria Math" panose="02040503050406030204" pitchFamily="18" charset="0"/>
                          </a:rPr>
                          <m:t>𝑡</m:t>
                        </m:r>
                      </m:sub>
                    </m:sSub>
                  </m:oMath>
                </a14:m>
                <a:r>
                  <a:rPr lang="ko-KR" altLang="en-US" dirty="0">
                    <a:latin typeface="Times New Roman" panose="02020603050405020304" pitchFamily="18" charset="0"/>
                    <a:cs typeface="Times New Roman" panose="02020603050405020304" pitchFamily="18" charset="0"/>
                  </a:rPr>
                  <a:t> </a:t>
                </a:r>
                <a:r>
                  <a:rPr lang="en-US" altLang="ko-KR" dirty="0">
                    <a:latin typeface="Times New Roman" panose="02020603050405020304" pitchFamily="18" charset="0"/>
                    <a:cs typeface="Times New Roman" panose="02020603050405020304" pitchFamily="18" charset="0"/>
                  </a:rPr>
                  <a:t>and between states  </a:t>
                </a:r>
                <a14:m>
                  <m:oMath xmlns:m="http://schemas.openxmlformats.org/officeDocument/2006/math">
                    <m:r>
                      <a:rPr lang="en-US" altLang="ko-KR" b="0" i="1" smtClean="0">
                        <a:latin typeface="Cambria Math" panose="02040503050406030204" pitchFamily="18" charset="0"/>
                      </a:rPr>
                      <m:t>(</m:t>
                    </m:r>
                    <m:r>
                      <a:rPr lang="en-US" altLang="ko-KR" b="0" i="1" smtClean="0">
                        <a:latin typeface="Cambria Math" panose="02040503050406030204" pitchFamily="18" charset="0"/>
                      </a:rPr>
                      <m:t>𝑆</m:t>
                    </m:r>
                    <m:r>
                      <a:rPr lang="en-US" altLang="ko-KR" b="0" i="1" smtClean="0">
                        <a:latin typeface="Cambria Math" panose="02040503050406030204" pitchFamily="18" charset="0"/>
                      </a:rPr>
                      <m:t>,</m:t>
                    </m:r>
                    <m:r>
                      <a:rPr lang="en-US" altLang="ko-KR" b="0" i="1" smtClean="0">
                        <a:latin typeface="Cambria Math" panose="02040503050406030204" pitchFamily="18" charset="0"/>
                      </a:rPr>
                      <m:t>𝑙</m:t>
                    </m:r>
                    <m:r>
                      <a:rPr lang="en-US" altLang="ko-KR" b="0" i="1" smtClean="0">
                        <a:latin typeface="Cambria Math" panose="02040503050406030204" pitchFamily="18" charset="0"/>
                      </a:rPr>
                      <m:t>,</m:t>
                    </m:r>
                    <m:r>
                      <a:rPr lang="en-US" altLang="ko-KR" b="0" i="1" smtClean="0">
                        <a:latin typeface="Cambria Math" panose="02040503050406030204" pitchFamily="18" charset="0"/>
                      </a:rPr>
                      <m:t>𝐽</m:t>
                    </m:r>
                    <m:r>
                      <a:rPr lang="en-US" altLang="ko-KR" b="0" i="1" smtClean="0">
                        <a:latin typeface="Cambria Math" panose="02040503050406030204" pitchFamily="18" charset="0"/>
                      </a:rPr>
                      <m:t>)</m:t>
                    </m:r>
                  </m:oMath>
                </a14:m>
                <a:r>
                  <a:rPr lang="ko-KR" altLang="en-US" dirty="0">
                    <a:latin typeface="Times New Roman" panose="02020603050405020304" pitchFamily="18" charset="0"/>
                    <a:cs typeface="Times New Roman" panose="02020603050405020304" pitchFamily="18" charset="0"/>
                  </a:rPr>
                  <a:t> </a:t>
                </a:r>
                <a:r>
                  <a:rPr lang="en-US" altLang="ko-KR" dirty="0">
                    <a:latin typeface="Times New Roman" panose="02020603050405020304" pitchFamily="18" charset="0"/>
                    <a:cs typeface="Times New Roman" panose="02020603050405020304" pitchFamily="18" charset="0"/>
                  </a:rPr>
                  <a:t>and </a:t>
                </a:r>
                <a14:m>
                  <m:oMath xmlns:m="http://schemas.openxmlformats.org/officeDocument/2006/math">
                    <m:r>
                      <a:rPr lang="en-US" altLang="ko-KR" i="1">
                        <a:latin typeface="Cambria Math" panose="02040503050406030204" pitchFamily="18" charset="0"/>
                      </a:rPr>
                      <m:t>(</m:t>
                    </m:r>
                    <m:r>
                      <a:rPr lang="en-US" altLang="ko-KR" i="1">
                        <a:latin typeface="Cambria Math" panose="02040503050406030204" pitchFamily="18" charset="0"/>
                      </a:rPr>
                      <m:t>𝑆</m:t>
                    </m:r>
                    <m:r>
                      <a:rPr lang="en-US" altLang="ko-KR" b="0" i="1" smtClean="0">
                        <a:latin typeface="Cambria Math" panose="02040503050406030204" pitchFamily="18" charset="0"/>
                      </a:rPr>
                      <m:t>′</m:t>
                    </m:r>
                    <m:r>
                      <a:rPr lang="en-US" altLang="ko-KR" i="1">
                        <a:latin typeface="Cambria Math" panose="02040503050406030204" pitchFamily="18" charset="0"/>
                      </a:rPr>
                      <m:t>,</m:t>
                    </m:r>
                    <m:sSup>
                      <m:sSupPr>
                        <m:ctrlPr>
                          <a:rPr lang="en-US" altLang="ko-KR" b="0" i="1" smtClean="0">
                            <a:latin typeface="Cambria Math" panose="02040503050406030204" pitchFamily="18" charset="0"/>
                          </a:rPr>
                        </m:ctrlPr>
                      </m:sSupPr>
                      <m:e>
                        <m:r>
                          <a:rPr lang="en-US" altLang="ko-KR" i="1">
                            <a:latin typeface="Cambria Math" panose="02040503050406030204" pitchFamily="18" charset="0"/>
                          </a:rPr>
                          <m:t>𝑙</m:t>
                        </m:r>
                      </m:e>
                      <m:sup>
                        <m:r>
                          <a:rPr lang="en-US" altLang="ko-KR" b="0" i="1" smtClean="0">
                            <a:latin typeface="Cambria Math" panose="02040503050406030204" pitchFamily="18" charset="0"/>
                          </a:rPr>
                          <m:t>′</m:t>
                        </m:r>
                      </m:sup>
                    </m:sSup>
                    <m:r>
                      <a:rPr lang="en-US" altLang="ko-KR" i="1">
                        <a:latin typeface="Cambria Math" panose="02040503050406030204" pitchFamily="18" charset="0"/>
                      </a:rPr>
                      <m:t>,</m:t>
                    </m:r>
                    <m:r>
                      <a:rPr lang="en-US" altLang="ko-KR" i="1">
                        <a:latin typeface="Cambria Math" panose="02040503050406030204" pitchFamily="18" charset="0"/>
                      </a:rPr>
                      <m:t>𝐽</m:t>
                    </m:r>
                    <m:r>
                      <a:rPr lang="en-US" altLang="ko-KR" i="1">
                        <a:latin typeface="Cambria Math" panose="02040503050406030204" pitchFamily="18" charset="0"/>
                      </a:rPr>
                      <m:t>)</m:t>
                    </m:r>
                  </m:oMath>
                </a14:m>
                <a:endParaRPr lang="ko-KR" altLang="en-US" dirty="0">
                  <a:latin typeface="Times New Roman" panose="02020603050405020304" pitchFamily="18" charset="0"/>
                  <a:cs typeface="Times New Roman" panose="02020603050405020304" pitchFamily="18" charset="0"/>
                </a:endParaRPr>
              </a:p>
            </p:txBody>
          </p:sp>
        </mc:Choice>
        <mc:Fallback xmlns="">
          <p:sp>
            <p:nvSpPr>
              <p:cNvPr id="13" name="TextBox 12">
                <a:extLst>
                  <a:ext uri="{FF2B5EF4-FFF2-40B4-BE49-F238E27FC236}">
                    <a16:creationId xmlns:a16="http://schemas.microsoft.com/office/drawing/2014/main" id="{2DE11544-510A-2DA6-EC1A-2F2D2E90B070}"/>
                  </a:ext>
                </a:extLst>
              </p:cNvPr>
              <p:cNvSpPr txBox="1">
                <a:spLocks noRot="1" noChangeAspect="1" noMove="1" noResize="1" noEditPoints="1" noAdjustHandles="1" noChangeArrowheads="1" noChangeShapeType="1" noTextEdit="1"/>
              </p:cNvSpPr>
              <p:nvPr/>
            </p:nvSpPr>
            <p:spPr>
              <a:xfrm>
                <a:off x="146050" y="1117097"/>
                <a:ext cx="9226550" cy="429669"/>
              </a:xfrm>
              <a:prstGeom prst="rect">
                <a:avLst/>
              </a:prstGeom>
              <a:blipFill>
                <a:blip r:embed="rId6"/>
                <a:stretch>
                  <a:fillRect l="-594" t="-7042" b="-7042"/>
                </a:stretch>
              </a:blipFill>
            </p:spPr>
            <p:txBody>
              <a:bodyPr/>
              <a:lstStyle/>
              <a:p>
                <a:r>
                  <a:rPr lang="ko-KR" altLang="en-US">
                    <a:noFill/>
                  </a:rPr>
                  <a:t> </a:t>
                </a:r>
              </a:p>
            </p:txBody>
          </p:sp>
        </mc:Fallback>
      </mc:AlternateContent>
      <mc:AlternateContent xmlns:mc="http://schemas.openxmlformats.org/markup-compatibility/2006">
        <mc:Choice xmlns:a14="http://schemas.microsoft.com/office/drawing/2010/main" Requires="a14">
          <p:sp>
            <p:nvSpPr>
              <p:cNvPr id="18" name="TextBox 17">
                <a:extLst>
                  <a:ext uri="{FF2B5EF4-FFF2-40B4-BE49-F238E27FC236}">
                    <a16:creationId xmlns:a16="http://schemas.microsoft.com/office/drawing/2014/main" id="{A437DD13-B2DF-F23C-8740-816985CA904F}"/>
                  </a:ext>
                </a:extLst>
              </p:cNvPr>
              <p:cNvSpPr txBox="1"/>
              <p:nvPr/>
            </p:nvSpPr>
            <p:spPr>
              <a:xfrm>
                <a:off x="7246126" y="3380041"/>
                <a:ext cx="1366849" cy="43511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altLang="ko-KR" sz="2000" b="0" i="1" smtClean="0">
                          <a:latin typeface="Cambria Math" panose="02040503050406030204" pitchFamily="18" charset="0"/>
                        </a:rPr>
                        <m:t>=</m:t>
                      </m:r>
                      <m:sSubSup>
                        <m:sSubSupPr>
                          <m:ctrlPr>
                            <a:rPr lang="en-US" altLang="ko-KR" sz="2000" b="0" i="1" smtClean="0">
                              <a:solidFill>
                                <a:srgbClr val="FF0000"/>
                              </a:solidFill>
                              <a:latin typeface="Cambria Math" panose="02040503050406030204" pitchFamily="18" charset="0"/>
                            </a:rPr>
                          </m:ctrlPr>
                        </m:sSubSupPr>
                        <m:e>
                          <m:r>
                            <a:rPr lang="en-US" altLang="ko-KR" sz="2000" b="0" i="1" smtClean="0">
                              <a:solidFill>
                                <a:srgbClr val="FF0000"/>
                              </a:solidFill>
                              <a:latin typeface="Cambria Math" panose="02040503050406030204" pitchFamily="18" charset="0"/>
                            </a:rPr>
                            <m:t>𝑈</m:t>
                          </m:r>
                        </m:e>
                        <m:sub>
                          <m:r>
                            <a:rPr lang="en-US" altLang="ko-KR" sz="2000" b="0" i="1" smtClean="0">
                              <a:solidFill>
                                <a:srgbClr val="FF0000"/>
                              </a:solidFill>
                              <a:latin typeface="Cambria Math" panose="02040503050406030204" pitchFamily="18" charset="0"/>
                            </a:rPr>
                            <m:t>𝑆𝑙</m:t>
                          </m:r>
                          <m:r>
                            <a:rPr lang="en-US" altLang="ko-KR" sz="2000" b="0" i="1" smtClean="0">
                              <a:solidFill>
                                <a:srgbClr val="FF0000"/>
                              </a:solidFill>
                              <a:latin typeface="Cambria Math" panose="02040503050406030204" pitchFamily="18" charset="0"/>
                            </a:rPr>
                            <m:t>,</m:t>
                          </m:r>
                          <m:sSup>
                            <m:sSupPr>
                              <m:ctrlPr>
                                <a:rPr lang="en-US" altLang="ko-KR" sz="2000" b="0" i="1" smtClean="0">
                                  <a:solidFill>
                                    <a:srgbClr val="FF0000"/>
                                  </a:solidFill>
                                  <a:latin typeface="Cambria Math" panose="02040503050406030204" pitchFamily="18" charset="0"/>
                                </a:rPr>
                              </m:ctrlPr>
                            </m:sSupPr>
                            <m:e>
                              <m:r>
                                <a:rPr lang="en-US" altLang="ko-KR" sz="2000" b="0" i="1" smtClean="0">
                                  <a:solidFill>
                                    <a:srgbClr val="FF0000"/>
                                  </a:solidFill>
                                  <a:latin typeface="Cambria Math" panose="02040503050406030204" pitchFamily="18" charset="0"/>
                                </a:rPr>
                                <m:t>𝑆</m:t>
                              </m:r>
                            </m:e>
                            <m:sup>
                              <m:r>
                                <a:rPr lang="en-US" altLang="ko-KR" sz="2000" b="0" i="1" smtClean="0">
                                  <a:solidFill>
                                    <a:srgbClr val="FF0000"/>
                                  </a:solidFill>
                                  <a:latin typeface="Cambria Math" panose="02040503050406030204" pitchFamily="18" charset="0"/>
                                </a:rPr>
                                <m:t>′</m:t>
                              </m:r>
                            </m:sup>
                          </m:sSup>
                          <m:sSup>
                            <m:sSupPr>
                              <m:ctrlPr>
                                <a:rPr lang="en-US" altLang="ko-KR" sz="2000" b="0" i="1" smtClean="0">
                                  <a:solidFill>
                                    <a:srgbClr val="FF0000"/>
                                  </a:solidFill>
                                  <a:latin typeface="Cambria Math" panose="02040503050406030204" pitchFamily="18" charset="0"/>
                                </a:rPr>
                              </m:ctrlPr>
                            </m:sSupPr>
                            <m:e>
                              <m:r>
                                <a:rPr lang="en-US" altLang="ko-KR" sz="2000" b="0" i="1" smtClean="0">
                                  <a:solidFill>
                                    <a:srgbClr val="FF0000"/>
                                  </a:solidFill>
                                  <a:latin typeface="Cambria Math" panose="02040503050406030204" pitchFamily="18" charset="0"/>
                                </a:rPr>
                                <m:t>𝑙</m:t>
                              </m:r>
                            </m:e>
                            <m:sup>
                              <m:r>
                                <a:rPr lang="en-US" altLang="ko-KR" sz="2000" b="0" i="1" smtClean="0">
                                  <a:solidFill>
                                    <a:srgbClr val="FF0000"/>
                                  </a:solidFill>
                                  <a:latin typeface="Cambria Math" panose="02040503050406030204" pitchFamily="18" charset="0"/>
                                </a:rPr>
                                <m:t>′</m:t>
                              </m:r>
                            </m:sup>
                          </m:sSup>
                        </m:sub>
                        <m:sup>
                          <m:d>
                            <m:dPr>
                              <m:ctrlPr>
                                <a:rPr lang="en-US" altLang="ko-KR" sz="2000" b="0" i="1" smtClean="0">
                                  <a:solidFill>
                                    <a:srgbClr val="FF0000"/>
                                  </a:solidFill>
                                  <a:latin typeface="Cambria Math" panose="02040503050406030204" pitchFamily="18" charset="0"/>
                                </a:rPr>
                              </m:ctrlPr>
                            </m:dPr>
                            <m:e>
                              <m:r>
                                <a:rPr lang="en-US" altLang="ko-KR" sz="2000" b="0" i="1" smtClean="0">
                                  <a:solidFill>
                                    <a:srgbClr val="FF0000"/>
                                  </a:solidFill>
                                  <a:latin typeface="Cambria Math" panose="02040503050406030204" pitchFamily="18" charset="0"/>
                                </a:rPr>
                                <m:t>𝑠𝑠</m:t>
                              </m:r>
                            </m:e>
                          </m:d>
                        </m:sup>
                      </m:sSubSup>
                      <m:r>
                        <a:rPr lang="en-US" altLang="ko-KR" sz="2000" b="0" i="1" smtClean="0">
                          <a:solidFill>
                            <a:srgbClr val="FF0000"/>
                          </a:solidFill>
                          <a:latin typeface="Cambria Math" panose="02040503050406030204" pitchFamily="18" charset="0"/>
                        </a:rPr>
                        <m:t>(</m:t>
                      </m:r>
                      <m:r>
                        <a:rPr lang="en-US" altLang="ko-KR" sz="2000" b="0" i="1" smtClean="0">
                          <a:solidFill>
                            <a:srgbClr val="FF0000"/>
                          </a:solidFill>
                          <a:latin typeface="Cambria Math" panose="02040503050406030204" pitchFamily="18" charset="0"/>
                        </a:rPr>
                        <m:t>𝑟</m:t>
                      </m:r>
                      <m:r>
                        <a:rPr lang="en-US" altLang="ko-KR" sz="2000" b="0" i="1" smtClean="0">
                          <a:solidFill>
                            <a:srgbClr val="FF0000"/>
                          </a:solidFill>
                          <a:latin typeface="Cambria Math" panose="02040503050406030204" pitchFamily="18" charset="0"/>
                        </a:rPr>
                        <m:t>)</m:t>
                      </m:r>
                    </m:oMath>
                  </m:oMathPara>
                </a14:m>
                <a:endParaRPr lang="ko-KR" altLang="en-US" sz="2000" dirty="0"/>
              </a:p>
            </p:txBody>
          </p:sp>
        </mc:Choice>
        <mc:Fallback>
          <p:sp>
            <p:nvSpPr>
              <p:cNvPr id="18" name="TextBox 17">
                <a:extLst>
                  <a:ext uri="{FF2B5EF4-FFF2-40B4-BE49-F238E27FC236}">
                    <a16:creationId xmlns:a16="http://schemas.microsoft.com/office/drawing/2014/main" id="{A437DD13-B2DF-F23C-8740-816985CA904F}"/>
                  </a:ext>
                </a:extLst>
              </p:cNvPr>
              <p:cNvSpPr txBox="1">
                <a:spLocks noRot="1" noChangeAspect="1" noMove="1" noResize="1" noEditPoints="1" noAdjustHandles="1" noChangeArrowheads="1" noChangeShapeType="1" noTextEdit="1"/>
              </p:cNvSpPr>
              <p:nvPr/>
            </p:nvSpPr>
            <p:spPr>
              <a:xfrm>
                <a:off x="7246126" y="3380041"/>
                <a:ext cx="1366849" cy="435119"/>
              </a:xfrm>
              <a:prstGeom prst="rect">
                <a:avLst/>
              </a:prstGeom>
              <a:blipFill>
                <a:blip r:embed="rId7"/>
                <a:stretch>
                  <a:fillRect l="-2232" r="-6696" b="-9722"/>
                </a:stretch>
              </a:blipFill>
            </p:spPr>
            <p:txBody>
              <a:bodyPr/>
              <a:lstStyle/>
              <a:p>
                <a:r>
                  <a:rPr lang="ko-KR" altLang="en-US">
                    <a:noFill/>
                  </a:rPr>
                  <a:t> </a:t>
                </a:r>
              </a:p>
            </p:txBody>
          </p:sp>
        </mc:Fallback>
      </mc:AlternateContent>
    </p:spTree>
    <p:extLst>
      <p:ext uri="{BB962C8B-B14F-4D97-AF65-F5344CB8AC3E}">
        <p14:creationId xmlns:p14="http://schemas.microsoft.com/office/powerpoint/2010/main" val="21174921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a:extLst>
              <a:ext uri="{FF2B5EF4-FFF2-40B4-BE49-F238E27FC236}">
                <a16:creationId xmlns:a16="http://schemas.microsoft.com/office/drawing/2014/main" id="{95DEA213-6210-2103-6D6A-9813D62E1E6E}"/>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a:latin typeface="Times New Roman" panose="02020603050405020304" pitchFamily="18" charset="0"/>
                <a:cs typeface="Times New Roman" panose="02020603050405020304" pitchFamily="18" charset="0"/>
              </a:rPr>
              <a:t>Exchange approximation</a:t>
            </a:r>
            <a:endParaRPr lang="ko-KR" altLang="en-US" b="1">
              <a:latin typeface="Times New Roman" panose="02020603050405020304" pitchFamily="18" charset="0"/>
              <a:cs typeface="Times New Roman" panose="02020603050405020304" pitchFamily="18" charset="0"/>
            </a:endParaRPr>
          </a:p>
        </p:txBody>
      </p:sp>
      <p:sp>
        <p:nvSpPr>
          <p:cNvPr id="5" name="직사각형 4">
            <a:extLst>
              <a:ext uri="{FF2B5EF4-FFF2-40B4-BE49-F238E27FC236}">
                <a16:creationId xmlns:a16="http://schemas.microsoft.com/office/drawing/2014/main" id="{3E8E6EEF-33E6-352C-683F-48B7FEBF77A4}"/>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a:latin typeface="Times New Roman" panose="02020603050405020304" pitchFamily="18" charset="0"/>
                <a:ea typeface="MingLiU" pitchFamily="49" charset="-120"/>
                <a:cs typeface="Times New Roman" panose="02020603050405020304" pitchFamily="18" charset="0"/>
              </a:rPr>
              <a:t>Exchange part from the spin-spin interactions</a:t>
            </a:r>
            <a:endParaRPr lang="ko-KR" altLang="en-US" b="1">
              <a:latin typeface="Times New Roman" panose="02020603050405020304" pitchFamily="18" charset="0"/>
              <a:cs typeface="Times New Roman" panose="02020603050405020304" pitchFamily="18" charset="0"/>
            </a:endParaRPr>
          </a:p>
        </p:txBody>
      </p:sp>
      <p:pic>
        <p:nvPicPr>
          <p:cNvPr id="6" name="그림 5" descr="\documentclass{article}&#10;\usepackage{amsmath}&#10;\pagestyle{empty}&#10;\begin{document}&#10;&#10;\begin{equation}&#10;v^{(ss)}(r_{\mathrm{pt}}) \rightarrow \hat{v}^{(ss)}(r_{\mathrm{pt}}) &#10;= v^{(ss)}(r_{\mathrm{pt}}) + \hat{J}_{ss}(E, \alpha r_t)\, \delta(\mathbf{r}_{\mathrm{pt}})&#10;\end{equation}&#10;&#10;&#10;\end{document}" title="IguanaTex Bitmap Display">
            <a:extLst>
              <a:ext uri="{FF2B5EF4-FFF2-40B4-BE49-F238E27FC236}">
                <a16:creationId xmlns:a16="http://schemas.microsoft.com/office/drawing/2014/main" id="{56A00CDB-642F-F494-4144-73CF5A701CBC}"/>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rcRect t="-1" r="17716" b="-20072"/>
          <a:stretch/>
        </p:blipFill>
        <p:spPr>
          <a:xfrm>
            <a:off x="286153" y="2000995"/>
            <a:ext cx="4925008" cy="306868"/>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A21DA79C-501D-C473-7E9A-2E9F9F1000A6}"/>
                  </a:ext>
                </a:extLst>
              </p:cNvPr>
              <p:cNvSpPr txBox="1"/>
              <p:nvPr/>
            </p:nvSpPr>
            <p:spPr>
              <a:xfrm>
                <a:off x="138350" y="1131692"/>
                <a:ext cx="5467350" cy="646331"/>
              </a:xfrm>
              <a:prstGeom prst="rect">
                <a:avLst/>
              </a:prstGeom>
              <a:noFill/>
            </p:spPr>
            <p:txBody>
              <a:bodyPr wrap="square" rtlCol="0">
                <a:spAutoFit/>
              </a:bodyPr>
              <a:lstStyle/>
              <a:p>
                <a:r>
                  <a:rPr lang="en-US" altLang="ko-KR">
                    <a:latin typeface="Times New Roman" panose="02020603050405020304" pitchFamily="18" charset="0"/>
                    <a:cs typeface="Times New Roman" panose="02020603050405020304" pitchFamily="18" charset="0"/>
                  </a:rPr>
                  <a:t>The spin-dependent interaction(n-n)</a:t>
                </a:r>
                <a:r>
                  <a:rPr lang="ko-KR" altLang="en-US">
                    <a:latin typeface="Times New Roman" panose="02020603050405020304" pitchFamily="18" charset="0"/>
                    <a:cs typeface="Times New Roman" panose="02020603050405020304" pitchFamily="18" charset="0"/>
                  </a:rPr>
                  <a:t> </a:t>
                </a:r>
                <a:r>
                  <a:rPr lang="en-US" altLang="ko-KR">
                    <a:latin typeface="Times New Roman" panose="02020603050405020304" pitchFamily="18" charset="0"/>
                    <a:cs typeface="Times New Roman" panose="02020603050405020304" pitchFamily="18" charset="0"/>
                  </a:rPr>
                  <a:t>is</a:t>
                </a:r>
                <a:r>
                  <a:rPr lang="ko-KR" altLang="en-US">
                    <a:latin typeface="Times New Roman" panose="02020603050405020304" pitchFamily="18" charset="0"/>
                    <a:cs typeface="Times New Roman" panose="02020603050405020304" pitchFamily="18" charset="0"/>
                  </a:rPr>
                  <a:t> </a:t>
                </a:r>
                <a:r>
                  <a:rPr lang="en-US" altLang="ko-KR">
                    <a:latin typeface="Times New Roman" panose="02020603050405020304" pitchFamily="18" charset="0"/>
                    <a:cs typeface="Times New Roman" panose="02020603050405020304" pitchFamily="18" charset="0"/>
                  </a:rPr>
                  <a:t>modified</a:t>
                </a:r>
                <a:r>
                  <a:rPr lang="ko-KR" altLang="en-US">
                    <a:latin typeface="Times New Roman" panose="02020603050405020304" pitchFamily="18" charset="0"/>
                    <a:cs typeface="Times New Roman" panose="02020603050405020304" pitchFamily="18" charset="0"/>
                  </a:rPr>
                  <a:t> </a:t>
                </a:r>
                <a:r>
                  <a:rPr lang="en-US" altLang="ko-KR">
                    <a:latin typeface="Times New Roman" panose="02020603050405020304" pitchFamily="18" charset="0"/>
                    <a:cs typeface="Times New Roman" panose="02020603050405020304" pitchFamily="18" charset="0"/>
                  </a:rPr>
                  <a:t>by</a:t>
                </a:r>
                <a:r>
                  <a:rPr lang="ko-KR" altLang="en-US">
                    <a:latin typeface="Times New Roman" panose="02020603050405020304" pitchFamily="18" charset="0"/>
                    <a:cs typeface="Times New Roman" panose="02020603050405020304" pitchFamily="18" charset="0"/>
                  </a:rPr>
                  <a:t> </a:t>
                </a:r>
                <a:r>
                  <a:rPr lang="en-US" altLang="ko-KR">
                    <a:latin typeface="Times New Roman" panose="02020603050405020304" pitchFamily="18" charset="0"/>
                    <a:cs typeface="Times New Roman" panose="02020603050405020304" pitchFamily="18" charset="0"/>
                  </a:rPr>
                  <a:t>a</a:t>
                </a:r>
                <a:r>
                  <a:rPr lang="ko-KR" altLang="en-US">
                    <a:latin typeface="Times New Roman" panose="02020603050405020304" pitchFamily="18" charset="0"/>
                    <a:cs typeface="Times New Roman" panose="02020603050405020304" pitchFamily="18" charset="0"/>
                  </a:rPr>
                  <a:t> </a:t>
                </a:r>
                <a:r>
                  <a:rPr lang="en-US" altLang="ko-KR">
                    <a:latin typeface="Times New Roman" panose="02020603050405020304" pitchFamily="18" charset="0"/>
                    <a:cs typeface="Times New Roman" panose="02020603050405020304" pitchFamily="18" charset="0"/>
                  </a:rPr>
                  <a:t>contact</a:t>
                </a:r>
                <a:r>
                  <a:rPr lang="ko-KR" altLang="en-US">
                    <a:latin typeface="Times New Roman" panose="02020603050405020304" pitchFamily="18" charset="0"/>
                    <a:cs typeface="Times New Roman" panose="02020603050405020304" pitchFamily="18" charset="0"/>
                  </a:rPr>
                  <a:t> </a:t>
                </a:r>
                <a:r>
                  <a:rPr lang="en-US" altLang="ko-KR">
                    <a:latin typeface="Times New Roman" panose="02020603050405020304" pitchFamily="18" charset="0"/>
                    <a:cs typeface="Times New Roman" panose="02020603050405020304" pitchFamily="18" charset="0"/>
                  </a:rPr>
                  <a:t>term</a:t>
                </a:r>
                <a:r>
                  <a:rPr lang="ko-KR" altLang="en-US">
                    <a:latin typeface="Times New Roman" panose="02020603050405020304" pitchFamily="18" charset="0"/>
                    <a:cs typeface="Times New Roman" panose="02020603050405020304" pitchFamily="18" charset="0"/>
                  </a:rPr>
                  <a:t> </a:t>
                </a:r>
                <a:r>
                  <a:rPr lang="en-US" altLang="ko-KR">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ko-KR" b="0" i="1" smtClean="0">
                            <a:latin typeface="Cambria Math" panose="02040503050406030204" pitchFamily="18" charset="0"/>
                          </a:rPr>
                        </m:ctrlPr>
                      </m:sSubPr>
                      <m:e>
                        <m:acc>
                          <m:accPr>
                            <m:chr m:val="̂"/>
                            <m:ctrlPr>
                              <a:rPr lang="en-US" altLang="ko-KR" i="1" smtClean="0">
                                <a:latin typeface="Cambria Math" panose="02040503050406030204" pitchFamily="18" charset="0"/>
                              </a:rPr>
                            </m:ctrlPr>
                          </m:accPr>
                          <m:e>
                            <m:r>
                              <a:rPr lang="en-US" altLang="ko-KR" b="0" i="1" smtClean="0">
                                <a:latin typeface="Cambria Math" panose="02040503050406030204" pitchFamily="18" charset="0"/>
                              </a:rPr>
                              <m:t>𝑗</m:t>
                            </m:r>
                          </m:e>
                        </m:acc>
                      </m:e>
                      <m:sub>
                        <m:r>
                          <a:rPr lang="en-US" altLang="ko-KR" b="0" i="1" smtClean="0">
                            <a:latin typeface="Cambria Math" panose="02040503050406030204" pitchFamily="18" charset="0"/>
                          </a:rPr>
                          <m:t>𝑠𝑠</m:t>
                        </m:r>
                      </m:sub>
                    </m:sSub>
                  </m:oMath>
                </a14:m>
                <a:endParaRPr lang="en-US" altLang="ko-KR">
                  <a:latin typeface="Times New Roman" panose="02020603050405020304" pitchFamily="18" charset="0"/>
                  <a:cs typeface="Times New Roman" panose="02020603050405020304" pitchFamily="18" charset="0"/>
                </a:endParaRPr>
              </a:p>
            </p:txBody>
          </p:sp>
        </mc:Choice>
        <mc:Fallback xmlns="">
          <p:sp>
            <p:nvSpPr>
              <p:cNvPr id="7" name="TextBox 6">
                <a:extLst>
                  <a:ext uri="{FF2B5EF4-FFF2-40B4-BE49-F238E27FC236}">
                    <a16:creationId xmlns:a16="http://schemas.microsoft.com/office/drawing/2014/main" id="{A21DA79C-501D-C473-7E9A-2E9F9F1000A6}"/>
                  </a:ext>
                </a:extLst>
              </p:cNvPr>
              <p:cNvSpPr txBox="1">
                <a:spLocks noRot="1" noChangeAspect="1" noMove="1" noResize="1" noEditPoints="1" noAdjustHandles="1" noChangeArrowheads="1" noChangeShapeType="1" noTextEdit="1"/>
              </p:cNvSpPr>
              <p:nvPr/>
            </p:nvSpPr>
            <p:spPr>
              <a:xfrm>
                <a:off x="138350" y="1131692"/>
                <a:ext cx="5467350" cy="646331"/>
              </a:xfrm>
              <a:prstGeom prst="rect">
                <a:avLst/>
              </a:prstGeom>
              <a:blipFill>
                <a:blip r:embed="rId7"/>
                <a:stretch>
                  <a:fillRect l="-1003" t="-5660" b="-14151"/>
                </a:stretch>
              </a:blipFill>
            </p:spPr>
            <p:txBody>
              <a:bodyPr/>
              <a:lstStyle/>
              <a:p>
                <a:r>
                  <a:rPr lang="ko-KR" altLang="en-US">
                    <a:noFill/>
                  </a:rPr>
                  <a:t> </a:t>
                </a:r>
              </a:p>
            </p:txBody>
          </p:sp>
        </mc:Fallback>
      </mc:AlternateContent>
      <p:sp>
        <p:nvSpPr>
          <p:cNvPr id="8" name="TextBox 7">
            <a:extLst>
              <a:ext uri="{FF2B5EF4-FFF2-40B4-BE49-F238E27FC236}">
                <a16:creationId xmlns:a16="http://schemas.microsoft.com/office/drawing/2014/main" id="{8A4DF328-3A30-10C0-88A4-1E2E0B95A561}"/>
              </a:ext>
            </a:extLst>
          </p:cNvPr>
          <p:cNvSpPr txBox="1"/>
          <p:nvPr/>
        </p:nvSpPr>
        <p:spPr>
          <a:xfrm>
            <a:off x="190500" y="2419105"/>
            <a:ext cx="2622550" cy="369332"/>
          </a:xfrm>
          <a:prstGeom prst="rect">
            <a:avLst/>
          </a:prstGeom>
          <a:noFill/>
        </p:spPr>
        <p:txBody>
          <a:bodyPr wrap="square" rtlCol="0">
            <a:spAutoFit/>
          </a:bodyPr>
          <a:lstStyle/>
          <a:p>
            <a:r>
              <a:rPr lang="en-US" altLang="ko-KR">
                <a:latin typeface="Times New Roman" panose="02020603050405020304" pitchFamily="18" charset="0"/>
                <a:cs typeface="Times New Roman" panose="02020603050405020304" pitchFamily="18" charset="0"/>
              </a:rPr>
              <a:t>with the exchange term</a:t>
            </a:r>
            <a:endParaRPr lang="ko-KR" altLang="en-US">
              <a:latin typeface="Times New Roman" panose="02020603050405020304" pitchFamily="18" charset="0"/>
              <a:cs typeface="Times New Roman" panose="02020603050405020304" pitchFamily="18" charset="0"/>
            </a:endParaRPr>
          </a:p>
        </p:txBody>
      </p:sp>
      <p:pic>
        <p:nvPicPr>
          <p:cNvPr id="9" name="그림 8" descr="\documentclass{article}&#10;\usepackage{amsmath}&#10;\pagestyle{empty}&#10;\begin{document}&#10;&#10;\begin{equation}&#10;k(r) = \left[ \frac{2m}{\hbar^2} \left(E - U_{\mathrm{opt}}(r) \right) \right]^{1/2}&#10;\end{equation}&#10;&#10;&#10;\end{document}" title="IguanaTex Bitmap Display">
            <a:extLst>
              <a:ext uri="{FF2B5EF4-FFF2-40B4-BE49-F238E27FC236}">
                <a16:creationId xmlns:a16="http://schemas.microsoft.com/office/drawing/2014/main" id="{F98D0E67-73B1-9DD6-8CC4-3FD234A5DDA5}"/>
              </a:ext>
            </a:extLst>
          </p:cNvPr>
          <p:cNvPicPr>
            <a:picLocks noChangeAspect="1"/>
          </p:cNvPicPr>
          <p:nvPr>
            <p:custDataLst>
              <p:tags r:id="rId2"/>
            </p:custDataLst>
          </p:nvPr>
        </p:nvPicPr>
        <p:blipFill>
          <a:blip r:embed="rId8">
            <a:extLst>
              <a:ext uri="{28A0092B-C50C-407E-A947-70E740481C1C}">
                <a14:useLocalDpi xmlns:a14="http://schemas.microsoft.com/office/drawing/2010/main" val="0"/>
              </a:ext>
            </a:extLst>
          </a:blip>
          <a:srcRect r="40953"/>
          <a:stretch/>
        </p:blipFill>
        <p:spPr>
          <a:xfrm>
            <a:off x="286153" y="4211856"/>
            <a:ext cx="3537843" cy="675048"/>
          </a:xfrm>
          <a:prstGeom prst="rect">
            <a:avLst/>
          </a:prstGeom>
        </p:spPr>
      </p:pic>
      <p:pic>
        <p:nvPicPr>
          <p:cNvPr id="10" name="그림 9" descr="\documentclass{article}&#10;\usepackage{amsmath}&#10;\pagestyle{empty}&#10;\begin{document}&#10;&#10;\begin{equation}&#10;\hat{J}_{ss}(E, r) = \frac{12\pi}{k_F(r)} &#10;\int_0^{\infty} j_0[k(r)s]\, j_1[k_F(r)s]\, s\, v^{(ss)}(s)\, ds&#10;\end{equation}&#10;&#10;&#10;\end{document}" title="IguanaTex Bitmap Display">
            <a:extLst>
              <a:ext uri="{FF2B5EF4-FFF2-40B4-BE49-F238E27FC236}">
                <a16:creationId xmlns:a16="http://schemas.microsoft.com/office/drawing/2014/main" id="{F724F981-F9F2-F403-D0F2-1C55B4042F44}"/>
              </a:ext>
            </a:extLst>
          </p:cNvPr>
          <p:cNvPicPr>
            <a:picLocks noChangeAspect="1"/>
          </p:cNvPicPr>
          <p:nvPr>
            <p:custDataLst>
              <p:tags r:id="rId3"/>
            </p:custDataLst>
          </p:nvPr>
        </p:nvPicPr>
        <p:blipFill>
          <a:blip r:embed="rId9">
            <a:extLst>
              <a:ext uri="{28A0092B-C50C-407E-A947-70E740481C1C}">
                <a14:useLocalDpi xmlns:a14="http://schemas.microsoft.com/office/drawing/2010/main" val="0"/>
              </a:ext>
            </a:extLst>
          </a:blip>
          <a:srcRect r="16541"/>
          <a:stretch/>
        </p:blipFill>
        <p:spPr>
          <a:xfrm>
            <a:off x="250265" y="2880798"/>
            <a:ext cx="4925008" cy="485382"/>
          </a:xfrm>
          <a:prstGeom prst="rect">
            <a:avLst/>
          </a:prstGeom>
        </p:spPr>
      </p:pic>
      <p:pic>
        <p:nvPicPr>
          <p:cNvPr id="11" name="그림 10" descr="\documentclass{article}&#10;\usepackage{amsmath}&#10;\pagestyle{empty}&#10;\begin{document}&#10;&#10;\begin{equation}&#10;k_F(r) = \left[ \tfrac{3}{2} \pi^2 \rho(r) \right]^{1/3}&#10;\end{equation}&#10;&#10;&#10;\end{document}" title="IguanaTex Bitmap Display">
            <a:extLst>
              <a:ext uri="{FF2B5EF4-FFF2-40B4-BE49-F238E27FC236}">
                <a16:creationId xmlns:a16="http://schemas.microsoft.com/office/drawing/2014/main" id="{B43C3969-FC2A-61FC-3F33-9AF5D8FBF636}"/>
              </a:ext>
            </a:extLst>
          </p:cNvPr>
          <p:cNvPicPr>
            <a:picLocks noChangeAspect="1"/>
          </p:cNvPicPr>
          <p:nvPr>
            <p:custDataLst>
              <p:tags r:id="rId4"/>
            </p:custDataLst>
          </p:nvPr>
        </p:nvPicPr>
        <p:blipFill>
          <a:blip r:embed="rId10">
            <a:extLst>
              <a:ext uri="{28A0092B-C50C-407E-A947-70E740481C1C}">
                <a14:useLocalDpi xmlns:a14="http://schemas.microsoft.com/office/drawing/2010/main" val="0"/>
              </a:ext>
            </a:extLst>
          </a:blip>
          <a:srcRect r="55134"/>
          <a:stretch/>
        </p:blipFill>
        <p:spPr>
          <a:xfrm>
            <a:off x="374103" y="5668954"/>
            <a:ext cx="2470138" cy="376381"/>
          </a:xfrm>
          <a:prstGeom prst="rect">
            <a:avLst/>
          </a:prstGeom>
        </p:spPr>
      </p:pic>
      <p:sp>
        <p:nvSpPr>
          <p:cNvPr id="12" name="TextBox 11">
            <a:extLst>
              <a:ext uri="{FF2B5EF4-FFF2-40B4-BE49-F238E27FC236}">
                <a16:creationId xmlns:a16="http://schemas.microsoft.com/office/drawing/2014/main" id="{00E9F536-E505-DA63-6F7A-1B533FEA7E3E}"/>
              </a:ext>
            </a:extLst>
          </p:cNvPr>
          <p:cNvSpPr txBox="1"/>
          <p:nvPr/>
        </p:nvSpPr>
        <p:spPr>
          <a:xfrm>
            <a:off x="190500" y="3565525"/>
            <a:ext cx="5403447" cy="646331"/>
          </a:xfrm>
          <a:prstGeom prst="rect">
            <a:avLst/>
          </a:prstGeom>
          <a:noFill/>
        </p:spPr>
        <p:txBody>
          <a:bodyPr wrap="square" rtlCol="0">
            <a:spAutoFit/>
          </a:bodyPr>
          <a:lstStyle/>
          <a:p>
            <a:r>
              <a:rPr lang="en-US" altLang="ko-KR" dirty="0">
                <a:solidFill>
                  <a:srgbClr val="FF0000"/>
                </a:solidFill>
                <a:latin typeface="Times New Roman" panose="02020603050405020304" pitchFamily="18" charset="0"/>
                <a:cs typeface="Times New Roman" panose="02020603050405020304" pitchFamily="18" charset="0"/>
              </a:rPr>
              <a:t>Local-energy approximation </a:t>
            </a:r>
            <a:r>
              <a:rPr lang="en-US" altLang="ko-KR" dirty="0">
                <a:latin typeface="Times New Roman" panose="02020603050405020304" pitchFamily="18" charset="0"/>
                <a:cs typeface="Times New Roman" panose="02020603050405020304" pitchFamily="18" charset="0"/>
              </a:rPr>
              <a:t>in which the projectile wave number is computed from the local energy</a:t>
            </a:r>
            <a:endParaRPr lang="ko-KR" altLang="en-US" dirty="0">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2A608A8A-8286-F2A3-5A1F-108000293521}"/>
              </a:ext>
            </a:extLst>
          </p:cNvPr>
          <p:cNvSpPr txBox="1"/>
          <p:nvPr/>
        </p:nvSpPr>
        <p:spPr>
          <a:xfrm>
            <a:off x="138350" y="5139114"/>
            <a:ext cx="4925008" cy="369332"/>
          </a:xfrm>
          <a:prstGeom prst="rect">
            <a:avLst/>
          </a:prstGeom>
          <a:noFill/>
        </p:spPr>
        <p:txBody>
          <a:bodyPr wrap="square" rtlCol="0">
            <a:spAutoFit/>
          </a:bodyPr>
          <a:lstStyle/>
          <a:p>
            <a:r>
              <a:rPr lang="en-US" altLang="ko-KR">
                <a:latin typeface="Times New Roman" panose="02020603050405020304" pitchFamily="18" charset="0"/>
                <a:cs typeface="Times New Roman" panose="02020603050405020304" pitchFamily="18" charset="0"/>
              </a:rPr>
              <a:t>The local Fermi momentum of target nucleons is</a:t>
            </a:r>
            <a:endParaRPr lang="ko-KR" altLang="en-US">
              <a:latin typeface="Times New Roman" panose="02020603050405020304" pitchFamily="18" charset="0"/>
              <a:cs typeface="Times New Roman" panose="02020603050405020304" pitchFamily="18" charset="0"/>
            </a:endParaRPr>
          </a:p>
        </p:txBody>
      </p:sp>
      <p:grpSp>
        <p:nvGrpSpPr>
          <p:cNvPr id="14" name="그룹 13">
            <a:extLst>
              <a:ext uri="{FF2B5EF4-FFF2-40B4-BE49-F238E27FC236}">
                <a16:creationId xmlns:a16="http://schemas.microsoft.com/office/drawing/2014/main" id="{A2E42218-DAB3-C04E-391F-FCA6BFEFBF73}"/>
              </a:ext>
            </a:extLst>
          </p:cNvPr>
          <p:cNvGrpSpPr/>
          <p:nvPr/>
        </p:nvGrpSpPr>
        <p:grpSpPr>
          <a:xfrm>
            <a:off x="5270926" y="1002504"/>
            <a:ext cx="3983323" cy="5378824"/>
            <a:chOff x="725635" y="666511"/>
            <a:chExt cx="3983323" cy="5378824"/>
          </a:xfrm>
        </p:grpSpPr>
        <p:sp>
          <p:nvSpPr>
            <p:cNvPr id="15" name="TextBox 14">
              <a:extLst>
                <a:ext uri="{FF2B5EF4-FFF2-40B4-BE49-F238E27FC236}">
                  <a16:creationId xmlns:a16="http://schemas.microsoft.com/office/drawing/2014/main" id="{9A25B2C7-D25C-34C3-1BE0-F8220852E249}"/>
                </a:ext>
              </a:extLst>
            </p:cNvPr>
            <p:cNvSpPr txBox="1"/>
            <p:nvPr/>
          </p:nvSpPr>
          <p:spPr>
            <a:xfrm>
              <a:off x="853931" y="5608514"/>
              <a:ext cx="3855027" cy="338554"/>
            </a:xfrm>
            <a:prstGeom prst="rect">
              <a:avLst/>
            </a:prstGeom>
            <a:noFill/>
          </p:spPr>
          <p:txBody>
            <a:bodyPr wrap="square" rtlCol="0">
              <a:spAutoFit/>
            </a:bodyPr>
            <a:lstStyle/>
            <a:p>
              <a:r>
                <a:rPr lang="en-US" altLang="ko-KR" sz="1600" b="1">
                  <a:latin typeface="Times New Roman" panose="02020603050405020304" pitchFamily="18" charset="0"/>
                  <a:cs typeface="Times New Roman" panose="02020603050405020304" pitchFamily="18" charset="0"/>
                </a:rPr>
                <a:t>T.L </a:t>
              </a:r>
              <a:r>
                <a:rPr lang="en-US" altLang="ko-KR" sz="1600" b="1" err="1">
                  <a:latin typeface="Times New Roman" panose="02020603050405020304" pitchFamily="18" charset="0"/>
                  <a:cs typeface="Times New Roman" panose="02020603050405020304" pitchFamily="18" charset="0"/>
                </a:rPr>
                <a:t>McABEE</a:t>
              </a:r>
              <a:r>
                <a:rPr lang="en-US" altLang="ko-KR" sz="1600" b="1">
                  <a:latin typeface="Times New Roman" panose="02020603050405020304" pitchFamily="18" charset="0"/>
                  <a:cs typeface="Times New Roman" panose="02020603050405020304" pitchFamily="18" charset="0"/>
                </a:rPr>
                <a:t> (NPA A509(1990)39-79)</a:t>
              </a:r>
              <a:endParaRPr lang="ko-KR" altLang="en-US" sz="1600" b="1">
                <a:latin typeface="Times New Roman" panose="02020603050405020304" pitchFamily="18" charset="0"/>
                <a:cs typeface="Times New Roman" panose="02020603050405020304" pitchFamily="18" charset="0"/>
              </a:endParaRPr>
            </a:p>
          </p:txBody>
        </p:sp>
        <p:grpSp>
          <p:nvGrpSpPr>
            <p:cNvPr id="16" name="그룹 15">
              <a:extLst>
                <a:ext uri="{FF2B5EF4-FFF2-40B4-BE49-F238E27FC236}">
                  <a16:creationId xmlns:a16="http://schemas.microsoft.com/office/drawing/2014/main" id="{20648689-184E-5B81-62B2-B5D78F58F6BB}"/>
                </a:ext>
              </a:extLst>
            </p:cNvPr>
            <p:cNvGrpSpPr/>
            <p:nvPr/>
          </p:nvGrpSpPr>
          <p:grpSpPr>
            <a:xfrm>
              <a:off x="725635" y="666511"/>
              <a:ext cx="3730673" cy="5378824"/>
              <a:chOff x="725635" y="666511"/>
              <a:chExt cx="3730673" cy="5378824"/>
            </a:xfrm>
          </p:grpSpPr>
          <p:pic>
            <p:nvPicPr>
              <p:cNvPr id="17" name="그림 16">
                <a:extLst>
                  <a:ext uri="{FF2B5EF4-FFF2-40B4-BE49-F238E27FC236}">
                    <a16:creationId xmlns:a16="http://schemas.microsoft.com/office/drawing/2014/main" id="{C0619C4F-D0DF-7AD8-0D7A-78A06CE594E7}"/>
                  </a:ext>
                </a:extLst>
              </p:cNvPr>
              <p:cNvPicPr>
                <a:picLocks noChangeAspect="1"/>
              </p:cNvPicPr>
              <p:nvPr/>
            </p:nvPicPr>
            <p:blipFill>
              <a:blip r:embed="rId11"/>
              <a:stretch>
                <a:fillRect/>
              </a:stretch>
            </p:blipFill>
            <p:spPr>
              <a:xfrm>
                <a:off x="725635" y="3464640"/>
                <a:ext cx="3730673" cy="1887733"/>
              </a:xfrm>
              <a:prstGeom prst="rect">
                <a:avLst/>
              </a:prstGeom>
            </p:spPr>
          </p:pic>
          <p:pic>
            <p:nvPicPr>
              <p:cNvPr id="18" name="그림 17">
                <a:extLst>
                  <a:ext uri="{FF2B5EF4-FFF2-40B4-BE49-F238E27FC236}">
                    <a16:creationId xmlns:a16="http://schemas.microsoft.com/office/drawing/2014/main" id="{2FD75271-3BBC-40D4-5604-5D05682B72C3}"/>
                  </a:ext>
                </a:extLst>
              </p:cNvPr>
              <p:cNvPicPr>
                <a:picLocks noChangeAspect="1"/>
              </p:cNvPicPr>
              <p:nvPr/>
            </p:nvPicPr>
            <p:blipFill>
              <a:blip r:embed="rId12"/>
              <a:stretch>
                <a:fillRect/>
              </a:stretch>
            </p:blipFill>
            <p:spPr>
              <a:xfrm>
                <a:off x="1073123" y="889512"/>
                <a:ext cx="3035696" cy="2327707"/>
              </a:xfrm>
              <a:prstGeom prst="rect">
                <a:avLst/>
              </a:prstGeom>
            </p:spPr>
          </p:pic>
          <p:sp>
            <p:nvSpPr>
              <p:cNvPr id="19" name="직사각형 18">
                <a:extLst>
                  <a:ext uri="{FF2B5EF4-FFF2-40B4-BE49-F238E27FC236}">
                    <a16:creationId xmlns:a16="http://schemas.microsoft.com/office/drawing/2014/main" id="{1DB52AA3-D460-2955-E599-480F12FB4599}"/>
                  </a:ext>
                </a:extLst>
              </p:cNvPr>
              <p:cNvSpPr/>
              <p:nvPr/>
            </p:nvSpPr>
            <p:spPr>
              <a:xfrm>
                <a:off x="725635" y="666511"/>
                <a:ext cx="3730673" cy="5378824"/>
              </a:xfrm>
              <a:custGeom>
                <a:avLst/>
                <a:gdLst>
                  <a:gd name="csX0" fmla="*/ 0 w 3730673"/>
                  <a:gd name="csY0" fmla="*/ 0 h 5378824"/>
                  <a:gd name="csX1" fmla="*/ 458340 w 3730673"/>
                  <a:gd name="csY1" fmla="*/ 0 h 5378824"/>
                  <a:gd name="csX2" fmla="*/ 953986 w 3730673"/>
                  <a:gd name="csY2" fmla="*/ 0 h 5378824"/>
                  <a:gd name="csX3" fmla="*/ 1524246 w 3730673"/>
                  <a:gd name="csY3" fmla="*/ 0 h 5378824"/>
                  <a:gd name="csX4" fmla="*/ 1982586 w 3730673"/>
                  <a:gd name="csY4" fmla="*/ 0 h 5378824"/>
                  <a:gd name="csX5" fmla="*/ 2552846 w 3730673"/>
                  <a:gd name="csY5" fmla="*/ 0 h 5378824"/>
                  <a:gd name="csX6" fmla="*/ 3011186 w 3730673"/>
                  <a:gd name="csY6" fmla="*/ 0 h 5378824"/>
                  <a:gd name="csX7" fmla="*/ 3730673 w 3730673"/>
                  <a:gd name="csY7" fmla="*/ 0 h 5378824"/>
                  <a:gd name="csX8" fmla="*/ 3730673 w 3730673"/>
                  <a:gd name="csY8" fmla="*/ 705224 h 5378824"/>
                  <a:gd name="csX9" fmla="*/ 3730673 w 3730673"/>
                  <a:gd name="csY9" fmla="*/ 1195294 h 5378824"/>
                  <a:gd name="csX10" fmla="*/ 3730673 w 3730673"/>
                  <a:gd name="csY10" fmla="*/ 1739153 h 5378824"/>
                  <a:gd name="csX11" fmla="*/ 3730673 w 3730673"/>
                  <a:gd name="csY11" fmla="*/ 2229224 h 5378824"/>
                  <a:gd name="csX12" fmla="*/ 3730673 w 3730673"/>
                  <a:gd name="csY12" fmla="*/ 2934447 h 5378824"/>
                  <a:gd name="csX13" fmla="*/ 3730673 w 3730673"/>
                  <a:gd name="csY13" fmla="*/ 3370730 h 5378824"/>
                  <a:gd name="csX14" fmla="*/ 3730673 w 3730673"/>
                  <a:gd name="csY14" fmla="*/ 4022165 h 5378824"/>
                  <a:gd name="csX15" fmla="*/ 3730673 w 3730673"/>
                  <a:gd name="csY15" fmla="*/ 4458447 h 5378824"/>
                  <a:gd name="csX16" fmla="*/ 3730673 w 3730673"/>
                  <a:gd name="csY16" fmla="*/ 5378824 h 5378824"/>
                  <a:gd name="csX17" fmla="*/ 3123106 w 3730673"/>
                  <a:gd name="csY17" fmla="*/ 5378824 h 5378824"/>
                  <a:gd name="csX18" fmla="*/ 2515540 w 3730673"/>
                  <a:gd name="csY18" fmla="*/ 5378824 h 5378824"/>
                  <a:gd name="csX19" fmla="*/ 2019893 w 3730673"/>
                  <a:gd name="csY19" fmla="*/ 5378824 h 5378824"/>
                  <a:gd name="csX20" fmla="*/ 1561553 w 3730673"/>
                  <a:gd name="csY20" fmla="*/ 5378824 h 5378824"/>
                  <a:gd name="csX21" fmla="*/ 991293 w 3730673"/>
                  <a:gd name="csY21" fmla="*/ 5378824 h 5378824"/>
                  <a:gd name="csX22" fmla="*/ 532953 w 3730673"/>
                  <a:gd name="csY22" fmla="*/ 5378824 h 5378824"/>
                  <a:gd name="csX23" fmla="*/ 0 w 3730673"/>
                  <a:gd name="csY23" fmla="*/ 5378824 h 5378824"/>
                  <a:gd name="csX24" fmla="*/ 0 w 3730673"/>
                  <a:gd name="csY24" fmla="*/ 4834965 h 5378824"/>
                  <a:gd name="csX25" fmla="*/ 0 w 3730673"/>
                  <a:gd name="csY25" fmla="*/ 4129742 h 5378824"/>
                  <a:gd name="csX26" fmla="*/ 0 w 3730673"/>
                  <a:gd name="csY26" fmla="*/ 3585883 h 5378824"/>
                  <a:gd name="csX27" fmla="*/ 0 w 3730673"/>
                  <a:gd name="csY27" fmla="*/ 2988236 h 5378824"/>
                  <a:gd name="csX28" fmla="*/ 0 w 3730673"/>
                  <a:gd name="csY28" fmla="*/ 2551953 h 5378824"/>
                  <a:gd name="csX29" fmla="*/ 0 w 3730673"/>
                  <a:gd name="csY29" fmla="*/ 1900518 h 5378824"/>
                  <a:gd name="csX30" fmla="*/ 0 w 3730673"/>
                  <a:gd name="csY30" fmla="*/ 1410447 h 5378824"/>
                  <a:gd name="csX31" fmla="*/ 0 w 3730673"/>
                  <a:gd name="csY31" fmla="*/ 866588 h 5378824"/>
                  <a:gd name="csX32" fmla="*/ 0 w 3730673"/>
                  <a:gd name="csY32" fmla="*/ 0 h 537882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Lst>
                <a:rect l="l" t="t" r="r" b="b"/>
                <a:pathLst>
                  <a:path w="3730673" h="5378824" extrusionOk="0">
                    <a:moveTo>
                      <a:pt x="0" y="0"/>
                    </a:moveTo>
                    <a:cubicBezTo>
                      <a:pt x="117302" y="-30538"/>
                      <a:pt x="333661" y="4021"/>
                      <a:pt x="458340" y="0"/>
                    </a:cubicBezTo>
                    <a:cubicBezTo>
                      <a:pt x="583019" y="-4021"/>
                      <a:pt x="803654" y="59387"/>
                      <a:pt x="953986" y="0"/>
                    </a:cubicBezTo>
                    <a:cubicBezTo>
                      <a:pt x="1104318" y="-59387"/>
                      <a:pt x="1379838" y="48982"/>
                      <a:pt x="1524246" y="0"/>
                    </a:cubicBezTo>
                    <a:cubicBezTo>
                      <a:pt x="1668654" y="-48982"/>
                      <a:pt x="1843191" y="54979"/>
                      <a:pt x="1982586" y="0"/>
                    </a:cubicBezTo>
                    <a:cubicBezTo>
                      <a:pt x="2121981" y="-54979"/>
                      <a:pt x="2284845" y="56080"/>
                      <a:pt x="2552846" y="0"/>
                    </a:cubicBezTo>
                    <a:cubicBezTo>
                      <a:pt x="2820847" y="-56080"/>
                      <a:pt x="2856188" y="17074"/>
                      <a:pt x="3011186" y="0"/>
                    </a:cubicBezTo>
                    <a:cubicBezTo>
                      <a:pt x="3166184" y="-17074"/>
                      <a:pt x="3522349" y="2135"/>
                      <a:pt x="3730673" y="0"/>
                    </a:cubicBezTo>
                    <a:cubicBezTo>
                      <a:pt x="3783338" y="208139"/>
                      <a:pt x="3711569" y="396971"/>
                      <a:pt x="3730673" y="705224"/>
                    </a:cubicBezTo>
                    <a:cubicBezTo>
                      <a:pt x="3749777" y="1013477"/>
                      <a:pt x="3681611" y="1096708"/>
                      <a:pt x="3730673" y="1195294"/>
                    </a:cubicBezTo>
                    <a:cubicBezTo>
                      <a:pt x="3779735" y="1293880"/>
                      <a:pt x="3724969" y="1579453"/>
                      <a:pt x="3730673" y="1739153"/>
                    </a:cubicBezTo>
                    <a:cubicBezTo>
                      <a:pt x="3736377" y="1898853"/>
                      <a:pt x="3679345" y="2057587"/>
                      <a:pt x="3730673" y="2229224"/>
                    </a:cubicBezTo>
                    <a:cubicBezTo>
                      <a:pt x="3782001" y="2400861"/>
                      <a:pt x="3727748" y="2590653"/>
                      <a:pt x="3730673" y="2934447"/>
                    </a:cubicBezTo>
                    <a:cubicBezTo>
                      <a:pt x="3733598" y="3278241"/>
                      <a:pt x="3707765" y="3250637"/>
                      <a:pt x="3730673" y="3370730"/>
                    </a:cubicBezTo>
                    <a:cubicBezTo>
                      <a:pt x="3753581" y="3490823"/>
                      <a:pt x="3682385" y="3779970"/>
                      <a:pt x="3730673" y="4022165"/>
                    </a:cubicBezTo>
                    <a:cubicBezTo>
                      <a:pt x="3778961" y="4264360"/>
                      <a:pt x="3690592" y="4273248"/>
                      <a:pt x="3730673" y="4458447"/>
                    </a:cubicBezTo>
                    <a:cubicBezTo>
                      <a:pt x="3770754" y="4643646"/>
                      <a:pt x="3665417" y="4939837"/>
                      <a:pt x="3730673" y="5378824"/>
                    </a:cubicBezTo>
                    <a:cubicBezTo>
                      <a:pt x="3530100" y="5428556"/>
                      <a:pt x="3326602" y="5324485"/>
                      <a:pt x="3123106" y="5378824"/>
                    </a:cubicBezTo>
                    <a:cubicBezTo>
                      <a:pt x="2919610" y="5433163"/>
                      <a:pt x="2784720" y="5331891"/>
                      <a:pt x="2515540" y="5378824"/>
                    </a:cubicBezTo>
                    <a:cubicBezTo>
                      <a:pt x="2246360" y="5425757"/>
                      <a:pt x="2189570" y="5324770"/>
                      <a:pt x="2019893" y="5378824"/>
                    </a:cubicBezTo>
                    <a:cubicBezTo>
                      <a:pt x="1850216" y="5432878"/>
                      <a:pt x="1718468" y="5349785"/>
                      <a:pt x="1561553" y="5378824"/>
                    </a:cubicBezTo>
                    <a:cubicBezTo>
                      <a:pt x="1404638" y="5407863"/>
                      <a:pt x="1154099" y="5341910"/>
                      <a:pt x="991293" y="5378824"/>
                    </a:cubicBezTo>
                    <a:cubicBezTo>
                      <a:pt x="828487" y="5415738"/>
                      <a:pt x="675177" y="5354366"/>
                      <a:pt x="532953" y="5378824"/>
                    </a:cubicBezTo>
                    <a:cubicBezTo>
                      <a:pt x="390729" y="5403282"/>
                      <a:pt x="208471" y="5337172"/>
                      <a:pt x="0" y="5378824"/>
                    </a:cubicBezTo>
                    <a:cubicBezTo>
                      <a:pt x="-8078" y="5219627"/>
                      <a:pt x="27513" y="5065885"/>
                      <a:pt x="0" y="4834965"/>
                    </a:cubicBezTo>
                    <a:cubicBezTo>
                      <a:pt x="-27513" y="4604045"/>
                      <a:pt x="83240" y="4432433"/>
                      <a:pt x="0" y="4129742"/>
                    </a:cubicBezTo>
                    <a:cubicBezTo>
                      <a:pt x="-83240" y="3827051"/>
                      <a:pt x="41697" y="3812746"/>
                      <a:pt x="0" y="3585883"/>
                    </a:cubicBezTo>
                    <a:cubicBezTo>
                      <a:pt x="-41697" y="3359020"/>
                      <a:pt x="14289" y="3196479"/>
                      <a:pt x="0" y="2988236"/>
                    </a:cubicBezTo>
                    <a:cubicBezTo>
                      <a:pt x="-14289" y="2779993"/>
                      <a:pt x="36840" y="2700167"/>
                      <a:pt x="0" y="2551953"/>
                    </a:cubicBezTo>
                    <a:cubicBezTo>
                      <a:pt x="-36840" y="2403739"/>
                      <a:pt x="4055" y="2054695"/>
                      <a:pt x="0" y="1900518"/>
                    </a:cubicBezTo>
                    <a:cubicBezTo>
                      <a:pt x="-4055" y="1746341"/>
                      <a:pt x="55941" y="1655048"/>
                      <a:pt x="0" y="1410447"/>
                    </a:cubicBezTo>
                    <a:cubicBezTo>
                      <a:pt x="-55941" y="1165846"/>
                      <a:pt x="50752" y="981060"/>
                      <a:pt x="0" y="866588"/>
                    </a:cubicBezTo>
                    <a:cubicBezTo>
                      <a:pt x="-50752" y="752116"/>
                      <a:pt x="73857" y="285487"/>
                      <a:pt x="0" y="0"/>
                    </a:cubicBezTo>
                    <a:close/>
                  </a:path>
                </a:pathLst>
              </a:custGeom>
              <a:noFill/>
              <a:ln>
                <a:solidFill>
                  <a:schemeClr val="tx1"/>
                </a:solidFill>
                <a:extLst>
                  <a:ext uri="{C807C97D-BFC1-408E-A445-0C87EB9F89A2}">
                    <ask:lineSketchStyleProps xmlns:ask="http://schemas.microsoft.com/office/drawing/2018/sketchyshapes" sd="3533360291">
                      <a:prstGeom prst="rect">
                        <a:avLst/>
                      </a:prstGeom>
                      <ask:type>
                        <ask:lineSketchScribbl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Tree>
    <p:extLst>
      <p:ext uri="{BB962C8B-B14F-4D97-AF65-F5344CB8AC3E}">
        <p14:creationId xmlns:p14="http://schemas.microsoft.com/office/powerpoint/2010/main" val="39209043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0A6B34F0-1F4D-8B4E-9413-20433D54D92A}"/>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a:latin typeface="Times New Roman" panose="02020603050405020304" pitchFamily="18" charset="0"/>
                <a:cs typeface="Times New Roman" panose="02020603050405020304" pitchFamily="18" charset="0"/>
              </a:rPr>
              <a:t>Exchange approximation</a:t>
            </a:r>
            <a:endParaRPr lang="ko-KR" altLang="en-US" b="1">
              <a:latin typeface="Times New Roman" panose="02020603050405020304" pitchFamily="18" charset="0"/>
              <a:cs typeface="Times New Roman" panose="02020603050405020304" pitchFamily="18" charset="0"/>
            </a:endParaRPr>
          </a:p>
        </p:txBody>
      </p:sp>
      <p:sp>
        <p:nvSpPr>
          <p:cNvPr id="7" name="직사각형 6">
            <a:extLst>
              <a:ext uri="{FF2B5EF4-FFF2-40B4-BE49-F238E27FC236}">
                <a16:creationId xmlns:a16="http://schemas.microsoft.com/office/drawing/2014/main" id="{62DCE432-BAF3-8EC6-9586-28771BA07E36}"/>
              </a:ext>
            </a:extLst>
          </p:cNvPr>
          <p:cNvSpPr/>
          <p:nvPr/>
        </p:nvSpPr>
        <p:spPr>
          <a:xfrm>
            <a:off x="0" y="476672"/>
            <a:ext cx="5940152" cy="43204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altLang="ko-KR" b="1" dirty="0">
                <a:latin typeface="Times New Roman" panose="02020603050405020304" pitchFamily="18" charset="0"/>
                <a:ea typeface="MingLiU" pitchFamily="49" charset="-120"/>
                <a:cs typeface="Times New Roman" panose="02020603050405020304" pitchFamily="18" charset="0"/>
              </a:rPr>
              <a:t>Radial formfactor</a:t>
            </a:r>
            <a:endParaRPr lang="ko-KR" altLang="en-US" dirty="0">
              <a:latin typeface="Times New Roman" panose="02020603050405020304" pitchFamily="18" charset="0"/>
              <a:cs typeface="Times New Roman" panose="02020603050405020304" pitchFamily="18" charset="0"/>
            </a:endParaRPr>
          </a:p>
        </p:txBody>
      </p:sp>
      <p:pic>
        <p:nvPicPr>
          <p:cNvPr id="9" name="그림 8" descr="The diagram appears to be a graph plotting various functions or measurements, such as energy (E) and momentum (F), against a parameter (s) which may represent a dimensionless variable or scale. The functions or values plotted include I(s), F(s+t+ls), and E(s), with some values labeled (e.g., F(ss+t+ls) at F10, F12, and F32, and R at 5 and 10 fm).&#10;&#10;AI 생성 콘텐츠는 정확하지 않을 수 있습니다.">
            <a:extLst>
              <a:ext uri="{FF2B5EF4-FFF2-40B4-BE49-F238E27FC236}">
                <a16:creationId xmlns:a16="http://schemas.microsoft.com/office/drawing/2014/main" id="{7F76FB6D-2293-42C0-06DF-19C91980FF65}"/>
              </a:ext>
            </a:extLst>
          </p:cNvPr>
          <p:cNvPicPr>
            <a:picLocks noChangeAspect="1"/>
          </p:cNvPicPr>
          <p:nvPr/>
        </p:nvPicPr>
        <p:blipFill>
          <a:blip r:embed="rId2"/>
          <a:srcRect l="7058"/>
          <a:stretch>
            <a:fillRect/>
          </a:stretch>
        </p:blipFill>
        <p:spPr>
          <a:xfrm>
            <a:off x="4289756" y="2109724"/>
            <a:ext cx="4750600" cy="3537929"/>
          </a:xfrm>
          <a:prstGeom prst="rect">
            <a:avLst/>
          </a:prstGeom>
        </p:spPr>
      </p:pic>
      <mc:AlternateContent xmlns:mc="http://schemas.openxmlformats.org/markup-compatibility/2006" xmlns:a14="http://schemas.microsoft.com/office/drawing/2010/main">
        <mc:Choice Requires="a14">
          <p:sp>
            <p:nvSpPr>
              <p:cNvPr id="11" name="TextBox 10">
                <a:extLst>
                  <a:ext uri="{FF2B5EF4-FFF2-40B4-BE49-F238E27FC236}">
                    <a16:creationId xmlns:a16="http://schemas.microsoft.com/office/drawing/2014/main" id="{BFC7421A-027C-341F-DE90-0E7B8B857899}"/>
                  </a:ext>
                </a:extLst>
              </p:cNvPr>
              <p:cNvSpPr txBox="1"/>
              <p:nvPr/>
            </p:nvSpPr>
            <p:spPr>
              <a:xfrm>
                <a:off x="4254111" y="1664933"/>
                <a:ext cx="5022857" cy="445058"/>
              </a:xfrm>
              <a:prstGeom prst="rect">
                <a:avLst/>
              </a:prstGeom>
              <a:noFill/>
            </p:spPr>
            <p:txBody>
              <a:bodyPr wrap="square" rtlCol="0">
                <a:spAutoFit/>
              </a:bodyPr>
              <a:lstStyle/>
              <a:p>
                <a:r>
                  <a:rPr lang="en-US" altLang="ko-KR" b="0" dirty="0">
                    <a:latin typeface="Times New Roman" panose="02020603050405020304" pitchFamily="18" charset="0"/>
                    <a:cs typeface="Times New Roman" panose="02020603050405020304" pitchFamily="18" charset="0"/>
                  </a:rPr>
                  <a:t>Radial Form factor: </a:t>
                </a:r>
                <a14:m>
                  <m:oMath xmlns:m="http://schemas.openxmlformats.org/officeDocument/2006/math">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𝐹</m:t>
                        </m:r>
                      </m:e>
                      <m:sub>
                        <m:r>
                          <a:rPr lang="en-US" altLang="ko-KR" b="0" i="1" smtClean="0">
                            <a:latin typeface="Cambria Math" panose="02040503050406030204" pitchFamily="18" charset="0"/>
                          </a:rPr>
                          <m:t>𝑖𝑘</m:t>
                        </m:r>
                      </m:sub>
                    </m:sSub>
                    <m:r>
                      <a:rPr lang="en-US" altLang="ko-KR" b="0" i="1" smtClean="0">
                        <a:latin typeface="Cambria Math" panose="02040503050406030204" pitchFamily="18" charset="0"/>
                      </a:rPr>
                      <m:t>~</m:t>
                    </m:r>
                    <m:nary>
                      <m:naryPr>
                        <m:ctrlPr>
                          <a:rPr lang="ko-KR" altLang="en-US" b="0" i="1" smtClean="0">
                            <a:latin typeface="Cambria Math" panose="02040503050406030204" pitchFamily="18" charset="0"/>
                          </a:rPr>
                        </m:ctrlPr>
                      </m:naryPr>
                      <m:sub>
                        <m:r>
                          <m:rPr>
                            <m:brk m:alnAt="23"/>
                          </m:rPr>
                          <a:rPr lang="en-US" altLang="ko-KR" b="0" i="1" smtClean="0">
                            <a:latin typeface="Cambria Math" panose="02040503050406030204" pitchFamily="18" charset="0"/>
                          </a:rPr>
                          <m:t>0</m:t>
                        </m:r>
                      </m:sub>
                      <m:sup>
                        <m:r>
                          <a:rPr lang="en-US" altLang="ko-KR" b="0" i="1" smtClean="0">
                            <a:latin typeface="Cambria Math" panose="02040503050406030204" pitchFamily="18" charset="0"/>
                          </a:rPr>
                          <m:t>∞</m:t>
                        </m:r>
                      </m:sup>
                      <m:e>
                        <m:r>
                          <a:rPr lang="en-US" altLang="ko-KR" b="0" i="1" smtClean="0">
                            <a:latin typeface="Cambria Math" panose="02040503050406030204" pitchFamily="18" charset="0"/>
                          </a:rPr>
                          <m:t>𝑑</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𝑟</m:t>
                            </m:r>
                          </m:e>
                          <m:sub>
                            <m:r>
                              <a:rPr lang="en-US" altLang="ko-KR" b="0" i="1" smtClean="0">
                                <a:latin typeface="Cambria Math" panose="02040503050406030204" pitchFamily="18" charset="0"/>
                              </a:rPr>
                              <m:t>𝑡</m:t>
                            </m:r>
                          </m:sub>
                        </m:sSub>
                        <m:sSubSup>
                          <m:sSubSupPr>
                            <m:ctrlPr>
                              <a:rPr lang="en-US" altLang="ko-KR" b="0" i="1" smtClean="0">
                                <a:latin typeface="Cambria Math" panose="02040503050406030204" pitchFamily="18" charset="0"/>
                              </a:rPr>
                            </m:ctrlPr>
                          </m:sSubSupPr>
                          <m:e>
                            <m:r>
                              <a:rPr lang="en-US" altLang="ko-KR" b="0" i="1" smtClean="0">
                                <a:latin typeface="Cambria Math" panose="02040503050406030204" pitchFamily="18" charset="0"/>
                              </a:rPr>
                              <m:t>𝑢</m:t>
                            </m:r>
                          </m:e>
                          <m:sub>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𝑙</m:t>
                                </m:r>
                              </m:e>
                              <m:sub>
                                <m:r>
                                  <a:rPr lang="en-US" altLang="ko-KR" b="0" i="1" smtClean="0">
                                    <a:latin typeface="Cambria Math" panose="02040503050406030204" pitchFamily="18" charset="0"/>
                                  </a:rPr>
                                  <m:t>𝑡</m:t>
                                </m:r>
                              </m:sub>
                            </m:sSub>
                          </m:sub>
                          <m:sup>
                            <m:r>
                              <a:rPr lang="en-US" altLang="ko-KR" b="0" i="1" smtClean="0">
                                <a:latin typeface="Cambria Math" panose="02040503050406030204" pitchFamily="18" charset="0"/>
                              </a:rPr>
                              <m:t>2</m:t>
                            </m:r>
                          </m:sup>
                        </m:sSubSup>
                        <m:d>
                          <m:dPr>
                            <m:ctrlPr>
                              <a:rPr lang="en-US" altLang="ko-KR" b="0" i="1" smtClean="0">
                                <a:latin typeface="Cambria Math" panose="02040503050406030204" pitchFamily="18" charset="0"/>
                              </a:rPr>
                            </m:ctrlPr>
                          </m:dPr>
                          <m:e>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𝑟</m:t>
                                </m:r>
                              </m:e>
                              <m:sub>
                                <m:r>
                                  <a:rPr lang="en-US" altLang="ko-KR" b="0" i="1" smtClean="0">
                                    <a:latin typeface="Cambria Math" panose="02040503050406030204" pitchFamily="18" charset="0"/>
                                  </a:rPr>
                                  <m:t>𝑡</m:t>
                                </m:r>
                              </m:sub>
                            </m:sSub>
                          </m:e>
                        </m:d>
                        <m:r>
                          <a:rPr lang="en-US" altLang="ko-KR" b="0" i="1" smtClean="0">
                            <a:latin typeface="Cambria Math" panose="02040503050406030204" pitchFamily="18" charset="0"/>
                          </a:rPr>
                          <m:t>𝑣</m:t>
                        </m:r>
                        <m:r>
                          <a:rPr lang="en-US" altLang="ko-KR" b="0" i="1" smtClean="0">
                            <a:latin typeface="Cambria Math" panose="02040503050406030204" pitchFamily="18" charset="0"/>
                          </a:rPr>
                          <m:t>(</m:t>
                        </m:r>
                        <m:r>
                          <a:rPr lang="en-US" altLang="ko-KR" b="0" i="1" smtClean="0">
                            <a:latin typeface="Cambria Math" panose="02040503050406030204" pitchFamily="18" charset="0"/>
                          </a:rPr>
                          <m:t>𝑅</m:t>
                        </m:r>
                        <m:r>
                          <a:rPr lang="en-US" altLang="ko-KR" b="0" i="1" smtClean="0">
                            <a:latin typeface="Cambria Math" panose="02040503050406030204" pitchFamily="18" charset="0"/>
                          </a:rPr>
                          <m:t>,</m:t>
                        </m:r>
                        <m:r>
                          <a:rPr lang="en-US" altLang="ko-KR" b="0" i="1" smtClean="0">
                            <a:latin typeface="Cambria Math" panose="02040503050406030204" pitchFamily="18" charset="0"/>
                          </a:rPr>
                          <m:t>𝛼</m:t>
                        </m:r>
                        <m:sSub>
                          <m:sSubPr>
                            <m:ctrlPr>
                              <a:rPr lang="en-US" altLang="ko-KR" b="0" i="1" smtClean="0">
                                <a:latin typeface="Cambria Math" panose="02040503050406030204" pitchFamily="18" charset="0"/>
                              </a:rPr>
                            </m:ctrlPr>
                          </m:sSubPr>
                          <m:e>
                            <m:r>
                              <a:rPr lang="en-US" altLang="ko-KR" b="0" i="1" smtClean="0">
                                <a:latin typeface="Cambria Math" panose="02040503050406030204" pitchFamily="18" charset="0"/>
                              </a:rPr>
                              <m:t>𝑟</m:t>
                            </m:r>
                          </m:e>
                          <m:sub>
                            <m:r>
                              <a:rPr lang="en-US" altLang="ko-KR" b="0" i="1" smtClean="0">
                                <a:latin typeface="Cambria Math" panose="02040503050406030204" pitchFamily="18" charset="0"/>
                              </a:rPr>
                              <m:t>𝑡</m:t>
                            </m:r>
                          </m:sub>
                        </m:sSub>
                        <m:r>
                          <a:rPr lang="en-US" altLang="ko-KR" b="0" i="1" smtClean="0">
                            <a:latin typeface="Cambria Math" panose="02040503050406030204" pitchFamily="18" charset="0"/>
                          </a:rPr>
                          <m:t>)</m:t>
                        </m:r>
                      </m:e>
                    </m:nary>
                  </m:oMath>
                </a14:m>
                <a:endParaRPr lang="ko-KR" altLang="en-US" dirty="0">
                  <a:latin typeface="Times New Roman" panose="02020603050405020304" pitchFamily="18" charset="0"/>
                  <a:cs typeface="Times New Roman" panose="02020603050405020304" pitchFamily="18" charset="0"/>
                </a:endParaRPr>
              </a:p>
            </p:txBody>
          </p:sp>
        </mc:Choice>
        <mc:Fallback xmlns="">
          <p:sp>
            <p:nvSpPr>
              <p:cNvPr id="11" name="TextBox 10">
                <a:extLst>
                  <a:ext uri="{FF2B5EF4-FFF2-40B4-BE49-F238E27FC236}">
                    <a16:creationId xmlns:a16="http://schemas.microsoft.com/office/drawing/2014/main" id="{BFC7421A-027C-341F-DE90-0E7B8B857899}"/>
                  </a:ext>
                </a:extLst>
              </p:cNvPr>
              <p:cNvSpPr txBox="1">
                <a:spLocks noRot="1" noChangeAspect="1" noMove="1" noResize="1" noEditPoints="1" noAdjustHandles="1" noChangeArrowheads="1" noChangeShapeType="1" noTextEdit="1"/>
              </p:cNvSpPr>
              <p:nvPr/>
            </p:nvSpPr>
            <p:spPr>
              <a:xfrm>
                <a:off x="4254111" y="1664933"/>
                <a:ext cx="5022857" cy="445058"/>
              </a:xfrm>
              <a:prstGeom prst="rect">
                <a:avLst/>
              </a:prstGeom>
              <a:blipFill>
                <a:blip r:embed="rId3"/>
                <a:stretch>
                  <a:fillRect l="-1092" t="-115068" b="-179452"/>
                </a:stretch>
              </a:blipFill>
            </p:spPr>
            <p:txBody>
              <a:bodyPr/>
              <a:lstStyle/>
              <a:p>
                <a:r>
                  <a:rPr lang="ko-KR" altLang="en-US">
                    <a:noFill/>
                  </a:rPr>
                  <a:t> </a:t>
                </a:r>
              </a:p>
            </p:txBody>
          </p:sp>
        </mc:Fallback>
      </mc:AlternateContent>
      <p:pic>
        <p:nvPicPr>
          <p:cNvPr id="13" name="그림 12" descr="The diagram illustrates a peak in valence density around a radius of 0.0020 fm, indicating a high concentration of a specific element, likely 93Nb, in a target material.&#10;&#10;AI 생성 콘텐츠는 정확하지 않을 수 있습니다.">
            <a:extLst>
              <a:ext uri="{FF2B5EF4-FFF2-40B4-BE49-F238E27FC236}">
                <a16:creationId xmlns:a16="http://schemas.microsoft.com/office/drawing/2014/main" id="{10C37608-6262-A892-54CA-F774CB1D627A}"/>
              </a:ext>
            </a:extLst>
          </p:cNvPr>
          <p:cNvPicPr>
            <a:picLocks noChangeAspect="1"/>
          </p:cNvPicPr>
          <p:nvPr/>
        </p:nvPicPr>
        <p:blipFill>
          <a:blip r:embed="rId4"/>
          <a:stretch>
            <a:fillRect/>
          </a:stretch>
        </p:blipFill>
        <p:spPr>
          <a:xfrm>
            <a:off x="282113" y="1460510"/>
            <a:ext cx="3331282" cy="2418178"/>
          </a:xfrm>
          <a:prstGeom prst="rect">
            <a:avLst/>
          </a:prstGeom>
        </p:spPr>
      </p:pic>
      <p:pic>
        <p:nvPicPr>
          <p:cNvPr id="15" name="그림 14" descr="The diagram appears to be a graph showing the relationship between two variables, possibly representing a physical quantity like voltage (V) versus another parameter (possibly time or position, denoted as 't' or 'r'). The graph shows a series of values on the vertical axis, which may indicate the magnitude of the voltage, and a series of values on the horizontal axis, which could be time or position. The graph has two distinct lines, one marked with a dashed line and another with a solid line, which may represent different conditions or states, such as 'v(ss)' and 'v(t)'.&#10;&#10;AI 생성 콘텐츠는 정확하지 않을 수 있습니다.">
            <a:extLst>
              <a:ext uri="{FF2B5EF4-FFF2-40B4-BE49-F238E27FC236}">
                <a16:creationId xmlns:a16="http://schemas.microsoft.com/office/drawing/2014/main" id="{64CE99B3-DAF9-0DD9-862F-C152367AE8C8}"/>
              </a:ext>
            </a:extLst>
          </p:cNvPr>
          <p:cNvPicPr>
            <a:picLocks noChangeAspect="1"/>
          </p:cNvPicPr>
          <p:nvPr/>
        </p:nvPicPr>
        <p:blipFill>
          <a:blip r:embed="rId5"/>
          <a:stretch>
            <a:fillRect/>
          </a:stretch>
        </p:blipFill>
        <p:spPr>
          <a:xfrm>
            <a:off x="282113" y="3878688"/>
            <a:ext cx="3421765" cy="2524967"/>
          </a:xfrm>
          <a:prstGeom prst="rect">
            <a:avLst/>
          </a:prstGeom>
        </p:spPr>
      </p:pic>
      <p:sp>
        <p:nvSpPr>
          <p:cNvPr id="16" name="TextBox 15">
            <a:extLst>
              <a:ext uri="{FF2B5EF4-FFF2-40B4-BE49-F238E27FC236}">
                <a16:creationId xmlns:a16="http://schemas.microsoft.com/office/drawing/2014/main" id="{2C13BBE6-6FF6-D9FD-C7D7-58344F8629A0}"/>
              </a:ext>
            </a:extLst>
          </p:cNvPr>
          <p:cNvSpPr txBox="1"/>
          <p:nvPr/>
        </p:nvSpPr>
        <p:spPr>
          <a:xfrm>
            <a:off x="1117232" y="5647653"/>
            <a:ext cx="2410391" cy="369332"/>
          </a:xfrm>
          <a:prstGeom prst="rect">
            <a:avLst/>
          </a:prstGeom>
          <a:noFill/>
        </p:spPr>
        <p:txBody>
          <a:bodyPr wrap="square" rtlCol="0">
            <a:spAutoFit/>
          </a:bodyPr>
          <a:lstStyle/>
          <a:p>
            <a:r>
              <a:rPr lang="en-US" altLang="ko-KR" dirty="0">
                <a:solidFill>
                  <a:srgbClr val="FF0000"/>
                </a:solidFill>
                <a:latin typeface="Times New Roman" panose="02020603050405020304" pitchFamily="18" charset="0"/>
                <a:cs typeface="Times New Roman" panose="02020603050405020304" pitchFamily="18" charset="0"/>
              </a:rPr>
              <a:t>N-N interaction (T4Y)</a:t>
            </a:r>
            <a:endParaRPr lang="ko-KR" altLang="en-US" dirty="0">
              <a:solidFill>
                <a:srgbClr val="FF0000"/>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6A3AB133-1E72-F742-78B3-CA467CD19B07}"/>
              </a:ext>
            </a:extLst>
          </p:cNvPr>
          <p:cNvSpPr txBox="1"/>
          <p:nvPr/>
        </p:nvSpPr>
        <p:spPr>
          <a:xfrm>
            <a:off x="839975" y="1105067"/>
            <a:ext cx="3268494" cy="369332"/>
          </a:xfrm>
          <a:prstGeom prst="rect">
            <a:avLst/>
          </a:prstGeom>
          <a:noFill/>
        </p:spPr>
        <p:txBody>
          <a:bodyPr wrap="square" rtlCol="0">
            <a:spAutoFit/>
          </a:bodyPr>
          <a:lstStyle/>
          <a:p>
            <a:r>
              <a:rPr lang="en-US" altLang="ko-KR" dirty="0">
                <a:solidFill>
                  <a:srgbClr val="FF0000"/>
                </a:solidFill>
                <a:latin typeface="Times New Roman" panose="02020603050405020304" pitchFamily="18" charset="0"/>
                <a:cs typeface="Times New Roman" panose="02020603050405020304" pitchFamily="18" charset="0"/>
              </a:rPr>
              <a:t>Valence nucleon density</a:t>
            </a:r>
            <a:endParaRPr lang="ko-KR" altLang="en-US" dirty="0">
              <a:solidFill>
                <a:srgbClr val="FF0000"/>
              </a:solidFill>
              <a:latin typeface="Times New Roman" panose="02020603050405020304" pitchFamily="18" charset="0"/>
              <a:cs typeface="Times New Roman" panose="02020603050405020304" pitchFamily="18" charset="0"/>
            </a:endParaRPr>
          </a:p>
        </p:txBody>
      </p:sp>
      <p:sp>
        <p:nvSpPr>
          <p:cNvPr id="2" name="오른쪽 중괄호 1">
            <a:extLst>
              <a:ext uri="{FF2B5EF4-FFF2-40B4-BE49-F238E27FC236}">
                <a16:creationId xmlns:a16="http://schemas.microsoft.com/office/drawing/2014/main" id="{27637665-5398-2B3F-9AF3-880D62FEFA4A}"/>
              </a:ext>
            </a:extLst>
          </p:cNvPr>
          <p:cNvSpPr/>
          <p:nvPr/>
        </p:nvSpPr>
        <p:spPr>
          <a:xfrm>
            <a:off x="3527623" y="1460510"/>
            <a:ext cx="726488" cy="4920818"/>
          </a:xfrm>
          <a:prstGeom prst="rightBrace">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ko-KR" altLang="en-US"/>
          </a:p>
        </p:txBody>
      </p:sp>
    </p:spTree>
    <p:extLst>
      <p:ext uri="{BB962C8B-B14F-4D97-AF65-F5344CB8AC3E}">
        <p14:creationId xmlns:p14="http://schemas.microsoft.com/office/powerpoint/2010/main" val="213055686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ITMAPVECTOR" val="0"/>
  <p:tag name="IGUANATEXCURSOR" val="0"/>
  <p:tag name="IGUANATEXSIZE" val="20"/>
  <p:tag name="LATEXADDIN" val="\documentclass{article}&#10;\usepackage{amsmath}&#10;\usepackage{bm}  % bold math vectors&#10;\pagestyle{empty}&#10;&#10;\begin{document}&#10;&#10;\[&#10;v = v^{(c)} + v^{(ss)}\, \bm{s}_p \cdot \bm{s}_t&#10;    + v^{(ls)}\, \bm{l} \cdot (\bm{s}_p + \bm{s}_t)&#10;    + v^{(t)} \left( 3\, \bm{s}_p \cdot \hat{\bm{r}}\, \bm{s}_t \cdot \hat{\bm{r}} - \bm{s}_p \cdot \bm{s}_t \right)&#10;\]&#10;&#10;\end{document}&#10;"/>
  <p:tag name="LATEXENGINEID" val="0"/>
  <p:tag name="LATEXFORMHEIGHT" val="312"/>
  <p:tag name="LATEXFORMWIDTH" val="384"/>
  <p:tag name="LATEXFORMWRAP" val="True"/>
  <p:tag name="ORIGINALHEIGHT" val="152.9809"/>
  <p:tag name="ORIGINALWIDTH" val="3754.031"/>
  <p:tag name="OUTPUTDPI" val="1200"/>
  <p:tag name="TEMPFOLDER" val="c:\temp\"/>
  <p:tag name="TRANSPARENCY" val="True"/>
</p:tagLst>
</file>

<file path=ppt/tags/tag10.xml><?xml version="1.0" encoding="utf-8"?>
<p:tagLst xmlns:a="http://schemas.openxmlformats.org/drawingml/2006/main" xmlns:r="http://schemas.openxmlformats.org/officeDocument/2006/relationships" xmlns:p="http://schemas.openxmlformats.org/presentationml/2006/main">
  <p:tag name="OUTPUTDPI" val="1200"/>
  <p:tag name="ORIGINALHEIGHT" val="1193.851"/>
  <p:tag name="ORIGINALWIDTH" val="4706.412"/>
  <p:tag name="LATEXADDIN" val="\documentclass{article}&#10;\usepackage{amsmath}&#10;\pagestyle{empty}&#10;&#10;\begin{document}&#10;&#10;\[&#10;\begin{aligned}&#10;\left\langle S'l'J' \left|v^{(ss)}(r_{pt})\right| SlJ \right\rangle \, \mathbf{s}_p \cdot \mathbf{s}_t = &#10;&amp; - \frac{3}{2} (-1)^{l' + l_t} \, &#10;\hat{I}^2 \, \hat{S} \hat{S}' \,\hat{l} \hat{l}' \, (\hat{l}_t)^2  &#10;\sum_{i,k} (\hat{i} \hat{k})^2 \\&#10;&amp; \times &#10;\begin{Bmatrix}&#10;S' &amp; l' &amp; J \\&#10;l &amp; S &amp; k&#10;\end{Bmatrix}&#10;\begin{Bmatrix}&#10;I &amp; \frac{1}{2} &amp; S'  \\&#10;I &amp; \frac{1}{2} &amp; S  \\&#10;i &amp; 1 &amp; k&#10;\end{Bmatrix}&#10;\begin{Bmatrix}&#10;I &amp; \frac{1}{2} &amp; l_t \\&#10;I &amp; \frac{1}{2} &amp; l_t \\&#10;i &amp; 1 &amp; k&#10;\end{Bmatrix}&#10;(-1)^{S + l' + J} \\&#10;&amp; \times &#10;\begin{pmatrix}&#10;l' &amp; k &amp; l \\&#10;0 &amp; 0 &amp; 0&#10;\end{pmatrix}&#10;\begin{pmatrix}&#10;l_t &amp; k &amp; l_t \\&#10;0 &amp; 0 &amp; 0&#10;\end{pmatrix}&#10;\int_0^\infty v_k^{(ss)}(r, \alpha r_t)\, u_{l_t}^2(r_t)\, dr_t&#10;\end{aligned}&#10;\]&#10;&#10;\end{document}&#10;"/>
  <p:tag name="IGUANATEXSIZE" val="20"/>
  <p:tag name="IGUANATEXCURSOR" val="114"/>
  <p:tag name="TRANSPARENCY" val="True"/>
  <p:tag name="LATEXENGINEID" val="0"/>
  <p:tag name="TEMPFOLDER" val="c:\temp\"/>
  <p:tag name="LATEXFORMHEIGHT" val="312"/>
  <p:tag name="LATEXFORMWIDTH" val="384"/>
  <p:tag name="LATEXFORMWRAP" val="True"/>
  <p:tag name="BITMAPVECTOR" val="0"/>
</p:tagLst>
</file>

<file path=ppt/tags/tag11.xml><?xml version="1.0" encoding="utf-8"?>
<p:tagLst xmlns:a="http://schemas.openxmlformats.org/drawingml/2006/main" xmlns:r="http://schemas.openxmlformats.org/officeDocument/2006/relationships" xmlns:p="http://schemas.openxmlformats.org/presentationml/2006/main">
  <p:tag name="BITMAPVECTOR" val="0"/>
  <p:tag name="IGUANATEXCURSOR" val="276"/>
  <p:tag name="IGUANATEXSIZE" val="20"/>
  <p:tag name="LATEXADDIN" val="\documentclass{article}&#10;\usepackage{amsmath}&#10;\pagestyle{empty}&#10;\begin{document}&#10;&#10;\begin{equation}&#10;v^{(ss)}(r_{\mathrm{pt}}) \rightarrow \hat{v}^{(ss)}(r_{\mathrm{pt}}) &#10;= v^{(ss)}(r_{\mathrm{pt}}) + \hat{J}_{ss}(E, \alpha r_t)\, \delta(\mathbf{r}_{\mathrm{pt}})&#10;\end{equation}&#10;&#10;&#10;\end{document}"/>
  <p:tag name="LATEXENGINEID" val="0"/>
  <p:tag name="LATEXFORMHEIGHT" val="312"/>
  <p:tag name="LATEXFORMWIDTH" val="384"/>
  <p:tag name="LATEXFORMWRAP" val="True"/>
  <p:tag name="ORIGINALHEIGHT" val="153.7308"/>
  <p:tag name="ORIGINALWIDTH" val="3600.3"/>
  <p:tag name="OUTPUTDPI" val="1200"/>
  <p:tag name="TEMPFOLDER" val="c:\temp\"/>
  <p:tag name="TRANSPARENCY" val="True"/>
</p:tagLst>
</file>

<file path=ppt/tags/tag12.xml><?xml version="1.0" encoding="utf-8"?>
<p:tagLst xmlns:a="http://schemas.openxmlformats.org/drawingml/2006/main" xmlns:r="http://schemas.openxmlformats.org/officeDocument/2006/relationships" xmlns:p="http://schemas.openxmlformats.org/presentationml/2006/main">
  <p:tag name="BITMAPVECTOR" val="0"/>
  <p:tag name="IGUANATEXCURSOR" val="197"/>
  <p:tag name="IGUANATEXSIZE" val="20"/>
  <p:tag name="LATEXADDIN" val="\documentclass{article}&#10;\usepackage{amsmath}&#10;\pagestyle{empty}&#10;\begin{document}&#10;&#10;\begin{equation}&#10;k(r) = \left[ \frac{2m}{\hbar^2} \left(E - U_{\mathrm{opt}}(r) \right) \right]^{1/2}&#10;\end{equation}&#10;&#10;&#10;\end{document}"/>
  <p:tag name="LATEXENGINEID" val="0"/>
  <p:tag name="LATEXFORMHEIGHT" val="312"/>
  <p:tag name="LATEXFORMWIDTH" val="384"/>
  <p:tag name="LATEXFORMWRAP" val="True"/>
  <p:tag name="ORIGINALHEIGHT" val="332.2085"/>
  <p:tag name="ORIGINALWIDTH" val="2948.632"/>
  <p:tag name="OUTPUTDPI" val="1200"/>
  <p:tag name="TEMPFOLDER" val="c:\temp\"/>
  <p:tag name="TRANSPARENCY" val="True"/>
</p:tagLst>
</file>

<file path=ppt/tags/tag13.xml><?xml version="1.0" encoding="utf-8"?>
<p:tagLst xmlns:a="http://schemas.openxmlformats.org/drawingml/2006/main" xmlns:r="http://schemas.openxmlformats.org/officeDocument/2006/relationships" xmlns:p="http://schemas.openxmlformats.org/presentationml/2006/main">
  <p:tag name="BITMAPVECTOR" val="0"/>
  <p:tag name="IGUANATEXCURSOR" val="220"/>
  <p:tag name="IGUANATEXSIZE" val="20"/>
  <p:tag name="LATEXADDIN" val="\documentclass{article}&#10;\usepackage{amsmath}&#10;\pagestyle{empty}&#10;\begin{document}&#10;&#10;\begin{equation}&#10;\hat{J}_{ss}(E, r) = \frac{12\pi}{k_F(r)} &#10;\int_0^{\infty} j_0[k(r)s]\, j_1[k_F(r)s]\, s\, v^{(ss)}(s)\, ds&#10;\end{equation}&#10;&#10;&#10;\end{document}"/>
  <p:tag name="LATEXENGINEID" val="0"/>
  <p:tag name="LATEXFORMHEIGHT" val="312"/>
  <p:tag name="LATEXFORMWIDTH" val="384"/>
  <p:tag name="LATEXFORMWRAP" val="True"/>
  <p:tag name="ORIGINALHEIGHT" val="294.7131"/>
  <p:tag name="ORIGINALWIDTH" val="3583.052"/>
  <p:tag name="OUTPUTDPI" val="1200"/>
  <p:tag name="TEMPFOLDER" val="c:\temp\"/>
  <p:tag name="TRANSPARENCY" val="True"/>
</p:tagLst>
</file>

<file path=ppt/tags/tag14.xml><?xml version="1.0" encoding="utf-8"?>
<p:tagLst xmlns:a="http://schemas.openxmlformats.org/drawingml/2006/main" xmlns:r="http://schemas.openxmlformats.org/officeDocument/2006/relationships" xmlns:p="http://schemas.openxmlformats.org/presentationml/2006/main">
  <p:tag name="BITMAPVECTOR" val="0"/>
  <p:tag name="IGUANATEXCURSOR" val="169"/>
  <p:tag name="IGUANATEXSIZE" val="20"/>
  <p:tag name="LATEXADDIN" val="\documentclass{article}&#10;\usepackage{amsmath}&#10;\pagestyle{empty}&#10;\begin{document}&#10;&#10;\begin{equation}&#10;k_F(r) = \left[ \tfrac{3}{2} \pi^2 \rho(r) \right]^{1/3}&#10;\end{equation}&#10;&#10;&#10;\end{document}"/>
  <p:tag name="LATEXENGINEID" val="0"/>
  <p:tag name="LATEXFORMHEIGHT" val="312"/>
  <p:tag name="LATEXFORMWIDTH" val="384"/>
  <p:tag name="LATEXFORMWRAP" val="True"/>
  <p:tag name="ORIGINALHEIGHT" val="185.2269"/>
  <p:tag name="ORIGINALWIDTH" val="2709.411"/>
  <p:tag name="OUTPUTDPI" val="1200"/>
  <p:tag name="TEMPFOLDER" val="c:\temp\"/>
  <p:tag name="TRANSPARENCY" val="True"/>
</p:tagLst>
</file>

<file path=ppt/tags/tag15.xml><?xml version="1.0" encoding="utf-8"?>
<p:tagLst xmlns:a="http://schemas.openxmlformats.org/drawingml/2006/main" xmlns:r="http://schemas.openxmlformats.org/officeDocument/2006/relationships" xmlns:p="http://schemas.openxmlformats.org/presentationml/2006/main">
  <p:tag name="OUTPUTDPI" val="1200"/>
  <p:tag name="ORIGINALHEIGHT" val="1343.832"/>
  <p:tag name="ORIGINALWIDTH" val="6465.692"/>
  <p:tag name="LATEXADDIN" val="\documentclass{article}&#10;\usepackage{amsmath}&#10;\pagestyle{empty}&#10;\begin{document}&#10;\[&#10;\begin{aligned}&#10;\left\langle S'l'J'\left|&#10;v^{(t)}(r_{\mathrm{pt}})\left[3\, \mathbf{s}_p \cdot \hat{r}_{\mathrm{pt}}\, \mathbf{s}_t \cdot \hat{r}_{\mathrm{pt}} - \mathbf{s}_p \cdot \mathbf{s}_t \right]\right|SlJ \right\rangle&#10;&amp;= \frac{3}{2} \sqrt{30}\, \hat{I}^2 \hat{S} \hat{S}' \hat{l} \hat{l}' \hat{l}_t^2  &#10;\sum_{i,k,n} (-1)^{\frac{k+n}{2} + i + S + l_t + J} (\hat{i} \hat{k} \hat{n})^2 \\&#10;&amp;\quad \times &#10;\begin{pmatrix}&#10;k &amp; n &amp; 2 \\&#10;0 &amp; 0 &amp; 0&#10;\end{pmatrix}&#10;\left\{&#10;\begin{matrix}&#10;2 &amp; 1 &amp; 1 \\&#10;i &amp; k &amp; n&#10;\end{matrix}&#10;\right\}&#10;\left\{&#10;\begin{matrix}&#10;S' &amp; l' &amp; J \\&#10;l &amp; S &amp; k&#10;\end{matrix}&#10;\right\}&#10;\left\{&#10;\begin{matrix}&#10;I &amp; \frac{1}{2} &amp; S' \\&#10;I &amp; \frac{1}{2} &amp; S \\&#10;i &amp; 1 &amp; k&#10;\end{matrix}&#10;\right\} \\&#10;&amp;\quad \times &#10;\left\{&#10;\begin{matrix}&#10;I &amp; \frac{1}{2} &amp; l_t \\&#10;I &amp; \frac{1}{2} &amp; l_t \\&#10;i &amp; 1 &amp; n&#10;\end{matrix}&#10;\right\}&#10;\begin{pmatrix}&#10;l' &amp; k &amp; l \\&#10;0 &amp; 0 &amp; 0&#10;\end{pmatrix}&#10;\begin{pmatrix}&#10;l_t &amp; n &amp; l_t \\&#10;0 &amp; 0 &amp; 0&#10;\end{pmatrix}&#10;\int_0^\infty v^{(k,n,2)}(r, \alpha r_t)\, u_{l_t}^2(r_t)\, dr_t&#10;\end{aligned}&#10;\]&#10;&#10;&#10;&#10;&#10;\end{document}"/>
  <p:tag name="IGUANATEXSIZE" val="20"/>
  <p:tag name="IGUANATEXCURSOR" val="290"/>
  <p:tag name="TRANSPARENCY" val="True"/>
  <p:tag name="LATEXENGINEID" val="0"/>
  <p:tag name="TEMPFOLDER" val="c:\temp\"/>
  <p:tag name="LATEXFORMHEIGHT" val="312"/>
  <p:tag name="LATEXFORMWIDTH" val="384"/>
  <p:tag name="LATEXFORMWRAP" val="True"/>
  <p:tag name="BITMAPVECTOR" val="0"/>
</p:tagLst>
</file>

<file path=ppt/tags/tag16.xml><?xml version="1.0" encoding="utf-8"?>
<p:tagLst xmlns:a="http://schemas.openxmlformats.org/drawingml/2006/main" xmlns:r="http://schemas.openxmlformats.org/officeDocument/2006/relationships" xmlns:p="http://schemas.openxmlformats.org/presentationml/2006/main">
  <p:tag name="OUTPUTDPI" val="1200"/>
  <p:tag name="ORIGINALHEIGHT" val="1343.832"/>
  <p:tag name="ORIGINALWIDTH" val="5686.539"/>
  <p:tag name="LATEXADDIN" val="\documentclass{article}&#10;\usepackage{amsmath}&#10;\pagestyle{empty}&#10;\begin{document}&#10;\[&#10;\begin{aligned}&#10;v^{(t)}(r_{\mathrm{pt}})\left[3\, \mathbf{s}_p \cdot \hat{r}_{\mathrm{pt}}\, \mathbf{s}_t \cdot \hat{r}_{\mathrm{pt}} - \mathbf{s}_p \cdot \mathbf{s}_t \right]&#10;&amp;= \frac{3}{2} \sqrt{30}\, \hat{I}^2 \hat{S} \hat{S}' \hat{l} \hat{l}' \hat{l}_t^2  &#10;\sum_{i,k,n} (-1)^{\frac{k+n}{2} + i + S + l_t + J} (\hat{i} \hat{k} \hat{n})^2 \\&#10;&amp;\quad \times &#10;\begin{pmatrix}&#10;k &amp; n &amp; 2 \\&#10;0 &amp; 0 &amp; 0&#10;\end{pmatrix}&#10;\left\{&#10;\begin{matrix}&#10;2 &amp; 1 &amp; 1 \\&#10;i &amp; k &amp; n&#10;\end{matrix}&#10;\right\}&#10;\left\{&#10;\begin{matrix}&#10;S' &amp; l' &amp; J \\&#10;l &amp; S &amp; k&#10;\end{matrix}&#10;\right\}&#10;\left\{&#10;\begin{matrix}&#10;I &amp; \frac{1}{2} &amp; S' \\&#10;I &amp; \frac{1}{2} &amp; S \\&#10;i &amp; 1 &amp; k&#10;\end{matrix}&#10;\right\} \\&#10;&amp;\quad \times &#10;\left\{&#10;\begin{matrix}&#10;I &amp; \frac{1}{2} &amp; l_t \\&#10;I &amp; \frac{1}{2} &amp; l_t \\&#10;i &amp; 1 &amp; n&#10;\end{matrix}&#10;\right\}&#10;\begin{pmatrix}&#10;l' &amp; k &amp; l \\&#10;0 &amp; 0 &amp; 0&#10;\end{pmatrix}&#10;\begin{pmatrix}&#10;l_t &amp; n &amp; l_t \\&#10;0 &amp; 0 &amp; 0&#10;\end{pmatrix}&#10;\int_0^\infty v^{(k,n,2)}(r, \alpha r_t)\, u_{l_t}^2(r_t)\, dr_t&#10;\end{aligned}&#10;\]&#10;&#10;&#10;&#10;&#10;\end{document}"/>
  <p:tag name="IGUANATEXSIZE" val="20"/>
  <p:tag name="IGUANATEXCURSOR" val="1051"/>
  <p:tag name="TRANSPARENCY" val="True"/>
  <p:tag name="LATEXENGINEID" val="0"/>
  <p:tag name="TEMPFOLDER" val="c:\temp\"/>
  <p:tag name="LATEXFORMHEIGHT" val="312"/>
  <p:tag name="LATEXFORMWIDTH" val="384"/>
  <p:tag name="LATEXFORMWRAP" val="True"/>
  <p:tag name="BITMAPVECTOR" val="0"/>
</p:tagLst>
</file>

<file path=ppt/tags/tag2.xml><?xml version="1.0" encoding="utf-8"?>
<p:tagLst xmlns:a="http://schemas.openxmlformats.org/drawingml/2006/main" xmlns:r="http://schemas.openxmlformats.org/officeDocument/2006/relationships" xmlns:p="http://schemas.openxmlformats.org/presentationml/2006/main">
  <p:tag name="OUTPUTDPI" val="1200"/>
  <p:tag name="ORIGINALHEIGHT" val="284.9644"/>
  <p:tag name="ORIGINALWIDTH" val="2261.717"/>
  <p:tag name="LATEXADDIN" val="\documentclass{article}&#10;\usepackage{amsmath}&#10;\pagestyle{empty}&#10;&#10;\begin{document}&#10;&#10;\[&#10;\begin{aligned}&#10;U(R)&#10;&amp;=&#10;U_{\mathrm{opt}}(R)&#10;-&#10;\sum_{i,k}F_{ik}(R)\,S_{ik}(\hat{R},s_p,I)&#10;\end{aligned}&#10;\]&#10;&#10;\end{document}&#10;"/>
  <p:tag name="IGUANATEXSIZE" val="25"/>
  <p:tag name="IGUANATEXCURSOR" val="130"/>
  <p:tag name="TRANSPARENCY" val="True"/>
  <p:tag name="LATEXENGINEID" val="0"/>
  <p:tag name="TEMPFOLDER" val="c:\temp\"/>
  <p:tag name="LATEXFORMHEIGHT" val="312"/>
  <p:tag name="LATEXFORMWIDTH" val="384"/>
  <p:tag name="LATEXFORMWRAP" val="True"/>
  <p:tag name="BITMAPVECTOR" val="0"/>
</p:tagLst>
</file>

<file path=ppt/tags/tag3.xml><?xml version="1.0" encoding="utf-8"?>
<p:tagLst xmlns:a="http://schemas.openxmlformats.org/drawingml/2006/main" xmlns:r="http://schemas.openxmlformats.org/officeDocument/2006/relationships" xmlns:p="http://schemas.openxmlformats.org/presentationml/2006/main">
  <p:tag name="BITMAPVECTOR" val="0"/>
  <p:tag name="IGUANATEXCURSOR" val="126"/>
  <p:tag name="IGUANATEXSIZE" val="20"/>
  <p:tag name="LATEXADDIN" val="\documentclass{article}&#10;\usepackage{amsmath}&#10;\usepackage{bm}  % bold math vectors&#10;\pagestyle{empty}&#10;&#10;\begin{document}&#10;&#10;\[&#10;    v^{(t)} \left( 3\, \bm{s}_p \cdot \hat{\bm{r}}\, \bm{s}_t \cdot \hat{\bm{r}} - \bm{s}_p \cdot \bm{s}_t \right)&#10;\]&#10;&#10;\end{document}&#10;"/>
  <p:tag name="LATEXENGINEID" val="0"/>
  <p:tag name="LATEXFORMHEIGHT" val="312"/>
  <p:tag name="LATEXFORMWIDTH" val="384"/>
  <p:tag name="LATEXFORMWRAP" val="True"/>
  <p:tag name="ORIGINALHEIGHT" val="152.9809"/>
  <p:tag name="ORIGINALWIDTH" val="1421.072"/>
  <p:tag name="OUTPUTDPI" val="1200"/>
  <p:tag name="TEMPFOLDER" val="c:\temp\"/>
  <p:tag name="TRANSPARENCY" val="True"/>
</p:tagLst>
</file>

<file path=ppt/tags/tag4.xml><?xml version="1.0" encoding="utf-8"?>
<p:tagLst xmlns:a="http://schemas.openxmlformats.org/drawingml/2006/main" xmlns:r="http://schemas.openxmlformats.org/officeDocument/2006/relationships" xmlns:p="http://schemas.openxmlformats.org/presentationml/2006/main">
  <p:tag name="BITMAPVECTOR" val="0"/>
  <p:tag name="IGUANATEXCURSOR" val="121"/>
  <p:tag name="IGUANATEXSIZE" val="20"/>
  <p:tag name="LATEXADDIN" val="\documentclass{article}&#10;\usepackage{amsmath}&#10;\usepackage{bm}  % bold math vectors&#10;\pagestyle{empty}&#10;&#10;\begin{document}&#10;&#10;\[&#10;    v^{(ls)}\, \bm{l} \cdot (\bm{s}_p + \bm{s}_t)&#10;\]&#10;&#10;\end{document}&#10;"/>
  <p:tag name="LATEXENGINEID" val="0"/>
  <p:tag name="LATEXFORMHEIGHT" val="312"/>
  <p:tag name="LATEXFORMWIDTH" val="384"/>
  <p:tag name="LATEXFORMWRAP" val="True"/>
  <p:tag name="ORIGINALHEIGHT" val="152.9809"/>
  <p:tag name="ORIGINALWIDTH" val="849.6438"/>
  <p:tag name="OUTPUTDPI" val="1200"/>
  <p:tag name="TEMPFOLDER" val="c:\temp\"/>
  <p:tag name="TRANSPARENCY" val="True"/>
</p:tagLst>
</file>

<file path=ppt/tags/tag5.xml><?xml version="1.0" encoding="utf-8"?>
<p:tagLst xmlns:a="http://schemas.openxmlformats.org/drawingml/2006/main" xmlns:r="http://schemas.openxmlformats.org/officeDocument/2006/relationships" xmlns:p="http://schemas.openxmlformats.org/presentationml/2006/main">
  <p:tag name="BITMAPVECTOR" val="0"/>
  <p:tag name="IGUANATEXCURSOR" val="156"/>
  <p:tag name="IGUANATEXSIZE" val="20"/>
  <p:tag name="LATEXADDIN" val="\documentclass{article}&#10;\usepackage{amsmath}&#10;\usepackage{bm}  % bold math vectors&#10;\pagestyle{empty}&#10;&#10;\begin{document}&#10;&#10;\[&#10;v^{(ss)}\, \bm{s}_p \cdot \bm{s}_t&#10;\]&#10;&#10;\end{document}&#10;"/>
  <p:tag name="LATEXENGINEID" val="0"/>
  <p:tag name="LATEXFORMHEIGHT" val="312"/>
  <p:tag name="LATEXFORMWIDTH" val="384"/>
  <p:tag name="LATEXFORMWRAP" val="True"/>
  <p:tag name="ORIGINALHEIGHT" val="152.9809"/>
  <p:tag name="ORIGINALWIDTH" val="573.6783"/>
  <p:tag name="OUTPUTDPI" val="1200"/>
  <p:tag name="TEMPFOLDER" val="c:\temp\"/>
  <p:tag name="TRANSPARENCY" val="True"/>
</p:tagLst>
</file>

<file path=ppt/tags/tag6.xml><?xml version="1.0" encoding="utf-8"?>
<p:tagLst xmlns:a="http://schemas.openxmlformats.org/drawingml/2006/main" xmlns:r="http://schemas.openxmlformats.org/officeDocument/2006/relationships" xmlns:p="http://schemas.openxmlformats.org/presentationml/2006/main">
  <p:tag name="BITMAPVECTOR" val="0"/>
  <p:tag name="IGUANATEXCURSOR" val="129"/>
  <p:tag name="IGUANATEXSIZE" val="20"/>
  <p:tag name="LATEXADDIN" val="\documentclass{article}&#10;\usepackage{amsmath}&#10;\usepackage{bm}  % bold math vectors&#10;\pagestyle{empty}&#10;&#10;\begin{document}&#10;&#10;\[&#10;v^{(c)}&#10;\]&#10;&#10;\end{document}&#10;"/>
  <p:tag name="LATEXENGINEID" val="0"/>
  <p:tag name="LATEXFORMHEIGHT" val="312"/>
  <p:tag name="LATEXFORMWIDTH" val="384"/>
  <p:tag name="LATEXFORMWRAP" val="True"/>
  <p:tag name="ORIGINALHEIGHT" val="118.4852"/>
  <p:tag name="ORIGINALWIDTH" val="173.9783"/>
  <p:tag name="OUTPUTDPI" val="1200"/>
  <p:tag name="TEMPFOLDER" val="c:\temp\"/>
  <p:tag name="TRANSPARENCY" val="True"/>
</p:tagLst>
</file>

<file path=ppt/tags/tag7.xml><?xml version="1.0" encoding="utf-8"?>
<p:tagLst xmlns:a="http://schemas.openxmlformats.org/drawingml/2006/main" xmlns:r="http://schemas.openxmlformats.org/officeDocument/2006/relationships" xmlns:p="http://schemas.openxmlformats.org/presentationml/2006/main">
  <p:tag name="BITMAPVECTOR" val="0"/>
  <p:tag name="IGUANATEXCURSOR" val="201"/>
  <p:tag name="IGUANATEXSIZE" val="20"/>
  <p:tag name="LATEXADDIN" val="\documentclass{article}&#10;\usepackage{amsmath}&#10;\usepackage{bm}  % bold math vectors&#10;\pagestyle{empty}&#10;&#10;\begin{document}&#10;&#10;\[&#10;S_{ik} = N'_{ik} \bigl[ I^{(i)} \times s_p \bigr]^{(k)} \cdot C_k(\hat{r}),&#10;\]&#10;&#10;&#10;\end{document}&#10;"/>
  <p:tag name="LATEXENGINEID" val="0"/>
  <p:tag name="LATEXFORMHEIGHT" val="312"/>
  <p:tag name="LATEXFORMWIDTH" val="384"/>
  <p:tag name="LATEXFORMWRAP" val="True"/>
  <p:tag name="ORIGINALHEIGHT" val="183.727"/>
  <p:tag name="ORIGINALWIDTH" val="1646.044"/>
  <p:tag name="OUTPUTDPI" val="1200"/>
  <p:tag name="TEMPFOLDER" val="c:\temp\"/>
  <p:tag name="TRANSPARENCY" val="True"/>
</p:tagLst>
</file>

<file path=ppt/tags/tag8.xml><?xml version="1.0" encoding="utf-8"?>
<p:tagLst xmlns:a="http://schemas.openxmlformats.org/drawingml/2006/main" xmlns:r="http://schemas.openxmlformats.org/officeDocument/2006/relationships" xmlns:p="http://schemas.openxmlformats.org/presentationml/2006/main">
  <p:tag name="BITMAPVECTOR" val="0"/>
  <p:tag name="IGUANATEXCURSOR" val="0"/>
  <p:tag name="IGUANATEXSIZE" val="20"/>
  <p:tag name="LATEXADDIN" val="\documentclass{article}&#10;\usepackage{amsmath}&#10;\usepackage{bm}  % bold math vectors&#10;\pagestyle{empty}&#10;&#10;\begin{document}&#10;&#10;\[&#10;v = v^{(c)} + v^{(ss)}\, \bm{s}_p \cdot \bm{s}_t&#10;    + v^{(ls)}\, \bm{l} \cdot (\bm{s}_p + \bm{s}_t)&#10;    + v^{(t)} \left( 3\, \bm{s}_p \cdot \hat{\bm{r}}\, \bm{s}_t \cdot \hat{\bm{r}} - \bm{s}_p \cdot \bm{s}_t \right)&#10;\]&#10;&#10;\end{document}&#10;"/>
  <p:tag name="LATEXENGINEID" val="0"/>
  <p:tag name="LATEXFORMHEIGHT" val="312"/>
  <p:tag name="LATEXFORMWIDTH" val="384"/>
  <p:tag name="LATEXFORMWRAP" val="True"/>
  <p:tag name="ORIGINALHEIGHT" val="152.9809"/>
  <p:tag name="ORIGINALWIDTH" val="3754.031"/>
  <p:tag name="OUTPUTDPI" val="1200"/>
  <p:tag name="TEMPFOLDER" val="c:\temp\"/>
  <p:tag name="TRANSPARENCY" val="True"/>
</p:tagLst>
</file>

<file path=ppt/tags/tag9.xml><?xml version="1.0" encoding="utf-8"?>
<p:tagLst xmlns:a="http://schemas.openxmlformats.org/drawingml/2006/main" xmlns:r="http://schemas.openxmlformats.org/officeDocument/2006/relationships" xmlns:p="http://schemas.openxmlformats.org/presentationml/2006/main">
  <p:tag name="OUTPUTDPI" val="1200"/>
  <p:tag name="ORIGINALHEIGHT" val="1193.851"/>
  <p:tag name="ORIGINALWIDTH" val="4706.412"/>
  <p:tag name="LATEXADDIN" val="\documentclass{article}&#10;\usepackage{amsmath}&#10;\pagestyle{empty}&#10;&#10;\begin{document}&#10;&#10;\[&#10;\begin{aligned}&#10;\left\langle S'l'J' \left|v^{(ss)}(r_{pt})\right| SlJ \right\rangle \, \mathbf{s}_p \cdot \mathbf{s}_t = &#10;&amp; - \frac{3}{2} (-1)^{l' + l_t} \, &#10;\hat{I}^2 \, \hat{S} \hat{S}' \,\hat{l} \hat{l}' \, (\hat{l}_t)^2  &#10;\sum_{i,k} (\hat{i} \hat{k})^2 \\&#10;&amp; \times &#10;\begin{Bmatrix}&#10;S' &amp; l' &amp; J \\&#10;l &amp; S &amp; k&#10;\end{Bmatrix}&#10;\begin{Bmatrix}&#10;I &amp; \frac{1}{2} &amp; S'  \\&#10;I &amp; \frac{1}{2} &amp; S  \\&#10;i &amp; 1 &amp; k&#10;\end{Bmatrix}&#10;\begin{Bmatrix}&#10;I &amp; \frac{1}{2} &amp; l_t \\&#10;I &amp; \frac{1}{2} &amp; l_t \\&#10;i &amp; 1 &amp; k&#10;\end{Bmatrix}&#10;(-1)^{S + l' + J} \\&#10;&amp; \times &#10;\begin{pmatrix}&#10;l' &amp; k &amp; l \\&#10;0 &amp; 0 &amp; 0&#10;\end{pmatrix}&#10;\begin{pmatrix}&#10;l_t &amp; k &amp; l_t \\&#10;0 &amp; 0 &amp; 0&#10;\end{pmatrix}&#10;\int_0^\infty v_k^{(ss)}(r, \alpha r_t)\, u_{l_t}^2(r_t)\, dr_t&#10;\end{aligned}&#10;\]&#10;&#10;\end{document}&#10;"/>
  <p:tag name="IGUANATEXSIZE" val="20"/>
  <p:tag name="IGUANATEXCURSOR" val="114"/>
  <p:tag name="TRANSPARENCY" val="True"/>
  <p:tag name="LATEXENGINEID" val="0"/>
  <p:tag name="TEMPFOLDER" val="c:\temp\"/>
  <p:tag name="LATEXFORMHEIGHT" val="312"/>
  <p:tag name="LATEXFORMWIDTH" val="384"/>
  <p:tag name="LATEXFORMWRAP" val="True"/>
  <p:tag name="BITMAPVECTOR" val="0"/>
</p:tagLst>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테마">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3107</TotalTime>
  <Words>1216</Words>
  <Application>Microsoft Office PowerPoint</Application>
  <PresentationFormat>화면 슬라이드 쇼(4:3)</PresentationFormat>
  <Paragraphs>150</Paragraphs>
  <Slides>18</Slides>
  <Notes>1</Notes>
  <HiddenSlides>0</HiddenSlides>
  <MMClips>0</MMClips>
  <ScaleCrop>false</ScaleCrop>
  <HeadingPairs>
    <vt:vector size="6" baseType="variant">
      <vt:variant>
        <vt:lpstr>사용한 글꼴</vt:lpstr>
      </vt:variant>
      <vt:variant>
        <vt:i4>8</vt:i4>
      </vt:variant>
      <vt:variant>
        <vt:lpstr>테마</vt:lpstr>
      </vt:variant>
      <vt:variant>
        <vt:i4>1</vt:i4>
      </vt:variant>
      <vt:variant>
        <vt:lpstr>슬라이드 제목</vt:lpstr>
      </vt:variant>
      <vt:variant>
        <vt:i4>18</vt:i4>
      </vt:variant>
    </vt:vector>
  </HeadingPairs>
  <TitlesOfParts>
    <vt:vector size="27" baseType="lpstr">
      <vt:lpstr>Helvetica LT Std Cond Blk</vt:lpstr>
      <vt:lpstr>Liberation Sans</vt:lpstr>
      <vt:lpstr>맑은 고딕</vt:lpstr>
      <vt:lpstr>Aptos</vt:lpstr>
      <vt:lpstr>Aptos Display</vt:lpstr>
      <vt:lpstr>Arial</vt:lpstr>
      <vt:lpstr>Cambria Math</vt:lpstr>
      <vt:lpstr>Times New Roman</vt:lpstr>
      <vt:lpstr>Office 테마</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경수 허</dc:creator>
  <cp:lastModifiedBy>경수 허</cp:lastModifiedBy>
  <cp:revision>1</cp:revision>
  <dcterms:created xsi:type="dcterms:W3CDTF">2026-07-07T05:33:50Z</dcterms:created>
  <dcterms:modified xsi:type="dcterms:W3CDTF">2026-07-13T05:28:16Z</dcterms:modified>
</cp:coreProperties>
</file>