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그림 열 3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E36636D-D922-432D-A958-524484B5923D}" type="datetimeFigureOut">
              <a:rPr lang="en-US" dirty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2" r:id="rId10"/>
    <p:sldLayoutId id="2147483853" r:id="rId11"/>
    <p:sldLayoutId id="2147483854" r:id="rId12"/>
    <p:sldLayoutId id="2147483855" r:id="rId13"/>
    <p:sldLayoutId id="2147483858" r:id="rId14"/>
    <p:sldLayoutId id="2147483859" r:id="rId15"/>
    <p:sldLayoutId id="2147483850" r:id="rId16"/>
    <p:sldLayoutId id="2147483851" r:id="rId17"/>
  </p:sldLayoutIdLst>
  <p:txStyles>
    <p:titleStyle>
      <a:lvl1pPr algn="ctr" defTabSz="457200" rtl="0" eaLnBrk="1" latinLnBrk="1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9C095E-397C-487D-A8D9-E03380313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1014531"/>
            <a:ext cx="9440034" cy="1828801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Effective Field Theories for nuclear reactions at low energies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2A290F3-D186-4F98-A646-73D893FA2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231" y="3529668"/>
            <a:ext cx="10888910" cy="2978092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Shung-Ichi Ando</a:t>
            </a:r>
          </a:p>
          <a:p>
            <a:r>
              <a:rPr lang="en-US" altLang="ko-KR" sz="3200" dirty="0" err="1"/>
              <a:t>Sunmoon</a:t>
            </a:r>
            <a:r>
              <a:rPr lang="en-US" altLang="ko-KR" sz="3200" dirty="0"/>
              <a:t> University </a:t>
            </a:r>
          </a:p>
          <a:p>
            <a:endParaRPr lang="en-US" altLang="ko-KR" sz="3200" dirty="0"/>
          </a:p>
          <a:p>
            <a:r>
              <a:rPr lang="en-US" altLang="ko-KR" sz="3200" dirty="0"/>
              <a:t>NuSRAP2026@CCS, Tsukuba U., Japan, July 13-15, 2026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353207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54A109-8757-464F-98FB-8E1CA08F1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14650"/>
            <a:ext cx="10353762" cy="970450"/>
          </a:xfrm>
        </p:spPr>
        <p:txBody>
          <a:bodyPr/>
          <a:lstStyle/>
          <a:p>
            <a:pPr algn="l"/>
            <a:r>
              <a:rPr lang="en-US" altLang="ko-KR" dirty="0"/>
              <a:t>Numerical result (fitted parameters)</a:t>
            </a:r>
            <a:endParaRPr lang="ko-KR" altLang="en-US" dirty="0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96A4A409-1880-4AB5-91E9-2F0BDC2EC9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5585" y="1017988"/>
            <a:ext cx="8120827" cy="532316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181A71-1EBD-40D9-BA14-DE3EF57B4320}"/>
              </a:ext>
            </a:extLst>
          </p:cNvPr>
          <p:cNvSpPr txBox="1"/>
          <p:nvPr/>
        </p:nvSpPr>
        <p:spPr>
          <a:xfrm>
            <a:off x="919117" y="6408261"/>
            <a:ext cx="4492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[13] Tilley, Weller, </a:t>
            </a:r>
            <a:r>
              <a:rPr lang="en-US" altLang="ko-KR" dirty="0" err="1"/>
              <a:t>Cheves</a:t>
            </a:r>
            <a:r>
              <a:rPr lang="en-US" altLang="ko-KR" dirty="0"/>
              <a:t>, NPA564,1(1993)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1128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제목 1">
                <a:extLst>
                  <a:ext uri="{FF2B5EF4-FFF2-40B4-BE49-F238E27FC236}">
                    <a16:creationId xmlns:a16="http://schemas.microsoft.com/office/drawing/2014/main" id="{1E254D4D-18B6-4321-B99B-6351CD8DD6B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19118" y="366320"/>
                <a:ext cx="10353762" cy="970450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en-US" altLang="ko-KR" dirty="0"/>
                  <a:t>First fit up to NLO: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 smtClean="0">
                                <a:latin typeface="Cambria Math" panose="02040503050406030204" pitchFamily="18" charset="0"/>
                              </a:rPr>
                              <m:t>𝜒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=9.44,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=742</m:t>
                    </m:r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" name="제목 1">
                <a:extLst>
                  <a:ext uri="{FF2B5EF4-FFF2-40B4-BE49-F238E27FC236}">
                    <a16:creationId xmlns:a16="http://schemas.microsoft.com/office/drawing/2014/main" id="{1E254D4D-18B6-4321-B99B-6351CD8DD6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19118" y="366320"/>
                <a:ext cx="10353762" cy="97045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F78A2D6C-2902-400E-B4C5-E660237E02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23932" y="1445826"/>
            <a:ext cx="9944133" cy="5175884"/>
          </a:xfrm>
        </p:spPr>
      </p:pic>
    </p:spTree>
    <p:extLst>
      <p:ext uri="{BB962C8B-B14F-4D97-AF65-F5344CB8AC3E}">
        <p14:creationId xmlns:p14="http://schemas.microsoft.com/office/powerpoint/2010/main" val="2011534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제목 1">
                <a:extLst>
                  <a:ext uri="{FF2B5EF4-FFF2-40B4-BE49-F238E27FC236}">
                    <a16:creationId xmlns:a16="http://schemas.microsoft.com/office/drawing/2014/main" id="{5B354D3F-7817-4317-92D6-D82166B46EA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13794" y="341153"/>
                <a:ext cx="10353762" cy="970450"/>
              </a:xfrm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en-US" altLang="ko-KR" dirty="0"/>
                  <a:t>Second fit up to N3LO: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i="1" smtClean="0">
                                <a:latin typeface="Cambria Math" panose="02040503050406030204" pitchFamily="18" charset="0"/>
                              </a:rPr>
                              <m:t>𝜒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=0.268,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=742</m:t>
                    </m:r>
                  </m:oMath>
                </a14:m>
                <a:r>
                  <a:rPr lang="en-US" altLang="ko-KR" dirty="0"/>
                  <a:t>  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2" name="제목 1">
                <a:extLst>
                  <a:ext uri="{FF2B5EF4-FFF2-40B4-BE49-F238E27FC236}">
                    <a16:creationId xmlns:a16="http://schemas.microsoft.com/office/drawing/2014/main" id="{5B354D3F-7817-4317-92D6-D82166B46E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13794" y="341153"/>
                <a:ext cx="10353762" cy="97045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8467D04E-1AC2-41D5-8497-72850F10BE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47467" y="1448153"/>
            <a:ext cx="9886415" cy="5145842"/>
          </a:xfrm>
        </p:spPr>
      </p:pic>
    </p:spTree>
    <p:extLst>
      <p:ext uri="{BB962C8B-B14F-4D97-AF65-F5344CB8AC3E}">
        <p14:creationId xmlns:p14="http://schemas.microsoft.com/office/powerpoint/2010/main" val="2962475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제목 1">
                <a:extLst>
                  <a:ext uri="{FF2B5EF4-FFF2-40B4-BE49-F238E27FC236}">
                    <a16:creationId xmlns:a16="http://schemas.microsoft.com/office/drawing/2014/main" id="{3261E8CE-EF86-4A5D-8B6E-626A70289EC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68048" y="96926"/>
                <a:ext cx="11845255" cy="970450"/>
              </a:xfrm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en-US" altLang="ko-KR" dirty="0"/>
                  <a:t>Phase shifts of elastic scattering for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𝑙𝑗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3/2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3/2</m:t>
                        </m:r>
                      </m:sub>
                    </m:sSub>
                  </m:oMath>
                </a14:m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2" name="제목 1">
                <a:extLst>
                  <a:ext uri="{FF2B5EF4-FFF2-40B4-BE49-F238E27FC236}">
                    <a16:creationId xmlns:a16="http://schemas.microsoft.com/office/drawing/2014/main" id="{3261E8CE-EF86-4A5D-8B6E-626A70289E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68048" y="96926"/>
                <a:ext cx="11845255" cy="97045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9D784CC-35E5-4EE5-926E-88FA7C140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911632"/>
          </a:xfrm>
        </p:spPr>
        <p:txBody>
          <a:bodyPr>
            <a:normAutofit lnSpcReduction="10000"/>
          </a:bodyPr>
          <a:lstStyle/>
          <a:p>
            <a:pPr marL="36900" indent="0">
              <a:buNone/>
            </a:pPr>
            <a:endParaRPr lang="en-US" altLang="ko-KR" dirty="0"/>
          </a:p>
          <a:p>
            <a:pPr marL="36900" indent="0">
              <a:buNone/>
            </a:pPr>
            <a:endParaRPr lang="en-US" altLang="ko-KR" dirty="0"/>
          </a:p>
          <a:p>
            <a:pPr marL="36900" indent="0">
              <a:buNone/>
            </a:pPr>
            <a:endParaRPr lang="en-US" altLang="ko-KR" dirty="0"/>
          </a:p>
          <a:p>
            <a:pPr marL="36900" indent="0">
              <a:buNone/>
            </a:pPr>
            <a:endParaRPr lang="en-US" altLang="ko-KR" dirty="0"/>
          </a:p>
          <a:p>
            <a:pPr marL="36900" indent="0">
              <a:buNone/>
            </a:pPr>
            <a:endParaRPr lang="en-US" altLang="ko-KR" dirty="0"/>
          </a:p>
          <a:p>
            <a:pPr marL="36900" indent="0">
              <a:buNone/>
            </a:pPr>
            <a:endParaRPr lang="en-US" altLang="ko-KR" dirty="0"/>
          </a:p>
          <a:p>
            <a:pPr marL="36900" indent="0">
              <a:buNone/>
            </a:pPr>
            <a:endParaRPr lang="en-US" altLang="ko-KR" dirty="0"/>
          </a:p>
          <a:p>
            <a:pPr marL="36900" indent="0">
              <a:buNone/>
            </a:pPr>
            <a:endParaRPr lang="en-US" altLang="ko-KR" dirty="0"/>
          </a:p>
          <a:p>
            <a:pPr marL="36900" indent="0">
              <a:buNone/>
            </a:pPr>
            <a:endParaRPr lang="en-US" altLang="ko-KR" dirty="0"/>
          </a:p>
          <a:p>
            <a:pPr marL="36900" indent="0">
              <a:buNone/>
            </a:pPr>
            <a:endParaRPr lang="en-US" altLang="ko-KR" dirty="0"/>
          </a:p>
          <a:p>
            <a:r>
              <a:rPr lang="en-US" altLang="ko-KR" dirty="0"/>
              <a:t>Fowler and Cohn PR109,89(1958), </a:t>
            </a:r>
          </a:p>
          <a:p>
            <a:r>
              <a:rPr lang="en-US" altLang="ko-KR" dirty="0"/>
              <a:t>Fowler, Johnson, </a:t>
            </a:r>
            <a:r>
              <a:rPr lang="en-US" altLang="ko-KR" dirty="0" err="1"/>
              <a:t>Feezel</a:t>
            </a:r>
            <a:r>
              <a:rPr lang="en-US" altLang="ko-KR" dirty="0"/>
              <a:t> PRC8, 545 (1973) </a:t>
            </a: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590908B-5265-49B7-B068-3B2396FE2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907" y="1133501"/>
            <a:ext cx="6151535" cy="459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575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8B6567-61A2-4EE7-9F04-696C4F5E7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/>
              <a:t>Summary and discussion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735119E0-9606-4073-8673-12EB108C24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sz="2400" dirty="0"/>
                  <a:t>We</a:t>
                </a:r>
                <a:r>
                  <a:rPr lang="ko-KR" altLang="en-US" sz="2400" dirty="0"/>
                  <a:t> </a:t>
                </a:r>
                <a:r>
                  <a:rPr lang="en-US" altLang="ko-KR" sz="2400" dirty="0"/>
                  <a:t>discussed how to apply an EFT for the study of nuclear reactions at low energies.</a:t>
                </a:r>
              </a:p>
              <a:p>
                <a:r>
                  <a:rPr lang="en-US" altLang="ko-KR" sz="2400" dirty="0"/>
                  <a:t>An EFT is constructed for the study of elastic n-16O scattering at </a:t>
                </a:r>
                <a14:m>
                  <m:oMath xmlns:m="http://schemas.openxmlformats.org/officeDocument/2006/math"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0 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≤4</m:t>
                    </m:r>
                  </m:oMath>
                </a14:m>
                <a:r>
                  <a:rPr lang="ko-KR" altLang="en-US" sz="2400" dirty="0"/>
                  <a:t> </a:t>
                </a:r>
                <a:r>
                  <a:rPr lang="en-US" altLang="ko-KR" sz="2400" dirty="0"/>
                  <a:t>MeV,</a:t>
                </a:r>
                <a:r>
                  <a:rPr lang="ko-KR" altLang="en-US" sz="2400" dirty="0"/>
                  <a:t> </a:t>
                </a:r>
                <a:r>
                  <a:rPr lang="en-US" altLang="ko-KR" sz="2400" dirty="0"/>
                  <a:t>and it can well describe the evaluated data from NDEF/B-VIII.0. </a:t>
                </a:r>
              </a:p>
              <a:p>
                <a:r>
                  <a:rPr lang="en-US" altLang="ko-KR" sz="2400" dirty="0"/>
                  <a:t>We found that the higher order corrections, the shape parameters a and b, are crucial to reproduce the NDEF data by employing the cluster EFT, which are introduced to the resonance states with large widths,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&gt;90</m:t>
                    </m:r>
                  </m:oMath>
                </a14:m>
                <a:r>
                  <a:rPr lang="en-US" altLang="ko-KR" sz="2400" dirty="0"/>
                  <a:t> keV. </a:t>
                </a:r>
              </a:p>
              <a:p>
                <a:r>
                  <a:rPr lang="en-US" altLang="ko-KR" sz="2400" dirty="0"/>
                  <a:t>The EFT can be another theoretical method, along with the R-matrix analysis, for the study of elastic n-16O scattering at low energies.</a:t>
                </a: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735119E0-9606-4073-8673-12EB108C24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952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DA5680-A9EC-4E07-B46F-E45306CD3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/>
              <a:t>Outline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7702B3D-9208-4518-A762-04090AFB7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1732449"/>
            <a:ext cx="10637845" cy="4058751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Introduction</a:t>
            </a:r>
          </a:p>
          <a:p>
            <a:r>
              <a:rPr lang="en-US" altLang="ko-KR" sz="3200" dirty="0"/>
              <a:t>Effective field theories for nuclear reactions at low energies</a:t>
            </a:r>
          </a:p>
          <a:p>
            <a:r>
              <a:rPr lang="en-US" altLang="ko-KR" sz="3200" dirty="0"/>
              <a:t>Elastic n-16O scattering at low energies  </a:t>
            </a:r>
            <a:r>
              <a:rPr lang="en-US" altLang="ko-KR" sz="2400" dirty="0"/>
              <a:t>[arXiv:2607.04836]</a:t>
            </a:r>
          </a:p>
          <a:p>
            <a:r>
              <a:rPr lang="en-US" altLang="ko-KR" sz="3200" dirty="0"/>
              <a:t>Summary and discussion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047334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953500-6677-4BBC-BAF8-AD259DAF8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004" y="114651"/>
            <a:ext cx="10965553" cy="970450"/>
          </a:xfrm>
        </p:spPr>
        <p:txBody>
          <a:bodyPr/>
          <a:lstStyle/>
          <a:p>
            <a:pPr algn="l"/>
            <a:r>
              <a:rPr lang="en-US" altLang="ko-KR" dirty="0"/>
              <a:t>Introduction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C80E79F5-809C-46EE-B1D8-3B8ABE229C4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2004" y="922789"/>
                <a:ext cx="11660697" cy="5712903"/>
              </a:xfrm>
            </p:spPr>
            <p:txBody>
              <a:bodyPr>
                <a:noAutofit/>
              </a:bodyPr>
              <a:lstStyle/>
              <a:p>
                <a:r>
                  <a:rPr lang="en-US" altLang="ko-KR" sz="2400" dirty="0"/>
                  <a:t>Nuclear Reaction theory are a</a:t>
                </a:r>
                <a:r>
                  <a:rPr lang="ko-KR" altLang="en-US" sz="2400" dirty="0"/>
                  <a:t> </a:t>
                </a:r>
                <a:r>
                  <a:rPr lang="en-US" altLang="ko-KR" sz="2400" dirty="0"/>
                  <a:t>very difficult subject (for me).</a:t>
                </a:r>
              </a:p>
              <a:p>
                <a:pPr marL="36900" indent="0">
                  <a:buNone/>
                </a:pPr>
                <a:r>
                  <a:rPr lang="en-US" altLang="ko-KR" sz="2400" dirty="0"/>
                  <a:t> 		-- Quantum N-body systems, based on Quantum Mechanics</a:t>
                </a:r>
              </a:p>
              <a:p>
                <a:r>
                  <a:rPr lang="en-US" altLang="ko-KR" sz="2400" dirty="0"/>
                  <a:t>Quantum Field Theory</a:t>
                </a:r>
              </a:p>
              <a:p>
                <a:pPr marL="36900" indent="0">
                  <a:buNone/>
                </a:pPr>
                <a:r>
                  <a:rPr lang="en-US" altLang="ko-KR" sz="2400" dirty="0"/>
                  <a:t>		-- QED very successful, perturbative expansion in terms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240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=1/137</m:t>
                    </m:r>
                  </m:oMath>
                </a14:m>
                <a:r>
                  <a:rPr lang="en-US" altLang="ko-KR" sz="2400" dirty="0"/>
                  <a:t>.</a:t>
                </a:r>
              </a:p>
              <a:p>
                <a:pPr marL="36900" indent="0">
                  <a:buNone/>
                </a:pPr>
                <a:r>
                  <a:rPr lang="en-US" altLang="ko-KR" sz="2400" dirty="0"/>
                  <a:t>		-- Chiral Perturbation Theory, a low energy EFT of QCD</a:t>
                </a:r>
              </a:p>
              <a:p>
                <a:pPr marL="36900" indent="0">
                  <a:buNone/>
                </a:pPr>
                <a:r>
                  <a:rPr lang="en-US" altLang="ko-KR" sz="2400" dirty="0"/>
                  <a:t>			1) </a:t>
                </a:r>
                <a:r>
                  <a:rPr lang="en-US" altLang="ko-KR" sz="2400" dirty="0" err="1"/>
                  <a:t>Pions</a:t>
                </a:r>
                <a:r>
                  <a:rPr lang="en-US" altLang="ko-KR" sz="2400" dirty="0"/>
                  <a:t> and nucleons, chiral scale, chiral symmetry, chiral </a:t>
                </a:r>
                <a:r>
                  <a:rPr lang="en-US" altLang="ko-KR" sz="2400" dirty="0" err="1"/>
                  <a:t>Lagrangian</a:t>
                </a:r>
                <a:r>
                  <a:rPr lang="en-US" altLang="ko-KR" sz="2400" dirty="0"/>
                  <a:t>,</a:t>
                </a:r>
              </a:p>
              <a:p>
                <a:pPr marL="36900" indent="0">
                  <a:buNone/>
                </a:pPr>
                <a:r>
                  <a:rPr lang="en-US" altLang="ko-KR" sz="2400" dirty="0"/>
                  <a:t>				pion loop and derivative expansions, low energy constants (LECs)</a:t>
                </a:r>
              </a:p>
              <a:p>
                <a:pPr marL="36900" indent="0">
                  <a:buNone/>
                </a:pPr>
                <a:r>
                  <a:rPr lang="en-US" altLang="ko-KR" sz="2400" dirty="0"/>
                  <a:t>				For this bottom up study, one needs to have exp. data to fix the LECs.</a:t>
                </a:r>
              </a:p>
              <a:p>
                <a:pPr marL="36900" indent="0">
                  <a:buNone/>
                </a:pPr>
                <a:r>
                  <a:rPr lang="en-US" altLang="ko-KR" sz="2400" dirty="0"/>
                  <a:t>			2) Chiral EFT for nuclear physics </a:t>
                </a:r>
              </a:p>
              <a:p>
                <a:pPr marL="36900" indent="0">
                  <a:buNone/>
                </a:pPr>
                <a:r>
                  <a:rPr lang="en-US" altLang="ko-KR" sz="2400" dirty="0"/>
                  <a:t>				Chiral nuclear forces; ab initio calculations, lattice nuclear EFT</a:t>
                </a:r>
              </a:p>
              <a:p>
                <a:pPr marL="36900" indent="0">
                  <a:buNone/>
                </a:pPr>
                <a:r>
                  <a:rPr lang="en-US" altLang="ko-KR" sz="2400" dirty="0"/>
                  <a:t>				For this top-down study, one needs to have super computers.</a:t>
                </a: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C80E79F5-809C-46EE-B1D8-3B8ABE229C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2004" y="922789"/>
                <a:ext cx="11660697" cy="571290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6013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4B7056-2508-4A6C-97DC-0D00DA676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503" y="274041"/>
            <a:ext cx="11032665" cy="970450"/>
          </a:xfrm>
        </p:spPr>
        <p:txBody>
          <a:bodyPr/>
          <a:lstStyle/>
          <a:p>
            <a:pPr algn="l"/>
            <a:r>
              <a:rPr lang="en-US" altLang="ko-KR" dirty="0"/>
              <a:t>EFTs for nuclear reactions at low energies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DFC912B-4F8F-4504-BA7F-6B678FB3B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79" y="1580049"/>
            <a:ext cx="11938932" cy="4762027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sz="3600" dirty="0"/>
              <a:t>Building an EFT for nuclear reactions</a:t>
            </a:r>
          </a:p>
          <a:p>
            <a:pPr marL="36900" indent="0">
              <a:buNone/>
            </a:pPr>
            <a:r>
              <a:rPr lang="en-US" altLang="ko-KR" sz="3600" dirty="0"/>
              <a:t>	-- Setting a scale, choosing relevant degrees of freedom at low energies,</a:t>
            </a:r>
          </a:p>
          <a:p>
            <a:pPr marL="36900" indent="0">
              <a:buNone/>
            </a:pPr>
            <a:r>
              <a:rPr lang="en-US" altLang="ko-KR" sz="3600" dirty="0"/>
              <a:t>	-- Constructing an effective </a:t>
            </a:r>
            <a:r>
              <a:rPr lang="en-US" altLang="ko-KR" sz="3600" dirty="0" err="1"/>
              <a:t>Lagrangian</a:t>
            </a:r>
            <a:r>
              <a:rPr lang="en-US" altLang="ko-KR" sz="3600" dirty="0"/>
              <a:t>, and calculating an reaction amplitude,</a:t>
            </a:r>
          </a:p>
          <a:p>
            <a:pPr marL="36900" indent="0">
              <a:buNone/>
            </a:pPr>
            <a:r>
              <a:rPr lang="en-US" altLang="ko-KR" sz="3600" dirty="0"/>
              <a:t>	-- Low-energy constants </a:t>
            </a:r>
          </a:p>
          <a:p>
            <a:pPr marL="36900" indent="0">
              <a:buNone/>
            </a:pPr>
            <a:r>
              <a:rPr lang="en-US" altLang="ko-KR" sz="3600" dirty="0"/>
              <a:t>		For the </a:t>
            </a:r>
            <a:r>
              <a:rPr lang="en-US" altLang="ko-KR" sz="3400" dirty="0"/>
              <a:t>bottom-up</a:t>
            </a:r>
            <a:r>
              <a:rPr lang="en-US" altLang="ko-KR" sz="3600" dirty="0"/>
              <a:t> study, one needs to have the experimental data.</a:t>
            </a:r>
          </a:p>
          <a:p>
            <a:r>
              <a:rPr lang="en-US" altLang="ko-KR" sz="3600" dirty="0"/>
              <a:t>Target subjects for this approach</a:t>
            </a:r>
          </a:p>
          <a:p>
            <a:pPr marL="36900" indent="0">
              <a:buNone/>
            </a:pPr>
            <a:r>
              <a:rPr lang="en-US" altLang="ko-KR" sz="3600" dirty="0"/>
              <a:t>	-- Low energy reactions where resonances can be separable and exp. data available</a:t>
            </a:r>
          </a:p>
          <a:p>
            <a:pPr marL="36900" indent="0">
              <a:buNone/>
            </a:pPr>
            <a:r>
              <a:rPr lang="en-US" altLang="ko-KR" sz="3600" dirty="0"/>
              <a:t>		1) Estimates of the S factors for nuclear astrophysics</a:t>
            </a:r>
          </a:p>
          <a:p>
            <a:pPr marL="36900" indent="0">
              <a:buNone/>
            </a:pPr>
            <a:r>
              <a:rPr lang="en-US" altLang="ko-KR" sz="3600" dirty="0"/>
              <a:t>		2) Nuclear data evaluations for nuclear engineering </a:t>
            </a:r>
          </a:p>
          <a:p>
            <a:pPr marL="3690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5431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4A85B1-3BBF-46F5-B45E-B6C90C43D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91" y="163585"/>
            <a:ext cx="11032665" cy="970450"/>
          </a:xfrm>
        </p:spPr>
        <p:txBody>
          <a:bodyPr/>
          <a:lstStyle/>
          <a:p>
            <a:pPr algn="l"/>
            <a:r>
              <a:rPr lang="en-US" altLang="ko-KR" dirty="0"/>
              <a:t>Elastic n-16O scattering at low energies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4B61BF7-793F-410C-A002-2EFB943C1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09" y="1065402"/>
            <a:ext cx="11937534" cy="5265491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Early studies in the 1950s</a:t>
            </a:r>
          </a:p>
          <a:p>
            <a:r>
              <a:rPr lang="en-US" altLang="ko-KR" sz="2400" dirty="0"/>
              <a:t>One of the highest priority isotopes, 1H, 16O, 56Fe, 235,238U, and 239Pu for the CIELO collaboration, the evaluated data in ENDF/B-VIII.0.  </a:t>
            </a:r>
          </a:p>
          <a:p>
            <a:r>
              <a:rPr lang="en-US" altLang="ko-KR" sz="2400" dirty="0"/>
              <a:t>From Christian </a:t>
            </a:r>
            <a:r>
              <a:rPr lang="en-US" altLang="ko-KR" sz="2400" dirty="0" err="1"/>
              <a:t>Ilidias</a:t>
            </a:r>
            <a:r>
              <a:rPr lang="en-US" altLang="ko-KR" sz="2400" dirty="0"/>
              <a:t>’ textbook, Nuclear Physics of Stars; </a:t>
            </a:r>
          </a:p>
          <a:p>
            <a:pPr marL="36900" indent="0">
              <a:buNone/>
            </a:pPr>
            <a:r>
              <a:rPr lang="en-US" altLang="ko-KR" sz="2400" dirty="0"/>
              <a:t>	</a:t>
            </a:r>
            <a:r>
              <a:rPr lang="en-US" altLang="ko-KR" dirty="0"/>
              <a:t>It is difficult to describe a potential model in Fig. 2.19 (from Westin and Adams 1972).  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55BA955-C7C8-446A-BB50-43A4BFCB6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022" y="3527143"/>
            <a:ext cx="3296874" cy="324733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D7D58FB-E7E2-4AAC-BD06-705AF84CC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268" y="3527143"/>
            <a:ext cx="3532419" cy="322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8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195AB8-1720-40A5-AD44-1B41FB912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51731"/>
            <a:ext cx="10353762" cy="970450"/>
          </a:xfrm>
        </p:spPr>
        <p:txBody>
          <a:bodyPr/>
          <a:lstStyle/>
          <a:p>
            <a:pPr algn="l"/>
            <a:r>
              <a:rPr lang="en-US" altLang="ko-KR" dirty="0"/>
              <a:t>Level diagram of 17O 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E87398-0D5A-40D8-B1BE-0D57775C9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115737"/>
            <a:ext cx="10353762" cy="4675464"/>
          </a:xfrm>
        </p:spPr>
        <p:txBody>
          <a:bodyPr/>
          <a:lstStyle/>
          <a:p>
            <a:r>
              <a:rPr lang="en-US" altLang="ko-KR" dirty="0"/>
              <a:t>TUNL nuclear evaluation data 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C021881-CD87-497B-BBC4-F5DEE7ED2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557" y="1593908"/>
            <a:ext cx="8676885" cy="515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108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제목 1">
                <a:extLst>
                  <a:ext uri="{FF2B5EF4-FFF2-40B4-BE49-F238E27FC236}">
                    <a16:creationId xmlns:a16="http://schemas.microsoft.com/office/drawing/2014/main" id="{04B0B1CA-85FE-4AEB-A985-9A564BFC3F9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343949" y="138417"/>
                <a:ext cx="10923608" cy="970450"/>
              </a:xfrm>
            </p:spPr>
            <p:txBody>
              <a:bodyPr/>
              <a:lstStyle/>
              <a:p>
                <a:pPr algn="l"/>
                <a:r>
                  <a:rPr lang="en-US" altLang="ko-KR" dirty="0"/>
                  <a:t>An EFT of 16O(</a:t>
                </a:r>
                <a:r>
                  <a:rPr lang="en-US" altLang="ko-KR" dirty="0" err="1"/>
                  <a:t>n,n</a:t>
                </a:r>
                <a:r>
                  <a:rPr lang="en-US" altLang="ko-KR" dirty="0"/>
                  <a:t>)16O at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≤4</m:t>
                    </m:r>
                  </m:oMath>
                </a14:m>
                <a:r>
                  <a:rPr lang="ko-KR" altLang="en-US" dirty="0"/>
                  <a:t> </a:t>
                </a:r>
                <a:r>
                  <a:rPr lang="en-US" altLang="ko-KR" dirty="0"/>
                  <a:t>MeV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2" name="제목 1">
                <a:extLst>
                  <a:ext uri="{FF2B5EF4-FFF2-40B4-BE49-F238E27FC236}">
                    <a16:creationId xmlns:a16="http://schemas.microsoft.com/office/drawing/2014/main" id="{04B0B1CA-85FE-4AEB-A985-9A564BFC3F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43949" y="138417"/>
                <a:ext cx="10923608" cy="97045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2E2FE0F-85AF-4B95-9DE7-285A90FAB4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5226" y="1024977"/>
                <a:ext cx="11643919" cy="5610716"/>
              </a:xfrm>
            </p:spPr>
            <p:txBody>
              <a:bodyPr/>
              <a:lstStyle/>
              <a:p>
                <a:r>
                  <a:rPr lang="en-US" altLang="ko-KR" sz="2400" dirty="0"/>
                  <a:t>Neutron-16O for seven spin-partial waves, </a:t>
                </a:r>
                <a14:m>
                  <m:oMath xmlns:m="http://schemas.openxmlformats.org/officeDocument/2006/math"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𝑙𝑗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3/2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3/2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5/2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5/2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7/2</m:t>
                        </m:r>
                      </m:sub>
                    </m:sSub>
                  </m:oMath>
                </a14:m>
                <a:endParaRPr lang="en-US" altLang="ko-KR" sz="2400" dirty="0"/>
              </a:p>
              <a:p>
                <a:r>
                  <a:rPr lang="en-US" altLang="ko-KR" sz="2400" dirty="0"/>
                  <a:t>An excited bound state and 19 resonant states of 17O as composite fields</a:t>
                </a:r>
              </a:p>
              <a:p>
                <a:pPr marL="36900" indent="0">
                  <a:buNone/>
                </a:pPr>
                <a:r>
                  <a:rPr lang="en-US" altLang="ko-KR" sz="2400" dirty="0"/>
                  <a:t>	-- Expanding around unitarity limit, matched to the effective range parameters </a:t>
                </a:r>
              </a:p>
              <a:p>
                <a:r>
                  <a:rPr lang="en-US" altLang="ko-KR" sz="2400" dirty="0"/>
                  <a:t>Effective </a:t>
                </a:r>
                <a:r>
                  <a:rPr lang="en-US" altLang="ko-KR" sz="2400" dirty="0" err="1"/>
                  <a:t>Lagrangian</a:t>
                </a:r>
                <a:r>
                  <a:rPr lang="en-US" altLang="ko-KR" sz="2400" dirty="0"/>
                  <a:t> up to next-to-next-to-next-to-leading order (N3LO)</a:t>
                </a:r>
              </a:p>
              <a:p>
                <a:r>
                  <a:rPr lang="en-US" altLang="ko-KR" sz="2400" dirty="0"/>
                  <a:t> Effective range expansion of the first excited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</m:oMath>
                </a14:m>
                <a:r>
                  <a:rPr lang="ko-KR" altLang="en-US" sz="2400" dirty="0"/>
                  <a:t> </a:t>
                </a:r>
                <a:r>
                  <a:rPr lang="en-US" altLang="ko-KR" sz="2400" dirty="0"/>
                  <a:t>state of 17O </a:t>
                </a:r>
              </a:p>
              <a:p>
                <a:endParaRPr lang="en-US" altLang="ko-KR" sz="2400" dirty="0"/>
              </a:p>
              <a:p>
                <a:pPr marL="36900" indent="0">
                  <a:buNone/>
                </a:pPr>
                <a:endParaRPr lang="en-US" altLang="ko-KR" sz="2400" dirty="0"/>
              </a:p>
              <a:p>
                <a:r>
                  <a:rPr lang="en-US" altLang="ko-KR" sz="2400" dirty="0"/>
                  <a:t>Amplitudes for </a:t>
                </a:r>
                <a:r>
                  <a:rPr lang="en-US" altLang="ko-KR" sz="2400" dirty="0" err="1"/>
                  <a:t>i-th</a:t>
                </a:r>
                <a:r>
                  <a:rPr lang="en-US" altLang="ko-KR" sz="2400" dirty="0"/>
                  <a:t> resonance states for </a:t>
                </a:r>
                <a:r>
                  <a:rPr lang="en-US" altLang="ko-KR" sz="2400" dirty="0" err="1"/>
                  <a:t>lj</a:t>
                </a:r>
                <a:r>
                  <a:rPr lang="en-US" altLang="ko-KR" sz="2400" dirty="0"/>
                  <a:t> channels; </a:t>
                </a:r>
              </a:p>
              <a:p>
                <a:endParaRPr lang="ko-KR" altLang="en-US" dirty="0"/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2E2FE0F-85AF-4B95-9DE7-285A90FAB4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5226" y="1024977"/>
                <a:ext cx="11643919" cy="5610716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그림 4">
            <a:extLst>
              <a:ext uri="{FF2B5EF4-FFF2-40B4-BE49-F238E27FC236}">
                <a16:creationId xmlns:a16="http://schemas.microsoft.com/office/drawing/2014/main" id="{1226D11D-4A2A-4D1E-A6CA-65EBBD216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945" y="3642683"/>
            <a:ext cx="3648075" cy="10287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8945E4F-DA99-41CF-AA02-CF613BA456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0743" y="3699833"/>
            <a:ext cx="5153025" cy="9715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1ACCAA2-E54B-4661-9D23-58DE41ED1B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9945" y="5347248"/>
            <a:ext cx="69723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379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687B0A-B093-47CB-9FF0-9FC4D7CEB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357931"/>
            <a:ext cx="10353762" cy="970450"/>
          </a:xfrm>
        </p:spPr>
        <p:txBody>
          <a:bodyPr/>
          <a:lstStyle/>
          <a:p>
            <a:pPr algn="l"/>
            <a:r>
              <a:rPr lang="en-US" altLang="ko-KR" dirty="0"/>
              <a:t>S matrices of 16O(</a:t>
            </a:r>
            <a:r>
              <a:rPr lang="en-US" altLang="ko-KR" dirty="0" err="1"/>
              <a:t>n,n</a:t>
            </a:r>
            <a:r>
              <a:rPr lang="en-US" altLang="ko-KR" dirty="0"/>
              <a:t>)16O for </a:t>
            </a:r>
            <a:r>
              <a:rPr lang="en-US" altLang="ko-KR" dirty="0" err="1"/>
              <a:t>lj</a:t>
            </a:r>
            <a:r>
              <a:rPr lang="en-US" altLang="ko-KR" dirty="0"/>
              <a:t> channels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E4974AA3-DF71-4824-84EF-846EAC1522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3795" y="1328381"/>
                <a:ext cx="10353762" cy="4462819"/>
              </a:xfrm>
            </p:spPr>
            <p:txBody>
              <a:bodyPr/>
              <a:lstStyle/>
              <a:p>
                <a:r>
                  <a:rPr lang="en-US" altLang="ko-KR" dirty="0"/>
                  <a:t>For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</m:oMath>
                </a14:m>
                <a:r>
                  <a:rPr lang="ko-KR" altLang="en-US" dirty="0"/>
                  <a:t> </a:t>
                </a:r>
                <a:r>
                  <a:rPr lang="en-US" altLang="ko-KR" dirty="0"/>
                  <a:t>channel (three states, 1, 4 free, and 2 fixed parameters)</a:t>
                </a:r>
              </a:p>
              <a:p>
                <a:endParaRPr lang="en-US" altLang="ko-KR" dirty="0"/>
              </a:p>
              <a:p>
                <a:endParaRPr lang="en-US" altLang="ko-KR" dirty="0"/>
              </a:p>
              <a:p>
                <a:endParaRPr lang="en-US" altLang="ko-KR" dirty="0"/>
              </a:p>
              <a:p>
                <a:r>
                  <a:rPr lang="en-US" altLang="ko-KR" dirty="0"/>
                  <a:t>For the other channels (16 states and 3 backgrounds, 4 states with large widths include the shape parameters, a and b.  3 states with large errors are excluded from the fit.) </a:t>
                </a:r>
              </a:p>
              <a:p>
                <a:endParaRPr lang="en-US" altLang="ko-KR" dirty="0"/>
              </a:p>
              <a:p>
                <a:endParaRPr lang="ko-KR" altLang="en-US" dirty="0"/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E4974AA3-DF71-4824-84EF-846EAC1522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3795" y="1328381"/>
                <a:ext cx="10353762" cy="446281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그림 4">
            <a:extLst>
              <a:ext uri="{FF2B5EF4-FFF2-40B4-BE49-F238E27FC236}">
                <a16:creationId xmlns:a16="http://schemas.microsoft.com/office/drawing/2014/main" id="{1FCA9CA8-5FC7-4E00-8365-2E3396F4C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375" y="1874375"/>
            <a:ext cx="10134600" cy="10287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41A2E7B-0B32-4C3F-981C-4E9F80182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775" y="4044688"/>
            <a:ext cx="7543800" cy="94297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92FAA5D-AA7F-48F1-96FC-AAC6D789BB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6413" y="5266225"/>
            <a:ext cx="724852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48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0C6F52-38A4-4CB7-A4E6-B8578421D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399876"/>
            <a:ext cx="10353762" cy="97045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dirty="0"/>
              <a:t>A data set of 16O(</a:t>
            </a:r>
            <a:r>
              <a:rPr lang="en-US" altLang="ko-KR" dirty="0" err="1"/>
              <a:t>n,n</a:t>
            </a:r>
            <a:r>
              <a:rPr lang="en-US" altLang="ko-KR" dirty="0"/>
              <a:t>)16O from ENDF/B-VIII.0</a:t>
            </a:r>
            <a:br>
              <a:rPr lang="en-US" altLang="ko-KR" dirty="0"/>
            </a:br>
            <a:r>
              <a:rPr lang="en-US" altLang="ko-KR" dirty="0"/>
              <a:t>	</a:t>
            </a:r>
            <a:r>
              <a:rPr lang="en-US" altLang="ko-KR" sz="2700" dirty="0"/>
              <a:t>-- within the R-matrix analysis</a:t>
            </a:r>
            <a:endParaRPr lang="ko-KR" altLang="en-US" sz="2700" dirty="0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175E37AC-9633-45B1-ADCC-E2A41E965F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8763" y="1571422"/>
            <a:ext cx="6954473" cy="5177521"/>
          </a:xfrm>
        </p:spPr>
      </p:pic>
    </p:spTree>
    <p:extLst>
      <p:ext uri="{BB962C8B-B14F-4D97-AF65-F5344CB8AC3E}">
        <p14:creationId xmlns:p14="http://schemas.microsoft.com/office/powerpoint/2010/main" val="1681981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슬레이트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슬레이트</Template>
  <TotalTime>510</TotalTime>
  <Words>771</Words>
  <Application>Microsoft Office PowerPoint</Application>
  <PresentationFormat>와이드스크린</PresentationFormat>
  <Paragraphs>77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8" baseType="lpstr">
      <vt:lpstr>Calisto MT</vt:lpstr>
      <vt:lpstr>Cambria Math</vt:lpstr>
      <vt:lpstr>Wingdings 2</vt:lpstr>
      <vt:lpstr>슬레이트</vt:lpstr>
      <vt:lpstr>Effective Field Theories for nuclear reactions at low energies</vt:lpstr>
      <vt:lpstr>Outline</vt:lpstr>
      <vt:lpstr>Introduction</vt:lpstr>
      <vt:lpstr>EFTs for nuclear reactions at low energies</vt:lpstr>
      <vt:lpstr>Elastic n-16O scattering at low energies</vt:lpstr>
      <vt:lpstr>Level diagram of 17O </vt:lpstr>
      <vt:lpstr>An EFT of 16O(n,n)16O at 0≤E_n≤4 MeV</vt:lpstr>
      <vt:lpstr>S matrices of 16O(n,n)16O for lj channels</vt:lpstr>
      <vt:lpstr>A data set of 16O(n,n)16O from ENDF/B-VIII.0  -- within the R-matrix analysis</vt:lpstr>
      <vt:lpstr>Numerical result (fitted parameters)</vt:lpstr>
      <vt:lpstr>First fit up to NLO: χ^2∕N=9.44, N=742</vt:lpstr>
      <vt:lpstr>Second fit up to N3LO: χ^2∕N=0.268, N=742  </vt:lpstr>
      <vt:lpstr>Phase shifts of elastic scattering for lj= s_(1/2), p_(1/2), p_(3/2), d_(3/2) </vt:lpstr>
      <vt:lpstr>Summary and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Effective Field Theories for nuclear reactions at low energies</dc:title>
  <dc:creator>Shung-Ichi Ando</dc:creator>
  <cp:lastModifiedBy>Shung-Ichi Ando</cp:lastModifiedBy>
  <cp:revision>27</cp:revision>
  <cp:lastPrinted>2026-07-03T01:27:13Z</cp:lastPrinted>
  <dcterms:created xsi:type="dcterms:W3CDTF">2026-07-02T08:17:06Z</dcterms:created>
  <dcterms:modified xsi:type="dcterms:W3CDTF">2026-07-07T11:27:42Z</dcterms:modified>
</cp:coreProperties>
</file>