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1137" r:id="rId3"/>
    <p:sldId id="1136" r:id="rId4"/>
    <p:sldId id="256" r:id="rId5"/>
    <p:sldId id="1133" r:id="rId6"/>
    <p:sldId id="1134" r:id="rId7"/>
    <p:sldId id="1135" r:id="rId8"/>
    <p:sldId id="1132" r:id="rId9"/>
    <p:sldId id="1108" r:id="rId10"/>
    <p:sldId id="609" r:id="rId11"/>
    <p:sldId id="1118" r:id="rId12"/>
    <p:sldId id="1117" r:id="rId13"/>
    <p:sldId id="1115" r:id="rId14"/>
    <p:sldId id="1105" r:id="rId15"/>
    <p:sldId id="1123" r:id="rId16"/>
    <p:sldId id="1127" r:id="rId17"/>
    <p:sldId id="613" r:id="rId18"/>
    <p:sldId id="1112" r:id="rId19"/>
    <p:sldId id="1119" r:id="rId20"/>
    <p:sldId id="1113" r:id="rId21"/>
    <p:sldId id="1110" r:id="rId22"/>
    <p:sldId id="1104" r:id="rId23"/>
    <p:sldId id="1111" r:id="rId24"/>
    <p:sldId id="1138" r:id="rId25"/>
    <p:sldId id="596" r:id="rId26"/>
    <p:sldId id="1120" r:id="rId27"/>
    <p:sldId id="1114" r:id="rId28"/>
    <p:sldId id="1122" r:id="rId29"/>
    <p:sldId id="1125" r:id="rId30"/>
    <p:sldId id="1126" r:id="rId31"/>
    <p:sldId id="608" r:id="rId32"/>
    <p:sldId id="600" r:id="rId33"/>
    <p:sldId id="1116" r:id="rId34"/>
    <p:sldId id="602" r:id="rId35"/>
    <p:sldId id="1131" r:id="rId36"/>
    <p:sldId id="1121" r:id="rId37"/>
    <p:sldId id="597" r:id="rId38"/>
    <p:sldId id="598" r:id="rId39"/>
    <p:sldId id="599" r:id="rId40"/>
    <p:sldId id="110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55D0-FC88-D144-A659-BFA30D848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D83B8-6604-6641-8D58-0E3025CBB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09BF-B055-0A42-A916-03DF3386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FBDAF-A1BE-DC48-9F3C-84951D957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EC99B-88CE-2349-9006-A1314B14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1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4E2A-1147-EC40-B699-F5B2E4F3C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2FE7A-150E-8044-B64D-E46EF8770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9D280-FA85-1645-B914-1415001B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84BEA-7848-914A-B12D-D9773320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48136-3C4C-8B47-ABB5-835D3B42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E0A5C3-2F61-3242-AAEA-F7950F015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B66D6-FDCF-2F48-9AD0-F9C1AB859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4062B-3130-464A-9545-6B946DC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5F5FE-5985-B740-B44C-06035F60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0EF64-970D-5147-BBE7-A4D58F96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1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34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D126-C481-D549-84D6-8E96CA12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FCEDB-8D65-0647-AF7F-87CC01EF3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1E3F1-4F20-174F-A781-C8B3E01C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B1119-CE34-D340-9538-3ED69D3E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F7F4D-CDFC-854E-A37B-B70B73E6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A215-E9D7-D446-93A5-C4DB1AFA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E6C4F-0A87-5343-8C4C-483FA84E9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087DE-242F-E846-A167-96A3C953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71AE3-42AB-0D40-B9D5-7010B330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45939-87F5-5347-A5CC-A646ADC8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2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99A9-5C72-0044-9FD2-35F78F4C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CF6C3-A010-7443-9BE5-84D85356F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5BEC9-4914-C941-B17A-C4910B1A5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0F1E9-AD20-4946-A36E-9D141B44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E813D-4BD7-5F44-B7E6-6911DD3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E5DFB-8EF8-5B41-9FA3-F35257BC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3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7F9C-8920-504E-A012-DACEB67D3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5D11A-1B68-574A-ACD7-2F6F5F033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65383-8F2E-234F-9EE8-C4DDB311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DA65D-7140-7242-A8C5-1000BA6B6E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C4C5F-92DB-D343-996C-619DD6AF9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D268EB-979F-7D46-8AC4-F1FA7152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847666-5A2A-F943-976D-99977F78C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E3080B-A780-9D48-8197-E733B8EF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794C8-8FAD-284A-A28E-B5C3A836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004E1-AE9A-A048-97FD-952CE015B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D3962-09A2-4A4A-8A35-B1D3905F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33DDD-670A-FF4D-A847-B8DA9EC2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3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E1159-19AB-814E-8B16-141EB82E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81EF1-E019-3744-A642-5082BDE9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2813D-4944-9C4F-B8BA-072F0278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94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7F5A-AC90-D143-8DD9-CBDECBEB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7F24B-2025-C04E-92E6-73CBEDA0F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53D14-1DFB-0A44-A669-18B03BCC5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554F3-4C7C-4144-8E89-31705B97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92666-AADF-704E-A555-5C691C85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4A20E-B502-624B-9C9C-1FB96AED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5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63CD-86E9-D14A-A32E-7881A4AE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CEA3E8-D783-6D43-9D38-07FC6520B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A9F90-3773-9949-B86D-59DB3BE3D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B01B9-C552-6047-8161-C86E4C02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FB9CA-F160-B54C-B7EE-1B22E0603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DF8F3-3D13-8345-AAF4-25BA9E97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0AB36-04B2-6843-96B9-B117BF01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032FF-70C2-EF4F-BFA7-EFBE5B5B2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37937-A0C9-1745-87DA-84B337B1D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FC07F-C701-1E4D-A2F1-E34451CBFD4F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0DD8A-577F-DC46-845B-977BE7A32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E70A5-9FFF-674B-A0D5-1C9E6A464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656AB-37FE-7441-B691-AF55B598D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5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843" y="2607276"/>
            <a:ext cx="11627708" cy="991709"/>
          </a:xfrm>
        </p:spPr>
        <p:txBody>
          <a:bodyPr>
            <a:normAutofit/>
          </a:bodyPr>
          <a:lstStyle/>
          <a:p>
            <a:r>
              <a:rPr lang="en-US" sz="3200" dirty="0"/>
              <a:t>  Majorana fermions in condensed matter physics.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Eugene </a:t>
            </a:r>
            <a:r>
              <a:rPr lang="en-US" dirty="0" err="1">
                <a:solidFill>
                  <a:srgbClr val="FFC000"/>
                </a:solidFill>
              </a:rPr>
              <a:t>Feenberg</a:t>
            </a:r>
            <a:r>
              <a:rPr lang="en-US" dirty="0">
                <a:solidFill>
                  <a:srgbClr val="FFC000"/>
                </a:solidFill>
              </a:rPr>
              <a:t> award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395645"/>
            <a:ext cx="10334625" cy="1259607"/>
          </a:xfrm>
        </p:spPr>
        <p:txBody>
          <a:bodyPr/>
          <a:lstStyle/>
          <a:p>
            <a:r>
              <a:rPr lang="en-US" dirty="0"/>
              <a:t>Alexei </a:t>
            </a:r>
            <a:r>
              <a:rPr lang="en-US" dirty="0" err="1"/>
              <a:t>Tsvelik</a:t>
            </a:r>
            <a:endParaRPr lang="en-US" dirty="0"/>
          </a:p>
          <a:p>
            <a:r>
              <a:rPr lang="en-US" sz="1200" dirty="0"/>
              <a:t>CMPMS Division</a:t>
            </a:r>
          </a:p>
          <a:p>
            <a:r>
              <a:rPr lang="en-US" sz="1600" dirty="0"/>
              <a:t> 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F1C501-1BC2-D34A-9055-8B60FBBBAA7E}"/>
              </a:ext>
            </a:extLst>
          </p:cNvPr>
          <p:cNvSpPr txBox="1"/>
          <p:nvPr/>
        </p:nvSpPr>
        <p:spPr>
          <a:xfrm>
            <a:off x="2196548" y="5953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423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8BE4F6-0E55-BE4A-B22D-FDAD484A0506}"/>
              </a:ext>
            </a:extLst>
          </p:cNvPr>
          <p:cNvSpPr txBox="1"/>
          <p:nvPr/>
        </p:nvSpPr>
        <p:spPr>
          <a:xfrm>
            <a:off x="1342220" y="584662"/>
            <a:ext cx="9458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Following Seifert et. al. [PRL 125, 257202 (2020)] we represent the spin-orbital operators </a:t>
            </a:r>
          </a:p>
          <a:p>
            <a:r>
              <a:rPr lang="en-US" sz="2000" dirty="0"/>
              <a:t>i</a:t>
            </a:r>
            <a:r>
              <a:rPr lang="en-US" sz="2000"/>
              <a:t>n </a:t>
            </a:r>
            <a:r>
              <a:rPr lang="en-US" sz="2000" dirty="0"/>
              <a:t>terms of Majorana fermions: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DC87C-6749-E84A-B52D-88F07A0876C1}"/>
              </a:ext>
            </a:extLst>
          </p:cNvPr>
          <p:cNvSpPr txBox="1"/>
          <p:nvPr/>
        </p:nvSpPr>
        <p:spPr>
          <a:xfrm rot="10800000" flipV="1">
            <a:off x="1434790" y="3874294"/>
            <a:ext cx="3370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Then Yao-Lee model becomes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E4A276-F7C0-814E-AA37-EDA6FC847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76" y="3745812"/>
            <a:ext cx="3458010" cy="872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80736D-CCC3-6943-9905-DC3904A4D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69" y="5470076"/>
            <a:ext cx="5181600" cy="1038654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3151DE-E816-D340-B29E-217AE1FF9E8C}"/>
              </a:ext>
            </a:extLst>
          </p:cNvPr>
          <p:cNvSpPr txBox="1"/>
          <p:nvPr/>
        </p:nvSpPr>
        <p:spPr>
          <a:xfrm>
            <a:off x="1539551" y="4648200"/>
            <a:ext cx="864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bilinears</a:t>
            </a:r>
            <a:r>
              <a:rPr lang="en-US" sz="2000" dirty="0"/>
              <a:t> of </a:t>
            </a:r>
            <a:r>
              <a:rPr lang="en-US" sz="2000" b="1" dirty="0"/>
              <a:t>b</a:t>
            </a:r>
            <a:r>
              <a:rPr lang="en-US" sz="2000" dirty="0"/>
              <a:t>-fermions on different links commute with each other giving </a:t>
            </a:r>
          </a:p>
          <a:p>
            <a:r>
              <a:rPr lang="en-US" sz="2000" dirty="0"/>
              <a:t>rise to </a:t>
            </a:r>
            <a:r>
              <a:rPr lang="en-US" sz="2000" dirty="0">
                <a:solidFill>
                  <a:srgbClr val="C00000"/>
                </a:solidFill>
              </a:rPr>
              <a:t>static Z</a:t>
            </a:r>
            <a:r>
              <a:rPr lang="en-US" sz="2000" baseline="-25000" dirty="0">
                <a:solidFill>
                  <a:srgbClr val="C00000"/>
                </a:solidFill>
              </a:rPr>
              <a:t>2</a:t>
            </a:r>
            <a:r>
              <a:rPr lang="en-US" sz="2000" dirty="0">
                <a:solidFill>
                  <a:srgbClr val="C00000"/>
                </a:solidFill>
              </a:rPr>
              <a:t> gauge field</a:t>
            </a:r>
            <a:r>
              <a:rPr lang="en-US" sz="2000" dirty="0"/>
              <a:t>: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32BBB71-C84F-A543-B267-47F81CE61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A1883E6-A046-D74B-8DFB-7D66C4195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1" y="1286516"/>
            <a:ext cx="7478972" cy="22839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3231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8FEAC-B4E8-1E41-AFB7-29A7762F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19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18EFE-DFF1-2E40-94FD-06758BCDE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3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477D-ECAD-C74D-A665-D1C093658CC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/>
              <a:t>                         </a:t>
            </a:r>
            <a:r>
              <a:rPr lang="en-US" sz="3200" b="1" dirty="0">
                <a:solidFill>
                  <a:schemeClr val="bg1"/>
                </a:solidFill>
              </a:rPr>
              <a:t>YL model: excitations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E5FED-9728-064E-828D-3C1550E36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Excitations</a:t>
            </a:r>
            <a:r>
              <a:rPr lang="en-US" dirty="0"/>
              <a:t> are </a:t>
            </a:r>
          </a:p>
          <a:p>
            <a:r>
              <a:rPr lang="en-US" i="1" dirty="0"/>
              <a:t>propagating </a:t>
            </a:r>
            <a:r>
              <a:rPr lang="en-US" dirty="0"/>
              <a:t>Majorana fermions (3 species),</a:t>
            </a:r>
          </a:p>
          <a:p>
            <a:r>
              <a:rPr lang="en-US" i="1" dirty="0"/>
              <a:t>static</a:t>
            </a:r>
            <a:r>
              <a:rPr lang="en-US" dirty="0"/>
              <a:t>  Z</a:t>
            </a:r>
            <a:r>
              <a:rPr lang="en-US" baseline="-25000" dirty="0"/>
              <a:t>2</a:t>
            </a:r>
            <a:r>
              <a:rPr lang="en-US" dirty="0"/>
              <a:t> gauge field fluxes.</a:t>
            </a:r>
          </a:p>
          <a:p>
            <a:pPr marL="0" indent="0">
              <a:buNone/>
            </a:pPr>
            <a:r>
              <a:rPr lang="en-US" dirty="0"/>
              <a:t>At finite T the</a:t>
            </a:r>
            <a:r>
              <a:rPr lang="ru-RU" dirty="0"/>
              <a:t> </a:t>
            </a:r>
            <a:r>
              <a:rPr lang="en-US" dirty="0"/>
              <a:t>fluxes are thermally excited, generate finite mean free path for the  </a:t>
            </a:r>
            <a:r>
              <a:rPr lang="en-US" dirty="0" err="1"/>
              <a:t>Majoranas</a:t>
            </a:r>
            <a:r>
              <a:rPr lang="en-US" dirty="0"/>
              <a:t> . </a:t>
            </a:r>
          </a:p>
          <a:p>
            <a:pPr marL="0" indent="0">
              <a:buNone/>
            </a:pPr>
            <a:r>
              <a:rPr lang="en-US" dirty="0"/>
              <a:t>In 2D this may be a problem, in 3D it is not -  there is a phase transition separating the high-T phase of deconfined fluxes from the</a:t>
            </a:r>
            <a:r>
              <a:rPr lang="en-US" b="1" dirty="0"/>
              <a:t> </a:t>
            </a:r>
            <a:r>
              <a:rPr lang="en-US" dirty="0"/>
              <a:t>low-T phase of confined ones. </a:t>
            </a:r>
          </a:p>
        </p:txBody>
      </p:sp>
    </p:spTree>
    <p:extLst>
      <p:ext uri="{BB962C8B-B14F-4D97-AF65-F5344CB8AC3E}">
        <p14:creationId xmlns:p14="http://schemas.microsoft.com/office/powerpoint/2010/main" val="844425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459CF0-B937-6143-8D02-923B41155E4F}"/>
              </a:ext>
            </a:extLst>
          </p:cNvPr>
          <p:cNvSpPr txBox="1"/>
          <p:nvPr/>
        </p:nvSpPr>
        <p:spPr>
          <a:xfrm>
            <a:off x="2503670" y="2027870"/>
            <a:ext cx="7184659" cy="313932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Yao-Lee SL: like </a:t>
            </a:r>
            <a:r>
              <a:rPr lang="en-US" dirty="0" err="1"/>
              <a:t>Kitaev</a:t>
            </a:r>
            <a:r>
              <a:rPr lang="en-US" dirty="0"/>
              <a:t> one, but the </a:t>
            </a:r>
            <a:r>
              <a:rPr lang="en-US" dirty="0" err="1"/>
              <a:t>Majoranas</a:t>
            </a:r>
            <a:r>
              <a:rPr lang="en-US" dirty="0"/>
              <a:t> carry  S=1 . 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Spin ½ is fractionalized as two S=1 </a:t>
            </a:r>
            <a:r>
              <a:rPr lang="en-US" b="1" dirty="0" err="1">
                <a:solidFill>
                  <a:srgbClr val="C00000"/>
                </a:solidFill>
              </a:rPr>
              <a:t>Majoranas</a:t>
            </a:r>
            <a:r>
              <a:rPr lang="en-US" b="1" dirty="0">
                <a:solidFill>
                  <a:srgbClr val="C00000"/>
                </a:solidFill>
              </a:rPr>
              <a:t>.</a:t>
            </a:r>
          </a:p>
          <a:p>
            <a:endParaRPr lang="en-US" dirty="0"/>
          </a:p>
          <a:p>
            <a:r>
              <a:rPr lang="en-US" dirty="0"/>
              <a:t>Another important distinction: in </a:t>
            </a:r>
            <a:r>
              <a:rPr lang="en-US" dirty="0" err="1"/>
              <a:t>Kitaev</a:t>
            </a:r>
            <a:r>
              <a:rPr lang="en-US" dirty="0"/>
              <a:t> SL the spin excitations are gapped </a:t>
            </a:r>
          </a:p>
          <a:p>
            <a:endParaRPr lang="en-US" dirty="0"/>
          </a:p>
          <a:p>
            <a:r>
              <a:rPr lang="en-US" dirty="0"/>
              <a:t>(to flip a spin one needs to excite a vison), </a:t>
            </a:r>
          </a:p>
          <a:p>
            <a:endParaRPr lang="en-US" dirty="0"/>
          </a:p>
          <a:p>
            <a:r>
              <a:rPr lang="en-US" dirty="0"/>
              <a:t>but in YL SL the spin excitations are  gapless.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3E7FA69-6B26-8448-8950-5C30918AB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70" y="6077555"/>
            <a:ext cx="2184744" cy="533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161976-E374-284E-B2C4-8EAE716BED16}"/>
              </a:ext>
            </a:extLst>
          </p:cNvPr>
          <p:cNvSpPr txBox="1"/>
          <p:nvPr/>
        </p:nvSpPr>
        <p:spPr>
          <a:xfrm>
            <a:off x="1366849" y="834024"/>
            <a:ext cx="9162829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 most difficult step is taken: the strong correlations in the SL are taken into account EXACTLY.</a:t>
            </a:r>
          </a:p>
          <a:p>
            <a:endParaRPr lang="en-US" dirty="0"/>
          </a:p>
          <a:p>
            <a:r>
              <a:rPr lang="en-US" dirty="0"/>
              <a:t>The result: the model of spins is transformed into a theory of noninteracting fermions. </a:t>
            </a:r>
          </a:p>
        </p:txBody>
      </p:sp>
    </p:spTree>
    <p:extLst>
      <p:ext uri="{BB962C8B-B14F-4D97-AF65-F5344CB8AC3E}">
        <p14:creationId xmlns:p14="http://schemas.microsoft.com/office/powerpoint/2010/main" val="175121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838B-1476-5B4F-8979-D96EE0B579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/>
              <a:t>     </a:t>
            </a:r>
            <a:r>
              <a:rPr lang="en-US" sz="3200" dirty="0">
                <a:solidFill>
                  <a:schemeClr val="bg1"/>
                </a:solidFill>
              </a:rPr>
              <a:t>Example #3: </a:t>
            </a:r>
            <a:r>
              <a:rPr lang="en-US" sz="3200" dirty="0" err="1">
                <a:solidFill>
                  <a:schemeClr val="bg1"/>
                </a:solidFill>
              </a:rPr>
              <a:t>Majoranas</a:t>
            </a:r>
            <a:r>
              <a:rPr lang="en-US" sz="3200" dirty="0">
                <a:solidFill>
                  <a:schemeClr val="bg1"/>
                </a:solidFill>
              </a:rPr>
              <a:t> and  physics of Kondo lattices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D7E4B-4E04-7245-8E32-B0776B386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The problem </a:t>
            </a:r>
            <a:r>
              <a:rPr lang="en-US" dirty="0"/>
              <a:t>– </a:t>
            </a:r>
            <a:r>
              <a:rPr lang="en-US" sz="2400" dirty="0"/>
              <a:t>what happens when itinerant (weakly interacting) electrons actively interact with localized ones (strongly interacting)? </a:t>
            </a:r>
          </a:p>
          <a:p>
            <a:r>
              <a:rPr lang="en-US" i="1" dirty="0"/>
              <a:t>One answer </a:t>
            </a:r>
            <a:r>
              <a:rPr lang="en-US" dirty="0"/>
              <a:t>(</a:t>
            </a:r>
            <a:r>
              <a:rPr lang="en-US" dirty="0" err="1"/>
              <a:t>Doniach</a:t>
            </a:r>
            <a:r>
              <a:rPr lang="en-US" dirty="0"/>
              <a:t>): </a:t>
            </a:r>
            <a:r>
              <a:rPr lang="en-US" sz="2400" dirty="0"/>
              <a:t>either Fermi liquid where all electrons are absorbed to a single Fermi volume, or magnetic order. </a:t>
            </a:r>
          </a:p>
          <a:p>
            <a:r>
              <a:rPr lang="en-US" i="1" dirty="0"/>
              <a:t>A more exotic situation: </a:t>
            </a:r>
            <a:r>
              <a:rPr lang="en-US" dirty="0"/>
              <a:t> </a:t>
            </a:r>
            <a:r>
              <a:rPr lang="en-US" sz="2400" dirty="0"/>
              <a:t>the spin subsystem is a liquid with fractionalized excitations (Majorana fermions). </a:t>
            </a:r>
          </a:p>
          <a:p>
            <a:r>
              <a:rPr lang="en-US" dirty="0"/>
              <a:t>The </a:t>
            </a:r>
            <a:r>
              <a:rPr lang="en-US" u="sng" dirty="0"/>
              <a:t>Kondo lattice model I</a:t>
            </a:r>
            <a:r>
              <a:rPr lang="en-US" dirty="0"/>
              <a:t> consider allows  </a:t>
            </a:r>
            <a:r>
              <a:rPr lang="en-US" i="1" dirty="0">
                <a:solidFill>
                  <a:srgbClr val="7030A0"/>
                </a:solidFill>
              </a:rPr>
              <a:t>analytical treatment.</a:t>
            </a:r>
          </a:p>
        </p:txBody>
      </p:sp>
    </p:spTree>
    <p:extLst>
      <p:ext uri="{BB962C8B-B14F-4D97-AF65-F5344CB8AC3E}">
        <p14:creationId xmlns:p14="http://schemas.microsoft.com/office/powerpoint/2010/main" val="410858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1DE0-2F79-1449-8B28-5EB30B061CB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200" dirty="0"/>
              <a:t>             </a:t>
            </a:r>
            <a:r>
              <a:rPr lang="en-US" sz="3200" dirty="0">
                <a:solidFill>
                  <a:schemeClr val="bg1"/>
                </a:solidFill>
              </a:rPr>
              <a:t>Itinerant electrons + spin liquid – phase diagram</a:t>
            </a:r>
          </a:p>
        </p:txBody>
      </p:sp>
      <p:pic>
        <p:nvPicPr>
          <p:cNvPr id="5" name="Content Placeholder 4" descr="Diagram of a liquid phase diagram&#10;&#10;Description automatically generated with medium confidence">
            <a:extLst>
              <a:ext uri="{FF2B5EF4-FFF2-40B4-BE49-F238E27FC236}">
                <a16:creationId xmlns:a16="http://schemas.microsoft.com/office/drawing/2014/main" id="{AD574EF5-F763-9348-A299-AA1A67E13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247" y="1825625"/>
            <a:ext cx="7745505" cy="4399824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BA1522-E264-D14D-9C39-BA29C2648672}"/>
              </a:ext>
            </a:extLst>
          </p:cNvPr>
          <p:cNvCxnSpPr/>
          <p:nvPr/>
        </p:nvCxnSpPr>
        <p:spPr>
          <a:xfrm flipH="1">
            <a:off x="1678329" y="5706319"/>
            <a:ext cx="1342663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6959004-6B38-BD41-852F-59A692B4987C}"/>
              </a:ext>
            </a:extLst>
          </p:cNvPr>
          <p:cNvSpPr txBox="1"/>
          <p:nvPr/>
        </p:nvSpPr>
        <p:spPr>
          <a:xfrm>
            <a:off x="2761129" y="57063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30C8CA-7D78-CB42-A5B8-3B8C8F3EE9FF}"/>
              </a:ext>
            </a:extLst>
          </p:cNvPr>
          <p:cNvCxnSpPr>
            <a:cxnSpLocks/>
          </p:cNvCxnSpPr>
          <p:nvPr/>
        </p:nvCxnSpPr>
        <p:spPr>
          <a:xfrm>
            <a:off x="1678329" y="3698503"/>
            <a:ext cx="1384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2A607-952E-1E43-BDB4-CC626FB9E8D2}"/>
              </a:ext>
            </a:extLst>
          </p:cNvPr>
          <p:cNvSpPr/>
          <p:nvPr/>
        </p:nvSpPr>
        <p:spPr>
          <a:xfrm>
            <a:off x="2106592" y="3735840"/>
            <a:ext cx="914400" cy="19441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29F93-5FD8-8145-BF63-73CCE6CE53F0}"/>
              </a:ext>
            </a:extLst>
          </p:cNvPr>
          <p:cNvSpPr txBox="1"/>
          <p:nvPr/>
        </p:nvSpPr>
        <p:spPr>
          <a:xfrm>
            <a:off x="2685644" y="3169369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908496-4E3D-7F4A-9D1B-DD541E198250}"/>
              </a:ext>
            </a:extLst>
          </p:cNvPr>
          <p:cNvSpPr txBox="1"/>
          <p:nvPr/>
        </p:nvSpPr>
        <p:spPr>
          <a:xfrm>
            <a:off x="9265737" y="2273394"/>
            <a:ext cx="2581706" cy="230832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Between the </a:t>
            </a:r>
            <a:r>
              <a:rPr lang="en-US" b="1" dirty="0"/>
              <a:t>small FS </a:t>
            </a:r>
            <a:r>
              <a:rPr lang="en-US" dirty="0"/>
              <a:t>phase (conduction electrons are decoupled) and </a:t>
            </a:r>
            <a:r>
              <a:rPr lang="en-US" b="1" dirty="0"/>
              <a:t>large FS</a:t>
            </a:r>
            <a:r>
              <a:rPr lang="en-US" dirty="0"/>
              <a:t> (spins are incorporated into the band),</a:t>
            </a:r>
          </a:p>
          <a:p>
            <a:r>
              <a:rPr lang="en-US" dirty="0"/>
              <a:t>there is an exotic </a:t>
            </a:r>
            <a:r>
              <a:rPr lang="en-US" b="1" dirty="0"/>
              <a:t>fractionalized</a:t>
            </a:r>
            <a:r>
              <a:rPr lang="en-US" dirty="0"/>
              <a:t>  SC phase. </a:t>
            </a:r>
          </a:p>
        </p:txBody>
      </p:sp>
    </p:spTree>
    <p:extLst>
      <p:ext uri="{BB962C8B-B14F-4D97-AF65-F5344CB8AC3E}">
        <p14:creationId xmlns:p14="http://schemas.microsoft.com/office/powerpoint/2010/main" val="3446469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BA2534-818E-9942-A67A-320E147B363C}"/>
              </a:ext>
            </a:extLst>
          </p:cNvPr>
          <p:cNvSpPr txBox="1"/>
          <p:nvPr/>
        </p:nvSpPr>
        <p:spPr>
          <a:xfrm>
            <a:off x="1123966" y="357096"/>
            <a:ext cx="723691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Kondo lattice: itinerant electrons interact with spins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52C2C-7D51-7645-9B77-A6472A83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57" y="4820507"/>
            <a:ext cx="6781800" cy="130419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6B26C-8F8E-1544-96E1-DCFBEFA321C9}"/>
              </a:ext>
            </a:extLst>
          </p:cNvPr>
          <p:cNvSpPr txBox="1"/>
          <p:nvPr/>
        </p:nvSpPr>
        <p:spPr>
          <a:xfrm>
            <a:off x="1571625" y="931611"/>
            <a:ext cx="6330461" cy="95410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H = H</a:t>
            </a:r>
            <a:r>
              <a:rPr lang="en-US" sz="2000" baseline="-25000" dirty="0"/>
              <a:t>SL </a:t>
            </a:r>
            <a:r>
              <a:rPr lang="en-US" sz="2000" dirty="0"/>
              <a:t> + t </a:t>
            </a:r>
            <a:r>
              <a:rPr lang="en-US" sz="2800" dirty="0">
                <a:latin typeface="Symbol" pitchFamily="2" charset="2"/>
              </a:rPr>
              <a:t>S [</a:t>
            </a:r>
            <a:r>
              <a:rPr lang="en-US" sz="2000" dirty="0"/>
              <a:t>C</a:t>
            </a:r>
            <a:r>
              <a:rPr lang="en-US" sz="2000" baseline="30000" dirty="0"/>
              <a:t>+ </a:t>
            </a:r>
            <a:r>
              <a:rPr lang="en-US" sz="2000" dirty="0"/>
              <a:t> (</a:t>
            </a:r>
            <a:r>
              <a:rPr lang="en-US" sz="2000" dirty="0" err="1"/>
              <a:t>i</a:t>
            </a:r>
            <a:r>
              <a:rPr lang="en-US" sz="2000" dirty="0"/>
              <a:t>) C(j) + </a:t>
            </a:r>
            <a:r>
              <a:rPr lang="en-US" sz="2000" dirty="0" err="1"/>
              <a:t>H.c.</a:t>
            </a:r>
            <a:r>
              <a:rPr lang="en-US" sz="2800" dirty="0"/>
              <a:t>]</a:t>
            </a:r>
            <a:r>
              <a:rPr lang="en-US" sz="2400" dirty="0"/>
              <a:t> </a:t>
            </a:r>
            <a:r>
              <a:rPr lang="en-US" sz="2000" dirty="0"/>
              <a:t>+ J</a:t>
            </a:r>
            <a:r>
              <a:rPr lang="en-US" sz="2000" baseline="-25000" dirty="0"/>
              <a:t>K</a:t>
            </a:r>
            <a:r>
              <a:rPr lang="en-US" sz="2000" baseline="30000" dirty="0"/>
              <a:t> </a:t>
            </a:r>
            <a:r>
              <a:rPr lang="en-US" sz="2000" dirty="0"/>
              <a:t> C</a:t>
            </a:r>
            <a:r>
              <a:rPr lang="en-US" sz="2000" baseline="-25000" dirty="0">
                <a:latin typeface="Symbol" pitchFamily="2" charset="2"/>
              </a:rPr>
              <a:t>a</a:t>
            </a:r>
            <a:r>
              <a:rPr lang="en-US" sz="2000" baseline="30000" dirty="0"/>
              <a:t>+ </a:t>
            </a:r>
            <a:r>
              <a:rPr lang="en-US" sz="2000" dirty="0"/>
              <a:t> (</a:t>
            </a:r>
            <a:r>
              <a:rPr lang="en-US" sz="2000" dirty="0" err="1"/>
              <a:t>i</a:t>
            </a:r>
            <a:r>
              <a:rPr lang="en-US" sz="2000" dirty="0"/>
              <a:t>)</a:t>
            </a:r>
            <a:r>
              <a:rPr lang="en-US" sz="2800" b="1" dirty="0">
                <a:latin typeface="Symbol" pitchFamily="2" charset="2"/>
              </a:rPr>
              <a:t>s</a:t>
            </a:r>
            <a:r>
              <a:rPr lang="en-US" sz="2800" baseline="-25000" dirty="0">
                <a:latin typeface="Symbol" pitchFamily="2" charset="2"/>
              </a:rPr>
              <a:t>ab</a:t>
            </a:r>
            <a:r>
              <a:rPr lang="en-US" sz="2400" dirty="0">
                <a:latin typeface="Symbol" pitchFamily="2" charset="2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C</a:t>
            </a:r>
            <a:r>
              <a:rPr lang="en-US" sz="2000" baseline="-25000" dirty="0" err="1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en-US" sz="2000" dirty="0"/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CD767-A0B8-BE46-B3B5-6E2FA55191A7}"/>
              </a:ext>
            </a:extLst>
          </p:cNvPr>
          <p:cNvSpPr txBox="1"/>
          <p:nvPr/>
        </p:nvSpPr>
        <p:spPr>
          <a:xfrm>
            <a:off x="546100" y="2107456"/>
            <a:ext cx="9469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Electrons which carry spin-1/2 and charge </a:t>
            </a:r>
            <a:r>
              <a:rPr lang="en-US" sz="2000" i="1" dirty="0">
                <a:solidFill>
                  <a:srgbClr val="C00000"/>
                </a:solidFill>
              </a:rPr>
              <a:t>e</a:t>
            </a:r>
            <a:r>
              <a:rPr lang="en-US" sz="2000" dirty="0"/>
              <a:t> interact  with the spin liquid </a:t>
            </a:r>
          </a:p>
          <a:p>
            <a:r>
              <a:rPr lang="en-US" sz="2000" dirty="0"/>
              <a:t>which excitations are </a:t>
            </a:r>
            <a:r>
              <a:rPr lang="en-US" sz="2000" dirty="0">
                <a:solidFill>
                  <a:srgbClr val="7030A0"/>
                </a:solidFill>
              </a:rPr>
              <a:t>neutral fermions with spin 1. 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The bound states of electrons and </a:t>
            </a:r>
            <a:r>
              <a:rPr lang="en-US" sz="2000" b="1" dirty="0" err="1">
                <a:solidFill>
                  <a:srgbClr val="C00000"/>
                </a:solidFill>
              </a:rPr>
              <a:t>Majoranas</a:t>
            </a:r>
            <a:r>
              <a:rPr lang="en-US" sz="2000" b="1" dirty="0">
                <a:solidFill>
                  <a:srgbClr val="C00000"/>
                </a:solidFill>
              </a:rPr>
              <a:t> carry spin-1/2 and charge e.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/>
              <a:t>To express this mathematically we decouple the interaction with an auxiliary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field </a:t>
            </a:r>
            <a:r>
              <a:rPr lang="en-US" sz="2000" dirty="0" err="1"/>
              <a:t>V</a:t>
            </a:r>
            <a:r>
              <a:rPr lang="en-US" sz="2000" baseline="-25000" dirty="0" err="1">
                <a:latin typeface="Symbol" pitchFamily="2" charset="2"/>
              </a:rPr>
              <a:t>a</a:t>
            </a:r>
            <a:r>
              <a:rPr lang="en-US" sz="2000" baseline="-25000" dirty="0">
                <a:latin typeface="Symbol" pitchFamily="2" charset="2"/>
              </a:rPr>
              <a:t> </a:t>
            </a:r>
            <a:r>
              <a:rPr lang="en-US" sz="2000" dirty="0">
                <a:latin typeface="Symbol" pitchFamily="2" charset="2"/>
              </a:rPr>
              <a:t> </a:t>
            </a:r>
            <a:r>
              <a:rPr lang="en-US" sz="2000" dirty="0"/>
              <a:t>which becomes order parameter when condenses:</a:t>
            </a:r>
          </a:p>
          <a:p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A7D8C-BB8E-1A4D-ACC9-1A84FF6E6EE6}"/>
              </a:ext>
            </a:extLst>
          </p:cNvPr>
          <p:cNvSpPr txBox="1"/>
          <p:nvPr/>
        </p:nvSpPr>
        <p:spPr>
          <a:xfrm>
            <a:off x="1800863" y="5590814"/>
            <a:ext cx="818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3E2D8F-279C-484A-B03D-D0AF0EFEE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92B8E17B-9232-2847-916E-BB55E0AE6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074" y="438884"/>
            <a:ext cx="2855492" cy="2893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01C6A-EA01-494C-9CE1-43BD0208CE12}"/>
              </a:ext>
            </a:extLst>
          </p:cNvPr>
          <p:cNvSpPr txBox="1"/>
          <p:nvPr/>
        </p:nvSpPr>
        <p:spPr>
          <a:xfrm>
            <a:off x="8753360" y="5149437"/>
            <a:ext cx="2306861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J(</a:t>
            </a:r>
            <a:r>
              <a:rPr lang="en-US" sz="1800" dirty="0">
                <a:latin typeface="Symbol" pitchFamily="2" charset="2"/>
              </a:rPr>
              <a:t>s</a:t>
            </a:r>
            <a:r>
              <a:rPr lang="en-US" sz="1800" baseline="-25000" dirty="0">
                <a:latin typeface="Symbol" pitchFamily="2" charset="2"/>
              </a:rPr>
              <a:t>ab </a:t>
            </a:r>
            <a:r>
              <a:rPr lang="en-US" sz="1800" dirty="0"/>
              <a:t> S</a:t>
            </a:r>
            <a:r>
              <a:rPr lang="en-US" sz="1800" baseline="30000" dirty="0"/>
              <a:t>a</a:t>
            </a:r>
            <a:r>
              <a:rPr lang="en-US" sz="1800" dirty="0"/>
              <a:t>)</a:t>
            </a:r>
            <a:r>
              <a:rPr lang="en-US" dirty="0" err="1"/>
              <a:t>c</a:t>
            </a:r>
            <a:r>
              <a:rPr lang="en-US" sz="1800" baseline="-25000" dirty="0" err="1">
                <a:latin typeface="Symbol" pitchFamily="2" charset="2"/>
              </a:rPr>
              <a:t>b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Symbol" pitchFamily="2" charset="2"/>
              </a:rPr>
              <a:t> =</a:t>
            </a:r>
            <a:r>
              <a:rPr lang="ru-RU" sz="1800" dirty="0"/>
              <a:t> </a:t>
            </a:r>
            <a:r>
              <a:rPr lang="en-US" sz="1800" dirty="0" err="1"/>
              <a:t>V</a:t>
            </a:r>
            <a:r>
              <a:rPr lang="en-US" sz="1800" baseline="-25000" dirty="0" err="1">
                <a:latin typeface="Symbol" pitchFamily="2" charset="2"/>
              </a:rPr>
              <a:t>a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Symbol" pitchFamily="2" charset="2"/>
              </a:rPr>
              <a:t> c</a:t>
            </a:r>
            <a:r>
              <a:rPr lang="en-US" sz="1800" baseline="30000" dirty="0"/>
              <a:t>a</a:t>
            </a:r>
            <a:r>
              <a:rPr lang="en-US" sz="1800" baseline="-25000" dirty="0">
                <a:latin typeface="Symbol" pitchFamily="2" charset="2"/>
              </a:rPr>
              <a:t>   </a:t>
            </a:r>
            <a:endParaRPr lang="en-US" sz="1800" b="1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9157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CF93A-949F-514A-82EF-AD1F54BE4F2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                          The results in a nutshell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D7DFB-B9A9-6A45-A5BE-364630B88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4590"/>
          </a:xfrm>
        </p:spPr>
        <p:txBody>
          <a:bodyPr>
            <a:noAutofit/>
          </a:bodyPr>
          <a:lstStyle/>
          <a:p>
            <a:r>
              <a:rPr lang="en-US" sz="2000" dirty="0"/>
              <a:t>The essential ingredient - Yao-Lee spin liquid (</a:t>
            </a:r>
            <a:r>
              <a:rPr lang="en-US" sz="2000" dirty="0">
                <a:solidFill>
                  <a:srgbClr val="C00000"/>
                </a:solidFill>
              </a:rPr>
              <a:t>solvable</a:t>
            </a:r>
            <a:r>
              <a:rPr lang="en-US" sz="2000" dirty="0"/>
              <a:t>). Excitations -  </a:t>
            </a:r>
            <a:r>
              <a:rPr lang="en-US" sz="2000" dirty="0">
                <a:solidFill>
                  <a:srgbClr val="C00000"/>
                </a:solidFill>
              </a:rPr>
              <a:t>S=1</a:t>
            </a:r>
            <a:r>
              <a:rPr lang="en-US" sz="2000" dirty="0"/>
              <a:t> neutral (Majorana) fermions.  </a:t>
            </a:r>
            <a:r>
              <a:rPr lang="en-US" sz="2000" b="1" dirty="0"/>
              <a:t>The physical spin S=1/2 operator of this model is local in the </a:t>
            </a:r>
            <a:r>
              <a:rPr lang="en-US" sz="2000" b="1" dirty="0" err="1"/>
              <a:t>Majoranas</a:t>
            </a:r>
            <a:r>
              <a:rPr lang="en-US" sz="2000" b="1" dirty="0"/>
              <a:t>: </a:t>
            </a:r>
          </a:p>
          <a:p>
            <a:pPr marL="0" indent="0">
              <a:buNone/>
            </a:pPr>
            <a:r>
              <a:rPr lang="en-US" sz="2000" b="1" dirty="0"/>
              <a:t>                                      </a:t>
            </a:r>
            <a:r>
              <a:rPr lang="en-US" sz="2000" dirty="0"/>
              <a:t>S</a:t>
            </a:r>
            <a:r>
              <a:rPr lang="en-US" sz="2000" baseline="30000" dirty="0"/>
              <a:t>a </a:t>
            </a:r>
            <a:r>
              <a:rPr lang="en-US" sz="2000" b="1" dirty="0"/>
              <a:t> = </a:t>
            </a:r>
            <a:r>
              <a:rPr lang="en-US" sz="2000" dirty="0" err="1"/>
              <a:t>i</a:t>
            </a:r>
            <a:r>
              <a:rPr lang="en-US" sz="2000" dirty="0" err="1">
                <a:latin typeface="Symbol" pitchFamily="2" charset="2"/>
              </a:rPr>
              <a:t>e</a:t>
            </a:r>
            <a:r>
              <a:rPr lang="en-US" sz="2000" baseline="30000" dirty="0" err="1"/>
              <a:t>abc</a:t>
            </a:r>
            <a:r>
              <a:rPr lang="en-US" sz="2000" dirty="0"/>
              <a:t> </a:t>
            </a:r>
            <a:r>
              <a:rPr lang="en-US" sz="2000" dirty="0" err="1">
                <a:latin typeface="Symbol" pitchFamily="2" charset="2"/>
              </a:rPr>
              <a:t>c</a:t>
            </a:r>
            <a:r>
              <a:rPr lang="en-US" sz="2000" baseline="-25000" dirty="0" err="1"/>
              <a:t>b</a:t>
            </a: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</a:rPr>
              <a:t>c</a:t>
            </a:r>
            <a:r>
              <a:rPr lang="en-US" sz="2000" baseline="-25000" dirty="0"/>
              <a:t>c</a:t>
            </a:r>
            <a:r>
              <a:rPr lang="en-US" sz="2000" dirty="0"/>
              <a:t> /2</a:t>
            </a:r>
          </a:p>
          <a:p>
            <a:pPr marL="0" indent="0">
              <a:buNone/>
            </a:pPr>
            <a:r>
              <a:rPr lang="en-US" sz="2000" dirty="0"/>
              <a:t>The exchange interaction with conduction electrons </a:t>
            </a:r>
            <a:r>
              <a:rPr lang="en-US" sz="2000" b="1" dirty="0"/>
              <a:t> creates bound states of electrons and fractionalized excitations of the spin liquid. </a:t>
            </a:r>
            <a:r>
              <a:rPr lang="en-US" sz="2000" dirty="0"/>
              <a:t>It</a:t>
            </a:r>
            <a:r>
              <a:rPr lang="en-US" sz="2000" b="1" dirty="0"/>
              <a:t> </a:t>
            </a:r>
            <a:r>
              <a:rPr lang="en-US" sz="2000" dirty="0"/>
              <a:t>dynamically generates a hybridization matrix element between conduction electrons (</a:t>
            </a:r>
            <a:r>
              <a:rPr lang="en-US" sz="2000" dirty="0">
                <a:solidFill>
                  <a:srgbClr val="C00000"/>
                </a:solidFill>
              </a:rPr>
              <a:t>S=1/2</a:t>
            </a:r>
            <a:r>
              <a:rPr lang="en-US" sz="2000" dirty="0"/>
              <a:t>) and the </a:t>
            </a:r>
            <a:r>
              <a:rPr lang="en-US" sz="2000" dirty="0" err="1"/>
              <a:t>Majoranas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                                                            J(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baseline="-25000" dirty="0">
                <a:latin typeface="Symbol" pitchFamily="2" charset="2"/>
              </a:rPr>
              <a:t>ab </a:t>
            </a:r>
            <a:r>
              <a:rPr lang="en-US" sz="2000" dirty="0"/>
              <a:t> S</a:t>
            </a:r>
            <a:r>
              <a:rPr lang="en-US" sz="2000" baseline="30000" dirty="0"/>
              <a:t>a</a:t>
            </a:r>
            <a:r>
              <a:rPr lang="en-US" sz="2000" dirty="0"/>
              <a:t>)</a:t>
            </a:r>
            <a:r>
              <a:rPr lang="en-US" sz="2000" dirty="0" err="1">
                <a:latin typeface="Symbol" pitchFamily="2" charset="2"/>
              </a:rPr>
              <a:t>y</a:t>
            </a:r>
            <a:r>
              <a:rPr lang="en-US" sz="2000" baseline="-25000" dirty="0" err="1">
                <a:latin typeface="Symbol" pitchFamily="2" charset="2"/>
              </a:rPr>
              <a:t>b</a:t>
            </a:r>
            <a:r>
              <a:rPr lang="en-US" sz="2000" baseline="-25000" dirty="0">
                <a:latin typeface="Symbol" pitchFamily="2" charset="2"/>
              </a:rPr>
              <a:t> </a:t>
            </a:r>
            <a:r>
              <a:rPr lang="en-US" sz="2000" dirty="0">
                <a:latin typeface="Symbol" pitchFamily="2" charset="2"/>
              </a:rPr>
              <a:t> =</a:t>
            </a:r>
            <a:r>
              <a:rPr lang="ru-RU" sz="2000" dirty="0"/>
              <a:t> </a:t>
            </a:r>
            <a:r>
              <a:rPr lang="en-US" sz="2000" dirty="0" err="1"/>
              <a:t>V</a:t>
            </a:r>
            <a:r>
              <a:rPr lang="en-US" sz="2000" baseline="-25000" dirty="0" err="1">
                <a:latin typeface="Symbol" pitchFamily="2" charset="2"/>
              </a:rPr>
              <a:t>a</a:t>
            </a:r>
            <a:r>
              <a:rPr lang="en-US" sz="2000" baseline="-25000" dirty="0">
                <a:latin typeface="Symbol" pitchFamily="2" charset="2"/>
              </a:rPr>
              <a:t> </a:t>
            </a:r>
            <a:r>
              <a:rPr lang="en-US" sz="2000" dirty="0">
                <a:latin typeface="Symbol" pitchFamily="2" charset="2"/>
              </a:rPr>
              <a:t> c</a:t>
            </a:r>
            <a:r>
              <a:rPr lang="en-US" sz="2000" baseline="30000" dirty="0"/>
              <a:t>a</a:t>
            </a:r>
            <a:r>
              <a:rPr lang="en-US" sz="2000" baseline="-25000" dirty="0">
                <a:latin typeface="Symbol" pitchFamily="2" charset="2"/>
              </a:rPr>
              <a:t>   </a:t>
            </a: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This matrix element </a:t>
            </a:r>
            <a:r>
              <a:rPr lang="en-US" sz="2000" b="1" dirty="0" err="1"/>
              <a:t>V</a:t>
            </a:r>
            <a:r>
              <a:rPr lang="en-US" sz="2000" b="1" baseline="-25000" dirty="0" err="1">
                <a:latin typeface="Symbol" pitchFamily="2" charset="2"/>
              </a:rPr>
              <a:t>a</a:t>
            </a:r>
            <a:r>
              <a:rPr lang="en-US" sz="2000" b="1" baseline="-25000" dirty="0">
                <a:latin typeface="Symbol" pitchFamily="2" charset="2"/>
              </a:rPr>
              <a:t> </a:t>
            </a:r>
            <a:r>
              <a:rPr lang="en-US" sz="2000" dirty="0"/>
              <a:t> - charge </a:t>
            </a:r>
            <a:r>
              <a:rPr lang="en-US" sz="2000" i="1" dirty="0">
                <a:solidFill>
                  <a:srgbClr val="C00000"/>
                </a:solidFill>
              </a:rPr>
              <a:t>e</a:t>
            </a:r>
            <a:r>
              <a:rPr lang="en-US" sz="2000" dirty="0"/>
              <a:t>, spin ½ boson –a  </a:t>
            </a:r>
            <a:r>
              <a:rPr lang="en-US" sz="2000" b="1" dirty="0"/>
              <a:t>fractionalized </a:t>
            </a:r>
            <a:r>
              <a:rPr lang="en-US" sz="2000" dirty="0"/>
              <a:t>order parameter.  </a:t>
            </a:r>
            <a:r>
              <a:rPr lang="en-US" sz="2000" b="1" dirty="0"/>
              <a:t>This</a:t>
            </a:r>
            <a:r>
              <a:rPr lang="en-US" sz="2000" dirty="0"/>
              <a:t> is </a:t>
            </a:r>
            <a:r>
              <a:rPr lang="en-US" sz="2000" b="1" dirty="0"/>
              <a:t>superconductivity without pairing </a:t>
            </a:r>
            <a:r>
              <a:rPr lang="en-US" sz="2000" dirty="0"/>
              <a:t>– a mechanism suggested by </a:t>
            </a:r>
            <a:r>
              <a:rPr lang="en-US" sz="2000" dirty="0">
                <a:solidFill>
                  <a:srgbClr val="C00000"/>
                </a:solidFill>
              </a:rPr>
              <a:t>Coleman, Miranda and </a:t>
            </a:r>
            <a:r>
              <a:rPr lang="en-US" sz="2000" dirty="0" err="1">
                <a:solidFill>
                  <a:srgbClr val="C00000"/>
                </a:solidFill>
              </a:rPr>
              <a:t>Tsvelik</a:t>
            </a:r>
            <a:r>
              <a:rPr lang="en-US" sz="2000" dirty="0">
                <a:solidFill>
                  <a:srgbClr val="C00000"/>
                </a:solidFill>
              </a:rPr>
              <a:t> in 1994. </a:t>
            </a:r>
          </a:p>
          <a:p>
            <a:r>
              <a:rPr lang="en-US" sz="2000" dirty="0"/>
              <a:t>We found a 3D </a:t>
            </a:r>
            <a:r>
              <a:rPr lang="en-US" sz="2000" i="1" dirty="0"/>
              <a:t>solvable example </a:t>
            </a:r>
            <a:r>
              <a:rPr lang="en-US" sz="2000" dirty="0"/>
              <a:t>of such Kondo model. </a:t>
            </a:r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en-US" sz="2000" b="1" dirty="0"/>
              <a:t>Besides </a:t>
            </a:r>
            <a:r>
              <a:rPr lang="en-US" sz="2000" dirty="0"/>
              <a:t>fractionalized order </a:t>
            </a:r>
            <a:r>
              <a:rPr lang="en-US" sz="1800" dirty="0"/>
              <a:t>it displays rich physics  including</a:t>
            </a:r>
          </a:p>
          <a:p>
            <a:pPr marL="514350" indent="-514350">
              <a:buAutoNum type="arabicPeriod"/>
            </a:pPr>
            <a:r>
              <a:rPr lang="en-US" sz="1800" dirty="0">
                <a:solidFill>
                  <a:srgbClr val="0070C0"/>
                </a:solidFill>
              </a:rPr>
              <a:t>Pair Density Wave</a:t>
            </a:r>
          </a:p>
          <a:p>
            <a:pPr marL="514350" indent="-514350">
              <a:buAutoNum type="arabicPeriod"/>
            </a:pPr>
            <a:r>
              <a:rPr lang="en-US" sz="1800" dirty="0">
                <a:solidFill>
                  <a:srgbClr val="0070C0"/>
                </a:solidFill>
              </a:rPr>
              <a:t>Odd-frequency pairing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A1726-635E-BD4F-B705-BE9AA686E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904" y="450056"/>
            <a:ext cx="1739900" cy="1155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DF6DCA-5E93-9443-A528-119F7C38D4A9}"/>
              </a:ext>
            </a:extLst>
          </p:cNvPr>
          <p:cNvSpPr txBox="1"/>
          <p:nvPr/>
        </p:nvSpPr>
        <p:spPr>
          <a:xfrm>
            <a:off x="3419588" y="1296871"/>
            <a:ext cx="3773212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Coleman, </a:t>
            </a:r>
            <a:r>
              <a:rPr lang="en-US" dirty="0" err="1">
                <a:solidFill>
                  <a:schemeClr val="bg1"/>
                </a:solidFill>
              </a:rPr>
              <a:t>Panigrahi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Tsvelik</a:t>
            </a:r>
            <a:r>
              <a:rPr lang="en-US" dirty="0">
                <a:solidFill>
                  <a:schemeClr val="bg1"/>
                </a:solidFill>
              </a:rPr>
              <a:t> 2022-2024</a:t>
            </a:r>
          </a:p>
        </p:txBody>
      </p:sp>
    </p:spTree>
    <p:extLst>
      <p:ext uri="{BB962C8B-B14F-4D97-AF65-F5344CB8AC3E}">
        <p14:creationId xmlns:p14="http://schemas.microsoft.com/office/powerpoint/2010/main" val="351781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AD741-609D-F74A-9251-43FE0189A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5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A6F4-65D5-5D4F-865B-15EC1E07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22942" cy="131831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</a:t>
            </a:r>
            <a:r>
              <a:rPr lang="en-US" sz="3200" dirty="0"/>
              <a:t>My main collaborators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B0C3B5-97AA-6B4B-93AD-6A8117F7B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9858"/>
            <a:ext cx="2334980" cy="233498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AD946C-0D5D-2944-B07B-E4FE25177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09" y="1825153"/>
            <a:ext cx="3429000" cy="209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41A01-A153-D34A-8E1A-FAA7BB3DE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838" y="1799858"/>
            <a:ext cx="2275719" cy="23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6CA997-853E-F840-8D6D-FC7EA7ECE460}"/>
              </a:ext>
            </a:extLst>
          </p:cNvPr>
          <p:cNvSpPr txBox="1"/>
          <p:nvPr/>
        </p:nvSpPr>
        <p:spPr>
          <a:xfrm>
            <a:off x="1372316" y="4204275"/>
            <a:ext cx="16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</a:t>
            </a:r>
            <a:r>
              <a:rPr lang="en-US" dirty="0" err="1"/>
              <a:t>Wiegmann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29286-C8A5-9549-8648-A6073042AE6C}"/>
              </a:ext>
            </a:extLst>
          </p:cNvPr>
          <p:cNvSpPr txBox="1"/>
          <p:nvPr/>
        </p:nvSpPr>
        <p:spPr>
          <a:xfrm>
            <a:off x="4085757" y="4062367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Alexander </a:t>
            </a:r>
            <a:r>
              <a:rPr lang="en-US" dirty="0" err="1"/>
              <a:t>Nersesyan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D1FD2-658B-8540-A9B2-4DD375488A6D}"/>
              </a:ext>
            </a:extLst>
          </p:cNvPr>
          <p:cNvSpPr txBox="1"/>
          <p:nvPr/>
        </p:nvSpPr>
        <p:spPr>
          <a:xfrm>
            <a:off x="7143473" y="4292574"/>
            <a:ext cx="152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Piers Coleman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CB697-99E0-924A-96AB-204DA4211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386" y="1801628"/>
            <a:ext cx="2426756" cy="2426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A0BFB9-621B-6142-983B-3033C8992220}"/>
              </a:ext>
            </a:extLst>
          </p:cNvPr>
          <p:cNvSpPr txBox="1"/>
          <p:nvPr/>
        </p:nvSpPr>
        <p:spPr>
          <a:xfrm>
            <a:off x="9647362" y="4325563"/>
            <a:ext cx="139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Fabian </a:t>
            </a:r>
            <a:r>
              <a:rPr lang="en-US" dirty="0" err="1"/>
              <a:t>Essler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57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DF32154F-59C6-CE40-8333-4494B739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71" y="3244609"/>
            <a:ext cx="2578100" cy="1549400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53F02EFF-F50E-D94B-903D-367B17D2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231" y="565552"/>
            <a:ext cx="2197100" cy="20574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5D99064B-1B8A-5B4E-B859-6F68C550F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657" y="616352"/>
            <a:ext cx="2844800" cy="2006600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93224DDA-2C7E-5C43-87EF-C8FF14E65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062" y="3323695"/>
            <a:ext cx="4279900" cy="18161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5807E14-2224-244D-8A05-F6F7A124A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609" y="3644659"/>
            <a:ext cx="3060700" cy="749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9FE43-B33E-6E4E-BC8E-DF9E739BC243}"/>
              </a:ext>
            </a:extLst>
          </p:cNvPr>
          <p:cNvSpPr txBox="1"/>
          <p:nvPr/>
        </p:nvSpPr>
        <p:spPr>
          <a:xfrm>
            <a:off x="7203494" y="616352"/>
            <a:ext cx="3987502" cy="258532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Since the Fermi surfaces of </a:t>
            </a:r>
          </a:p>
          <a:p>
            <a:endParaRPr lang="en-US" dirty="0"/>
          </a:p>
          <a:p>
            <a:r>
              <a:rPr lang="en-US" dirty="0" err="1"/>
              <a:t>Majoranas</a:t>
            </a:r>
            <a:r>
              <a:rPr lang="en-US" dirty="0"/>
              <a:t> and electrons are congruent,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the electron-Majorana bubble diverge</a:t>
            </a:r>
            <a:r>
              <a:rPr lang="en-US" b="1" dirty="0"/>
              <a:t>s </a:t>
            </a:r>
          </a:p>
          <a:p>
            <a:r>
              <a:rPr lang="en-US" dirty="0"/>
              <a:t>logarithmically. </a:t>
            </a:r>
          </a:p>
          <a:p>
            <a:endParaRPr lang="en-US" dirty="0"/>
          </a:p>
          <a:p>
            <a:r>
              <a:rPr lang="en-US" dirty="0"/>
              <a:t>We collect the most divergent diagrams </a:t>
            </a:r>
          </a:p>
          <a:p>
            <a:r>
              <a:rPr lang="en-US" dirty="0"/>
              <a:t>as in BCS theory.</a:t>
            </a:r>
          </a:p>
        </p:txBody>
      </p:sp>
    </p:spTree>
    <p:extLst>
      <p:ext uri="{BB962C8B-B14F-4D97-AF65-F5344CB8AC3E}">
        <p14:creationId xmlns:p14="http://schemas.microsoft.com/office/powerpoint/2010/main" val="1823961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EE5C5E1B-8B87-CF4F-96EC-7945F6F78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32" y="3560328"/>
            <a:ext cx="5651068" cy="1774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8CD49C-1627-884B-A455-8ADDB0BCAAEF}"/>
              </a:ext>
            </a:extLst>
          </p:cNvPr>
          <p:cNvSpPr txBox="1"/>
          <p:nvPr/>
        </p:nvSpPr>
        <p:spPr>
          <a:xfrm>
            <a:off x="3113903" y="642552"/>
            <a:ext cx="4669612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The ground state: V condense</a:t>
            </a:r>
            <a:r>
              <a:rPr lang="en-US" sz="2800" b="1" dirty="0"/>
              <a:t>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5E4F0-EA90-8C4C-8AA5-7A0E3E240ADD}"/>
              </a:ext>
            </a:extLst>
          </p:cNvPr>
          <p:cNvSpPr txBox="1"/>
          <p:nvPr/>
        </p:nvSpPr>
        <p:spPr>
          <a:xfrm>
            <a:off x="546100" y="1421411"/>
            <a:ext cx="861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particle-hole symmetric conduction band: 2 Dirac fermions (spin ½) = 4 </a:t>
            </a:r>
            <a:r>
              <a:rPr lang="en-US" dirty="0" err="1"/>
              <a:t>Majoranas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Spin Liquid: 3 </a:t>
            </a:r>
            <a:r>
              <a:rPr lang="en-US" dirty="0" err="1"/>
              <a:t>Majoranas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Conclusion:</a:t>
            </a:r>
            <a:r>
              <a:rPr lang="en-US" dirty="0"/>
              <a:t> one band Majorana mode is left unhybridized.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41FA36F-CD82-B647-AFBD-398BD05F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E8E4CC-CB52-0141-8351-36B992A3AB5A}"/>
              </a:ext>
            </a:extLst>
          </p:cNvPr>
          <p:cNvSpPr txBox="1"/>
          <p:nvPr/>
        </p:nvSpPr>
        <p:spPr>
          <a:xfrm>
            <a:off x="1571625" y="5436474"/>
            <a:ext cx="4845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Below the phase transition 3 conduction modes+</a:t>
            </a:r>
          </a:p>
          <a:p>
            <a:r>
              <a:rPr lang="en-US" dirty="0"/>
              <a:t>3 Majorana modes become gapped.</a:t>
            </a:r>
          </a:p>
        </p:txBody>
      </p:sp>
      <p:pic>
        <p:nvPicPr>
          <p:cNvPr id="9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1315D2BD-28E9-7C4C-9E36-694475479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804" y="3569072"/>
            <a:ext cx="4486405" cy="3143759"/>
          </a:xfrm>
          <a:prstGeom prst="rect">
            <a:avLst/>
          </a:prstGeom>
        </p:spPr>
      </p:pic>
      <p:pic>
        <p:nvPicPr>
          <p:cNvPr id="8" name="Picture 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420976DA-D4AA-8B45-8A94-1176807D7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831" y="1173106"/>
            <a:ext cx="2620951" cy="22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3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6F5E1F-CA32-4246-A14E-F5691BDF4A27}"/>
              </a:ext>
            </a:extLst>
          </p:cNvPr>
          <p:cNvSpPr txBox="1"/>
          <p:nvPr/>
        </p:nvSpPr>
        <p:spPr>
          <a:xfrm>
            <a:off x="6413157" y="685876"/>
            <a:ext cx="5370701" cy="313932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Electron enters the</a:t>
            </a:r>
            <a:r>
              <a:rPr lang="en-US" b="1" dirty="0"/>
              <a:t> </a:t>
            </a:r>
            <a:r>
              <a:rPr lang="en-US" dirty="0"/>
              <a:t>spin liquid, which excitations </a:t>
            </a:r>
          </a:p>
          <a:p>
            <a:r>
              <a:rPr lang="en-US" dirty="0"/>
              <a:t>are  neutral S=1 fermions.</a:t>
            </a:r>
          </a:p>
          <a:p>
            <a:endParaRPr lang="en-US" dirty="0"/>
          </a:p>
          <a:p>
            <a:r>
              <a:rPr lang="en-US" dirty="0"/>
              <a:t>To enter  it needs to leave its charge behind, that </a:t>
            </a:r>
          </a:p>
          <a:p>
            <a:r>
              <a:rPr lang="en-US" dirty="0"/>
              <a:t>is to deposit it </a:t>
            </a:r>
            <a:r>
              <a:rPr lang="en-US" dirty="0">
                <a:solidFill>
                  <a:srgbClr val="C00000"/>
                </a:solidFill>
              </a:rPr>
              <a:t>in the condensate. 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Since in the SL there is no difference between particles </a:t>
            </a:r>
          </a:p>
          <a:p>
            <a:r>
              <a:rPr lang="en-US" dirty="0"/>
              <a:t>and holes, the electron can emerge from it </a:t>
            </a:r>
          </a:p>
          <a:p>
            <a:endParaRPr lang="en-US" dirty="0"/>
          </a:p>
          <a:p>
            <a:r>
              <a:rPr lang="en-US" i="1" dirty="0">
                <a:solidFill>
                  <a:srgbClr val="7030A0"/>
                </a:solidFill>
              </a:rPr>
              <a:t>either as a particle or a hole. </a:t>
            </a:r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1352770-F3FA-DD44-9AB3-8BC0697A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96" y="2662881"/>
            <a:ext cx="5958704" cy="1532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6E7FD-99F5-4D43-BBAC-439BB7EC147C}"/>
              </a:ext>
            </a:extLst>
          </p:cNvPr>
          <p:cNvSpPr txBox="1"/>
          <p:nvPr/>
        </p:nvSpPr>
        <p:spPr>
          <a:xfrm>
            <a:off x="778476" y="4510216"/>
            <a:ext cx="10705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complex spinor </a:t>
            </a:r>
            <a:r>
              <a:rPr lang="en-US" b="1" dirty="0"/>
              <a:t>V</a:t>
            </a:r>
            <a:r>
              <a:rPr lang="en-US" dirty="0"/>
              <a:t> one can make 3 </a:t>
            </a:r>
            <a:r>
              <a:rPr lang="en-US" i="1" dirty="0">
                <a:solidFill>
                  <a:srgbClr val="7030A0"/>
                </a:solidFill>
              </a:rPr>
              <a:t>orthogonal unit vectors</a:t>
            </a:r>
            <a:r>
              <a:rPr lang="en-US" dirty="0"/>
              <a:t>. They define gauge invariant electron self energy: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E2181-7A65-3E40-8177-1A13B50548EC}"/>
              </a:ext>
            </a:extLst>
          </p:cNvPr>
          <p:cNvSpPr txBox="1"/>
          <p:nvPr/>
        </p:nvSpPr>
        <p:spPr>
          <a:xfrm>
            <a:off x="3595816" y="266288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80785-40DE-B543-9F61-F85CDE603F21}"/>
              </a:ext>
            </a:extLst>
          </p:cNvPr>
          <p:cNvSpPr txBox="1"/>
          <p:nvPr/>
        </p:nvSpPr>
        <p:spPr>
          <a:xfrm>
            <a:off x="4522573" y="2662881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AEB04-F3CF-AB48-A212-158F9C4B46F0}"/>
              </a:ext>
            </a:extLst>
          </p:cNvPr>
          <p:cNvSpPr txBox="1"/>
          <p:nvPr/>
        </p:nvSpPr>
        <p:spPr>
          <a:xfrm>
            <a:off x="3595816" y="391709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385FC-3C25-4145-AE0B-B44D9B465AEB}"/>
              </a:ext>
            </a:extLst>
          </p:cNvPr>
          <p:cNvSpPr txBox="1"/>
          <p:nvPr/>
        </p:nvSpPr>
        <p:spPr>
          <a:xfrm>
            <a:off x="4445629" y="391709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EC11D-21E6-344D-88CF-ADEBE42893B1}"/>
              </a:ext>
            </a:extLst>
          </p:cNvPr>
          <p:cNvSpPr txBox="1"/>
          <p:nvPr/>
        </p:nvSpPr>
        <p:spPr>
          <a:xfrm>
            <a:off x="928325" y="5011007"/>
            <a:ext cx="4015843" cy="738664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  <a:r>
              <a:rPr lang="en-US" sz="2400" b="1" dirty="0">
                <a:latin typeface="Symbol" pitchFamily="2" charset="2"/>
              </a:rPr>
              <a:t>s</a:t>
            </a:r>
            <a:r>
              <a:rPr lang="en-US" sz="2400" dirty="0">
                <a:latin typeface="Symbol" pitchFamily="2" charset="2"/>
              </a:rPr>
              <a:t> </a:t>
            </a:r>
            <a:r>
              <a:rPr lang="en-US" sz="2400" dirty="0"/>
              <a:t>V</a:t>
            </a:r>
            <a:r>
              <a:rPr lang="en-US" sz="2400" baseline="30000" dirty="0"/>
              <a:t>+ </a:t>
            </a:r>
            <a:r>
              <a:rPr lang="en-US" sz="2400" dirty="0"/>
              <a:t> = </a:t>
            </a:r>
            <a:r>
              <a:rPr lang="en-US" sz="2400" b="1" dirty="0"/>
              <a:t>d</a:t>
            </a:r>
            <a:r>
              <a:rPr lang="en-US" sz="2400" baseline="-25000" dirty="0"/>
              <a:t>1 </a:t>
            </a:r>
            <a:r>
              <a:rPr lang="en-US" sz="2400" dirty="0"/>
              <a:t> , </a:t>
            </a:r>
            <a:r>
              <a:rPr lang="en-US" sz="2400" dirty="0" err="1"/>
              <a:t>iV</a:t>
            </a:r>
            <a:r>
              <a:rPr lang="en-US" sz="2400" dirty="0" err="1">
                <a:latin typeface="Symbol" pitchFamily="2" charset="2"/>
              </a:rPr>
              <a:t>s</a:t>
            </a:r>
            <a:r>
              <a:rPr lang="en-US" sz="2400" baseline="-25000" dirty="0" err="1"/>
              <a:t>y</a:t>
            </a:r>
            <a:r>
              <a:rPr lang="en-US" sz="2400" baseline="-25000" dirty="0"/>
              <a:t> </a:t>
            </a:r>
            <a:r>
              <a:rPr lang="en-US" sz="2400" dirty="0"/>
              <a:t> </a:t>
            </a:r>
            <a:r>
              <a:rPr lang="en-US" sz="2400" b="1" dirty="0">
                <a:latin typeface="Symbol" pitchFamily="2" charset="2"/>
              </a:rPr>
              <a:t>s </a:t>
            </a:r>
            <a:r>
              <a:rPr lang="en-US" sz="2400" dirty="0"/>
              <a:t>V = </a:t>
            </a:r>
            <a:r>
              <a:rPr lang="en-US" sz="2400" b="1" dirty="0"/>
              <a:t>d</a:t>
            </a:r>
            <a:r>
              <a:rPr lang="en-US" sz="2400" baseline="-25000" dirty="0"/>
              <a:t>2 </a:t>
            </a:r>
            <a:r>
              <a:rPr lang="en-US" sz="2400" dirty="0"/>
              <a:t> +i</a:t>
            </a:r>
            <a:r>
              <a:rPr lang="en-US" sz="2400" b="1" dirty="0"/>
              <a:t>d</a:t>
            </a:r>
            <a:r>
              <a:rPr lang="en-US" sz="2400" baseline="-25000" dirty="0"/>
              <a:t>3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787B211-8AC2-9343-93C6-EF919D26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6B8B5AD-72D5-6C4D-BC13-362D2D554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6" y="-19218"/>
            <a:ext cx="4411013" cy="2483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23C6C-BF8D-7A4B-843F-DB0FD625B356}"/>
              </a:ext>
            </a:extLst>
          </p:cNvPr>
          <p:cNvSpPr txBox="1"/>
          <p:nvPr/>
        </p:nvSpPr>
        <p:spPr>
          <a:xfrm>
            <a:off x="5158409" y="5116390"/>
            <a:ext cx="5696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d’s are gauge invariant, but they are made of V’s </a:t>
            </a:r>
          </a:p>
          <a:p>
            <a:r>
              <a:rPr lang="en-US" b="1" dirty="0"/>
              <a:t>situated at </a:t>
            </a:r>
            <a:r>
              <a:rPr lang="en-US" b="1" dirty="0">
                <a:solidFill>
                  <a:srgbClr val="FF0000"/>
                </a:solidFill>
              </a:rPr>
              <a:t>different</a:t>
            </a:r>
            <a:r>
              <a:rPr lang="en-US" b="1" dirty="0"/>
              <a:t> space-time points – </a:t>
            </a:r>
            <a:r>
              <a:rPr lang="en-US" b="1" dirty="0">
                <a:solidFill>
                  <a:srgbClr val="FF0000"/>
                </a:solidFill>
              </a:rPr>
              <a:t>fractionalization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0769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FC12BA-9C23-BE4F-BADE-D08385493B36}"/>
              </a:ext>
            </a:extLst>
          </p:cNvPr>
          <p:cNvSpPr txBox="1"/>
          <p:nvPr/>
        </p:nvSpPr>
        <p:spPr>
          <a:xfrm>
            <a:off x="1870766" y="526833"/>
            <a:ext cx="738195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The anomalous part of the electron self energy: continued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F886D-C2C7-4D4B-9614-119FAE4F848E}"/>
              </a:ext>
            </a:extLst>
          </p:cNvPr>
          <p:cNvSpPr txBox="1"/>
          <p:nvPr/>
        </p:nvSpPr>
        <p:spPr>
          <a:xfrm>
            <a:off x="1517050" y="2428252"/>
            <a:ext cx="6832833" cy="203132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So, what is it?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gap function is a triplet, </a:t>
            </a:r>
            <a:r>
              <a:rPr lang="en-US" b="1" dirty="0"/>
              <a:t>d</a:t>
            </a:r>
            <a:r>
              <a:rPr lang="en-US" baseline="-25000" dirty="0"/>
              <a:t>1</a:t>
            </a:r>
            <a:r>
              <a:rPr lang="en-US" dirty="0"/>
              <a:t> +i</a:t>
            </a:r>
            <a:r>
              <a:rPr lang="en-US" b="1" dirty="0"/>
              <a:t>d</a:t>
            </a:r>
            <a:r>
              <a:rPr lang="en-US" baseline="-25000" dirty="0"/>
              <a:t>2</a:t>
            </a:r>
            <a:r>
              <a:rPr lang="en-US" dirty="0"/>
              <a:t> breaks time-reversal symmetry,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vectors alternate between sites of </a:t>
            </a:r>
            <a:r>
              <a:rPr lang="en-US"/>
              <a:t>hyper-octagon lattice </a:t>
            </a:r>
            <a:r>
              <a:rPr lang="en-US" dirty="0"/>
              <a:t>–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Pair Density Wave</a:t>
            </a:r>
            <a:r>
              <a:rPr lang="en-US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an odd-frequency piece,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piece odd in </a:t>
            </a:r>
            <a:r>
              <a:rPr lang="en-US" b="1" dirty="0"/>
              <a:t>k</a:t>
            </a:r>
            <a:r>
              <a:rPr lang="en-US" dirty="0"/>
              <a:t> - </a:t>
            </a:r>
            <a:r>
              <a:rPr lang="en-US" dirty="0" err="1"/>
              <a:t>t</a:t>
            </a:r>
            <a:r>
              <a:rPr lang="en-US" baseline="-25000" dirty="0" err="1"/>
              <a:t>ij</a:t>
            </a:r>
            <a:r>
              <a:rPr lang="en-US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AD348-26B9-B446-8BA8-84DC3E23921C}"/>
              </a:ext>
            </a:extLst>
          </p:cNvPr>
          <p:cNvSpPr txBox="1"/>
          <p:nvPr/>
        </p:nvSpPr>
        <p:spPr>
          <a:xfrm>
            <a:off x="2017873" y="4790661"/>
            <a:ext cx="6812494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Pair Density Wave, odd-frequency pairing – these are believed to require  </a:t>
            </a:r>
          </a:p>
          <a:p>
            <a:r>
              <a:rPr lang="en-US" dirty="0"/>
              <a:t>strong correlations, out of range of any perturbative  approach.</a:t>
            </a:r>
          </a:p>
          <a:p>
            <a:endParaRPr lang="en-US" dirty="0"/>
          </a:p>
          <a:p>
            <a:r>
              <a:rPr lang="en-US" dirty="0"/>
              <a:t>Yes, they are, but we have taken the strong correlations into account –</a:t>
            </a:r>
          </a:p>
          <a:p>
            <a:r>
              <a:rPr lang="en-US" dirty="0"/>
              <a:t>                                                          EXACTLY!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89AD985-E061-934C-9EB6-0E1734DD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274" y="6188900"/>
            <a:ext cx="2051051" cy="50051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2202D7DC-21B1-C344-A313-8CDD0BECB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167" y="1319244"/>
            <a:ext cx="5562600" cy="1016000"/>
          </a:xfrm>
          <a:prstGeom prst="rect">
            <a:avLst/>
          </a:prstGeom>
        </p:spPr>
      </p:pic>
      <p:pic>
        <p:nvPicPr>
          <p:cNvPr id="10" name="Picture 9" descr="A picture containing indoor, accessory&#10;&#10;Description automatically generated">
            <a:extLst>
              <a:ext uri="{FF2B5EF4-FFF2-40B4-BE49-F238E27FC236}">
                <a16:creationId xmlns:a16="http://schemas.microsoft.com/office/drawing/2014/main" id="{5125C2EF-5835-D94E-A6EC-92953B141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376" y="2181900"/>
            <a:ext cx="2863978" cy="24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58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4AF4-57DF-5B4F-B470-4A8BD1026DA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</a:t>
            </a:r>
            <a:r>
              <a:rPr lang="en-US" sz="3200" dirty="0"/>
              <a:t>GL free energy. Confinement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F8AC35-F6B8-3641-911E-6D07C716B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829" y="2058022"/>
            <a:ext cx="5702300" cy="698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041B6-2665-6D45-BB42-7358E4095A24}"/>
              </a:ext>
            </a:extLst>
          </p:cNvPr>
          <p:cNvSpPr txBox="1"/>
          <p:nvPr/>
        </p:nvSpPr>
        <p:spPr>
          <a:xfrm>
            <a:off x="1359243" y="2916195"/>
            <a:ext cx="834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Zeeman field which breaks SU(2) and the spinor V becomes a complex exponent.   </a:t>
            </a: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5218731-30AD-A740-96A5-AEB83851E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848" y="3402916"/>
            <a:ext cx="5821412" cy="912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864EE-E673-9548-85FB-E585D7E71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893" y="4281784"/>
            <a:ext cx="3264086" cy="2498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320092-D321-E840-91E6-3B5947491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784" y="3847089"/>
            <a:ext cx="3264086" cy="2498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FDF2A0-E56C-9841-AAB0-38F82A6FF1F6}"/>
              </a:ext>
            </a:extLst>
          </p:cNvPr>
          <p:cNvSpPr txBox="1"/>
          <p:nvPr/>
        </p:nvSpPr>
        <p:spPr>
          <a:xfrm>
            <a:off x="5029200" y="4868562"/>
            <a:ext cx="33438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Monte Carlo calculations of the </a:t>
            </a:r>
          </a:p>
          <a:p>
            <a:r>
              <a:rPr lang="en-US" dirty="0"/>
              <a:t>gyration radii for e</a:t>
            </a:r>
            <a:r>
              <a:rPr lang="en-US" baseline="30000" dirty="0"/>
              <a:t>2i</a:t>
            </a:r>
            <a:r>
              <a:rPr lang="en-US" baseline="30000" dirty="0">
                <a:latin typeface="Symbol" pitchFamily="2" charset="2"/>
              </a:rPr>
              <a:t>f 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/>
              <a:t>and </a:t>
            </a:r>
            <a:r>
              <a:rPr lang="en-US" dirty="0" err="1"/>
              <a:t>e</a:t>
            </a:r>
            <a:r>
              <a:rPr lang="en-US" baseline="30000" dirty="0" err="1"/>
              <a:t>i</a:t>
            </a:r>
            <a:r>
              <a:rPr lang="en-US" baseline="30000" dirty="0" err="1">
                <a:latin typeface="Symbol" pitchFamily="2" charset="2"/>
              </a:rPr>
              <a:t>f</a:t>
            </a:r>
            <a:r>
              <a:rPr lang="en-US" dirty="0">
                <a:latin typeface="Symbol" pitchFamily="2" charset="2"/>
              </a:rPr>
              <a:t>  </a:t>
            </a:r>
          </a:p>
          <a:p>
            <a:r>
              <a:rPr lang="en-US" dirty="0"/>
              <a:t>fields show that the confinement </a:t>
            </a:r>
          </a:p>
          <a:p>
            <a:r>
              <a:rPr lang="en-US" dirty="0"/>
              <a:t>radius for the fractionalized order</a:t>
            </a:r>
          </a:p>
          <a:p>
            <a:r>
              <a:rPr lang="en-US" dirty="0"/>
              <a:t>Is finite, but anomalously high.</a:t>
            </a:r>
          </a:p>
        </p:txBody>
      </p:sp>
    </p:spTree>
    <p:extLst>
      <p:ext uri="{BB962C8B-B14F-4D97-AF65-F5344CB8AC3E}">
        <p14:creationId xmlns:p14="http://schemas.microsoft.com/office/powerpoint/2010/main" val="2919513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85574" y="244606"/>
            <a:ext cx="246093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075" y="1468175"/>
            <a:ext cx="10726615" cy="275152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</a:rPr>
              <a:t>Majorana fermions appear in many physical systems as collective excitations. </a:t>
            </a:r>
          </a:p>
          <a:p>
            <a:pPr lvl="1">
              <a:lnSpc>
                <a:spcPct val="90000"/>
              </a:lnSpc>
              <a:defRPr/>
            </a:pPr>
            <a:endParaRPr lang="en-US" altLang="zh-CN" sz="16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</a:rPr>
              <a:t>I provided three examples: (</a:t>
            </a:r>
            <a:r>
              <a:rPr lang="en-US" altLang="zh-CN" sz="1600" dirty="0" err="1">
                <a:solidFill>
                  <a:srgbClr val="000000"/>
                </a:solidFill>
              </a:rPr>
              <a:t>i</a:t>
            </a:r>
            <a:r>
              <a:rPr lang="en-US" altLang="zh-CN" sz="1600" dirty="0">
                <a:solidFill>
                  <a:srgbClr val="000000"/>
                </a:solidFill>
              </a:rPr>
              <a:t>) 2-channel Kondo problem and  (ii) exactly solvable spin liquids, (iii) an analytically treatable  Kondo lattice model.</a:t>
            </a:r>
          </a:p>
          <a:p>
            <a:pPr lvl="1">
              <a:lnSpc>
                <a:spcPct val="90000"/>
              </a:lnSpc>
              <a:defRPr/>
            </a:pPr>
            <a:endParaRPr lang="en-US" altLang="zh-CN" sz="16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</a:rPr>
              <a:t>The latter one describes a plethora of phenomena usually associated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</a:rPr>
              <a:t>with  strong correlations. All these phenomena (such as Pair Density Wave formation, odd-frequency pairing, order parameter  </a:t>
            </a:r>
            <a:r>
              <a:rPr lang="en-US" altLang="zh-CN" sz="1600" b="1" dirty="0">
                <a:solidFill>
                  <a:srgbClr val="7030A0"/>
                </a:solidFill>
              </a:rPr>
              <a:t>fractionalization</a:t>
            </a:r>
            <a:r>
              <a:rPr lang="en-US" altLang="zh-CN" sz="1600" b="1" dirty="0">
                <a:solidFill>
                  <a:srgbClr val="000000"/>
                </a:solidFill>
              </a:rPr>
              <a:t>) </a:t>
            </a:r>
          </a:p>
          <a:p>
            <a:pPr lvl="1">
              <a:lnSpc>
                <a:spcPct val="90000"/>
              </a:lnSpc>
              <a:defRPr/>
            </a:pPr>
            <a:endParaRPr lang="en-US" altLang="zh-CN" sz="16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zh-CN" sz="1600" i="1" dirty="0">
                <a:solidFill>
                  <a:srgbClr val="0070C0"/>
                </a:solidFill>
              </a:rPr>
              <a:t>are  facilitated by the emergent gauge fields of the underlying Majorana spin liquid</a:t>
            </a:r>
          </a:p>
          <a:p>
            <a:pPr lvl="1">
              <a:lnSpc>
                <a:spcPct val="90000"/>
              </a:lnSpc>
              <a:defRPr/>
            </a:pPr>
            <a:endParaRPr lang="en-US" altLang="zh-CN" sz="16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defRPr/>
            </a:pPr>
            <a:endParaRPr lang="en-US" altLang="zh-CN" sz="16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A421A-4B9E-3649-9AAE-0512443C6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80" y="6011408"/>
            <a:ext cx="1963456" cy="4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9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05173-773E-F54F-8853-0A32545B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36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4014-3FC6-9A4C-A748-29A800609D0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                        Fractionalized order – the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F7BDA-0B22-FE4F-BFDA-B09D81D3F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Fractionalized excitations  </a:t>
            </a:r>
            <a:r>
              <a:rPr lang="en-US" dirty="0"/>
              <a:t>exist in low-D systems and in gauge field theories in higher dimensions. </a:t>
            </a:r>
          </a:p>
          <a:p>
            <a:r>
              <a:rPr lang="en-US" dirty="0"/>
              <a:t>Electrons may create bound states with emergent fractionalized excitations. </a:t>
            </a:r>
          </a:p>
          <a:p>
            <a:r>
              <a:rPr lang="en-US" i="1" dirty="0">
                <a:solidFill>
                  <a:srgbClr val="C00000"/>
                </a:solidFill>
              </a:rPr>
              <a:t>Fractionalized order </a:t>
            </a:r>
            <a:r>
              <a:rPr lang="en-US" dirty="0"/>
              <a:t>emerges when these bound states condense.  </a:t>
            </a:r>
          </a:p>
          <a:p>
            <a:r>
              <a:rPr lang="en-US" b="1" dirty="0"/>
              <a:t>Current example </a:t>
            </a:r>
            <a:r>
              <a:rPr lang="en-US" dirty="0"/>
              <a:t>– a condensation of spin-1/2, charge </a:t>
            </a:r>
            <a:r>
              <a:rPr lang="en-US" i="1" dirty="0">
                <a:solidFill>
                  <a:srgbClr val="C00000"/>
                </a:solidFill>
              </a:rPr>
              <a:t>e </a:t>
            </a:r>
            <a:r>
              <a:rPr lang="en-US" dirty="0"/>
              <a:t>bosons in </a:t>
            </a:r>
          </a:p>
          <a:p>
            <a:pPr marL="0" indent="0">
              <a:buNone/>
            </a:pPr>
            <a:r>
              <a:rPr lang="en-US" dirty="0"/>
              <a:t>a solvable model of 3D Kondo lattice. </a:t>
            </a:r>
          </a:p>
        </p:txBody>
      </p:sp>
    </p:spTree>
    <p:extLst>
      <p:ext uri="{BB962C8B-B14F-4D97-AF65-F5344CB8AC3E}">
        <p14:creationId xmlns:p14="http://schemas.microsoft.com/office/powerpoint/2010/main" val="2028116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CAEB-EF59-074F-A196-76E4147EC0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                </a:t>
            </a:r>
            <a:r>
              <a:rPr lang="en-US" sz="3200" b="1" dirty="0">
                <a:solidFill>
                  <a:schemeClr val="bg1"/>
                </a:solidFill>
              </a:rPr>
              <a:t>YL model – perturbations (new results)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ED695D-EE03-8E45-B06A-FC5FF3F63A97}"/>
              </a:ext>
            </a:extLst>
          </p:cNvPr>
          <p:cNvSpPr txBox="1"/>
          <p:nvPr/>
        </p:nvSpPr>
        <p:spPr>
          <a:xfrm>
            <a:off x="666981" y="3665011"/>
            <a:ext cx="10858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one may lead to phase transition to magnetically ordered phase, otherwise it just modifies the dispersion</a:t>
            </a:r>
          </a:p>
          <a:p>
            <a:r>
              <a:rPr lang="en-US" dirty="0"/>
              <a:t>of  </a:t>
            </a:r>
            <a:r>
              <a:rPr lang="en-US" dirty="0" err="1"/>
              <a:t>Majoranas</a:t>
            </a:r>
            <a:r>
              <a:rPr lang="en-US" dirty="0"/>
              <a:t>. The second one makes the Z</a:t>
            </a:r>
            <a:r>
              <a:rPr lang="en-US" baseline="-25000" dirty="0"/>
              <a:t>2 </a:t>
            </a:r>
            <a:r>
              <a:rPr lang="en-US" dirty="0"/>
              <a:t> field dynamical: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F61C1-3FD8-7E4C-A405-DA00F3922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17" y="5024248"/>
            <a:ext cx="5308600" cy="596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ED4444-C5B4-A44C-9F13-363CD7546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81" y="5855245"/>
            <a:ext cx="7467600" cy="35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B39E7F-9C3D-A14E-8721-642164E857B9}"/>
              </a:ext>
            </a:extLst>
          </p:cNvPr>
          <p:cNvSpPr txBox="1"/>
          <p:nvPr/>
        </p:nvSpPr>
        <p:spPr>
          <a:xfrm>
            <a:off x="838200" y="4654916"/>
            <a:ext cx="514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spectrum of </a:t>
            </a:r>
            <a:r>
              <a:rPr lang="en-US" b="1" dirty="0"/>
              <a:t>b</a:t>
            </a:r>
            <a:r>
              <a:rPr lang="en-US" dirty="0">
                <a:latin typeface="Symbol" pitchFamily="2" charset="2"/>
              </a:rPr>
              <a:t>-</a:t>
            </a:r>
            <a:r>
              <a:rPr lang="en-US" dirty="0"/>
              <a:t>fermions on a </a:t>
            </a:r>
            <a:r>
              <a:rPr lang="en-US" dirty="0">
                <a:solidFill>
                  <a:srgbClr val="FF0000"/>
                </a:solidFill>
              </a:rPr>
              <a:t>hexagonal </a:t>
            </a:r>
            <a:r>
              <a:rPr lang="en-US" dirty="0"/>
              <a:t>lattice 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616BA-061A-3844-BB52-0ED287028ABC}"/>
              </a:ext>
            </a:extLst>
          </p:cNvPr>
          <p:cNvSpPr txBox="1"/>
          <p:nvPr/>
        </p:nvSpPr>
        <p:spPr>
          <a:xfrm>
            <a:off x="6816436" y="5138032"/>
            <a:ext cx="5060040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Once it remains gapped the static solution is stable. </a:t>
            </a:r>
          </a:p>
        </p:txBody>
      </p:sp>
      <p:pic>
        <p:nvPicPr>
          <p:cNvPr id="8" name="Content Placeholder 7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AEC59551-5494-4440-AD33-346C63B14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00751" y="1739736"/>
            <a:ext cx="6504160" cy="1989585"/>
          </a:xfrm>
        </p:spPr>
      </p:pic>
      <p:pic>
        <p:nvPicPr>
          <p:cNvPr id="11" name="Picture 10" descr="A black symbol with numbers&#10;&#10;Description automatically generated with medium confidence">
            <a:extLst>
              <a:ext uri="{FF2B5EF4-FFF2-40B4-BE49-F238E27FC236}">
                <a16:creationId xmlns:a16="http://schemas.microsoft.com/office/drawing/2014/main" id="{C453E380-8EE5-2147-B045-999200D5D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014" y="4077202"/>
            <a:ext cx="4103211" cy="10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9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E4BB-937B-3546-8F75-37F036A9126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                          YL model: finite T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0FED-467A-E946-85F6-0D3472A79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At finite T bond flips (vison pairs) act as resonant static scatterers. </a:t>
            </a:r>
          </a:p>
          <a:p>
            <a:r>
              <a:rPr lang="en-US" sz="2000" dirty="0"/>
              <a:t>The spin dynamics  becomes diffusive: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064BE-4B66-FD42-A936-B3E241C8B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9496"/>
            <a:ext cx="12192000" cy="1259007"/>
          </a:xfrm>
          <a:prstGeom prst="rect">
            <a:avLst/>
          </a:prstGeom>
        </p:spPr>
      </p:pic>
      <p:pic>
        <p:nvPicPr>
          <p:cNvPr id="6" name="Picture 5" descr="A diagram of a triangle and a triangle&#10;&#10;Description automatically generated with medium confidence">
            <a:extLst>
              <a:ext uri="{FF2B5EF4-FFF2-40B4-BE49-F238E27FC236}">
                <a16:creationId xmlns:a16="http://schemas.microsoft.com/office/drawing/2014/main" id="{4EA204C0-7B07-6D41-8489-94AE1E61A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085" y="4544667"/>
            <a:ext cx="2754212" cy="1632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E643C4-9D83-5E4C-AF10-D264C289B1BE}"/>
              </a:ext>
            </a:extLst>
          </p:cNvPr>
          <p:cNvSpPr txBox="1"/>
          <p:nvPr/>
        </p:nvSpPr>
        <p:spPr>
          <a:xfrm>
            <a:off x="410420" y="3428999"/>
            <a:ext cx="1992121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dirty="0"/>
              <a:t>S</a:t>
            </a:r>
            <a:r>
              <a:rPr lang="en-US" sz="1800" baseline="30000" dirty="0"/>
              <a:t>a </a:t>
            </a:r>
            <a:r>
              <a:rPr lang="en-US" sz="1800" b="1" dirty="0"/>
              <a:t> = </a:t>
            </a:r>
            <a:r>
              <a:rPr lang="en-US" sz="1800" dirty="0" err="1"/>
              <a:t>i</a:t>
            </a:r>
            <a:r>
              <a:rPr lang="en-US" sz="1800" dirty="0" err="1">
                <a:latin typeface="Symbol" pitchFamily="2" charset="2"/>
              </a:rPr>
              <a:t>e</a:t>
            </a:r>
            <a:r>
              <a:rPr lang="en-US" sz="1800" baseline="30000" dirty="0" err="1"/>
              <a:t>abc</a:t>
            </a:r>
            <a:r>
              <a:rPr lang="en-US" sz="1800" dirty="0"/>
              <a:t> </a:t>
            </a:r>
            <a:r>
              <a:rPr lang="en-US" sz="1800" dirty="0" err="1">
                <a:latin typeface="Symbol" pitchFamily="2" charset="2"/>
              </a:rPr>
              <a:t>c</a:t>
            </a:r>
            <a:r>
              <a:rPr lang="en-US" sz="1800" baseline="-25000" dirty="0" err="1"/>
              <a:t>b</a:t>
            </a:r>
            <a:r>
              <a:rPr lang="en-US" sz="1800" dirty="0"/>
              <a:t> </a:t>
            </a:r>
            <a:r>
              <a:rPr lang="en-US" sz="1800" dirty="0">
                <a:latin typeface="Symbol" pitchFamily="2" charset="2"/>
              </a:rPr>
              <a:t>c</a:t>
            </a:r>
            <a:r>
              <a:rPr lang="en-US" sz="1800" baseline="-25000" dirty="0"/>
              <a:t>c</a:t>
            </a:r>
            <a:r>
              <a:rPr lang="en-US" sz="1800" dirty="0"/>
              <a:t> /2</a:t>
            </a:r>
          </a:p>
        </p:txBody>
      </p:sp>
    </p:spTree>
    <p:extLst>
      <p:ext uri="{BB962C8B-B14F-4D97-AF65-F5344CB8AC3E}">
        <p14:creationId xmlns:p14="http://schemas.microsoft.com/office/powerpoint/2010/main" val="230981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C605E-D732-AE43-A69B-70BD295A16D3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 </a:t>
            </a:r>
            <a:r>
              <a:rPr lang="en-US" dirty="0"/>
              <a:t>                     Plan of the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47D96-E462-A947-A2C9-5F09F2230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Majorana fermions appear in different areas of condensed matter physics. </a:t>
            </a:r>
          </a:p>
          <a:p>
            <a:r>
              <a:rPr lang="en-US" dirty="0"/>
              <a:t>They are as quasiparticles and as collective excitations.</a:t>
            </a:r>
          </a:p>
          <a:p>
            <a:r>
              <a:rPr lang="en-US" dirty="0"/>
              <a:t>I will discuss two examples related to my own research; both ones are related collective excitations. </a:t>
            </a:r>
          </a:p>
        </p:txBody>
      </p:sp>
    </p:spTree>
    <p:extLst>
      <p:ext uri="{BB962C8B-B14F-4D97-AF65-F5344CB8AC3E}">
        <p14:creationId xmlns:p14="http://schemas.microsoft.com/office/powerpoint/2010/main" val="984447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6468CA-5180-4741-A210-211254595D35}"/>
              </a:ext>
            </a:extLst>
          </p:cNvPr>
          <p:cNvSpPr txBox="1"/>
          <p:nvPr/>
        </p:nvSpPr>
        <p:spPr>
          <a:xfrm>
            <a:off x="2381061" y="398352"/>
            <a:ext cx="644606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                                   Finite temperatures</a:t>
            </a:r>
          </a:p>
        </p:txBody>
      </p:sp>
      <p:pic>
        <p:nvPicPr>
          <p:cNvPr id="4" name="Picture 3" descr="A diagram of a triangle and a triangle&#10;&#10;Description automatically generated with medium confidence">
            <a:extLst>
              <a:ext uri="{FF2B5EF4-FFF2-40B4-BE49-F238E27FC236}">
                <a16:creationId xmlns:a16="http://schemas.microsoft.com/office/drawing/2014/main" id="{52A975AD-0D2D-FD47-BD7E-C05F26120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13" y="1105302"/>
            <a:ext cx="2754212" cy="1632296"/>
          </a:xfrm>
          <a:prstGeom prst="rect">
            <a:avLst/>
          </a:prstGeom>
        </p:spPr>
      </p:pic>
      <p:pic>
        <p:nvPicPr>
          <p:cNvPr id="6" name="Picture 5" descr="A blue and white symbols&#10;&#10;Description automatically generated with medium confidence">
            <a:extLst>
              <a:ext uri="{FF2B5EF4-FFF2-40B4-BE49-F238E27FC236}">
                <a16:creationId xmlns:a16="http://schemas.microsoft.com/office/drawing/2014/main" id="{117200EC-F8F1-DE4A-9725-D8E542A38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8" y="4480051"/>
            <a:ext cx="5148886" cy="1311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142A16-EF30-2044-BD9D-9C4DFFBAD3E3}"/>
              </a:ext>
            </a:extLst>
          </p:cNvPr>
          <p:cNvSpPr txBox="1"/>
          <p:nvPr/>
        </p:nvSpPr>
        <p:spPr>
          <a:xfrm>
            <a:off x="2873335" y="1030625"/>
            <a:ext cx="7856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Gauge field fluxes act as static </a:t>
            </a:r>
            <a:r>
              <a:rPr lang="en-US" dirty="0" err="1"/>
              <a:t>scatteres</a:t>
            </a:r>
            <a:r>
              <a:rPr lang="en-US" dirty="0"/>
              <a:t> and can be treated as impurities. </a:t>
            </a:r>
          </a:p>
          <a:p>
            <a:r>
              <a:rPr lang="en-US" dirty="0"/>
              <a:t>We have to modify both the Majorana Green’s function and the interaction vertex.</a:t>
            </a:r>
          </a:p>
        </p:txBody>
      </p:sp>
      <p:pic>
        <p:nvPicPr>
          <p:cNvPr id="9" name="Picture 8" descr="A mathematical equation with a number of letters&#10;&#10;Description automatically generated with medium confidence">
            <a:extLst>
              <a:ext uri="{FF2B5EF4-FFF2-40B4-BE49-F238E27FC236}">
                <a16:creationId xmlns:a16="http://schemas.microsoft.com/office/drawing/2014/main" id="{FA23FF2E-0D87-0D48-99EE-BA235C6E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724" y="1818314"/>
            <a:ext cx="4005404" cy="581481"/>
          </a:xfrm>
          <a:prstGeom prst="rect">
            <a:avLst/>
          </a:prstGeom>
        </p:spPr>
      </p:pic>
      <p:pic>
        <p:nvPicPr>
          <p:cNvPr id="13" name="Picture 1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9B5C973-D384-AC43-A473-CCB7DA6F0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25" y="2701049"/>
            <a:ext cx="10401080" cy="1670427"/>
          </a:xfrm>
          <a:prstGeom prst="rect">
            <a:avLst/>
          </a:prstGeom>
        </p:spPr>
      </p:pic>
      <p:pic>
        <p:nvPicPr>
          <p:cNvPr id="15" name="Picture 1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2534B42C-6912-914E-88F2-B2FB69386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505" y="4351216"/>
            <a:ext cx="5844572" cy="1381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697B80-2257-E540-9E58-1F5C3835D33E}"/>
              </a:ext>
            </a:extLst>
          </p:cNvPr>
          <p:cNvSpPr txBox="1"/>
          <p:nvPr/>
        </p:nvSpPr>
        <p:spPr>
          <a:xfrm>
            <a:off x="869576" y="6113929"/>
            <a:ext cx="9076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disorder generates two competing effects: a.) finite mean free path for the </a:t>
            </a:r>
            <a:r>
              <a:rPr lang="en-US" dirty="0" err="1"/>
              <a:t>Majoranas</a:t>
            </a:r>
            <a:r>
              <a:rPr lang="en-US" dirty="0"/>
              <a:t> and </a:t>
            </a:r>
          </a:p>
          <a:p>
            <a:r>
              <a:rPr lang="en-US" dirty="0"/>
              <a:t>b.) increase in the Kondo coupling. All those lead to insignificant corrections at small J</a:t>
            </a:r>
            <a:r>
              <a:rPr lang="en-US" baseline="-25000" dirty="0"/>
              <a:t>K </a:t>
            </a:r>
            <a:r>
              <a:rPr lang="en-US" dirty="0"/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3044400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378C7F-2BE5-964B-9729-86678165B2BB}"/>
              </a:ext>
            </a:extLst>
          </p:cNvPr>
          <p:cNvSpPr txBox="1"/>
          <p:nvPr/>
        </p:nvSpPr>
        <p:spPr>
          <a:xfrm>
            <a:off x="1926477" y="366072"/>
            <a:ext cx="742709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Spin liquid – the Yao-Lee model on hyper-octagonal lattice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7ACC5-08B8-1F4C-8D44-A36EF4536F1E}"/>
              </a:ext>
            </a:extLst>
          </p:cNvPr>
          <p:cNvSpPr txBox="1"/>
          <p:nvPr/>
        </p:nvSpPr>
        <p:spPr>
          <a:xfrm>
            <a:off x="4704347" y="4390196"/>
            <a:ext cx="63647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consider  Yao-Lee model on </a:t>
            </a:r>
            <a:r>
              <a:rPr lang="en-US" sz="2000" dirty="0">
                <a:solidFill>
                  <a:srgbClr val="C00000"/>
                </a:solidFill>
              </a:rPr>
              <a:t>hyper-octagonal </a:t>
            </a:r>
            <a:r>
              <a:rPr lang="en-US" sz="2000" dirty="0"/>
              <a:t>lattice – 3D lattice with coordination number 3.</a:t>
            </a:r>
          </a:p>
          <a:p>
            <a:r>
              <a:rPr lang="en-US" sz="2000" dirty="0"/>
              <a:t>It is </a:t>
            </a:r>
            <a:r>
              <a:rPr lang="en-US" sz="2000" b="1" dirty="0"/>
              <a:t>BCC lattice </a:t>
            </a:r>
            <a:r>
              <a:rPr lang="en-US" sz="2000" dirty="0"/>
              <a:t>of (1,2,3,4) motives.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2871BB6-555C-CC4C-8D4B-446D7B8B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9280FB79-6910-CC4A-837D-65C9477F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4553">
            <a:off x="5626611" y="2434212"/>
            <a:ext cx="3659086" cy="1989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039868-8934-AB42-A546-6966EF998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461" y="1083306"/>
            <a:ext cx="3746500" cy="1003300"/>
          </a:xfrm>
          <a:prstGeom prst="rect">
            <a:avLst/>
          </a:prstGeom>
        </p:spPr>
      </p:pic>
      <p:pic>
        <p:nvPicPr>
          <p:cNvPr id="4" name="Picture 3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id="{5F9FC3B6-82E7-7D41-B81E-E76FD7267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44" y="1134750"/>
            <a:ext cx="3773048" cy="32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97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C017-5939-CC4C-8AF3-14C5FBD73CA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</a:t>
            </a:r>
            <a:r>
              <a:rPr lang="en-US" sz="3200" dirty="0"/>
              <a:t>3D spin liquids: confinement of visons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D0CED2-F68B-504D-9258-050AAB804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1917" y="2151119"/>
            <a:ext cx="2476500" cy="8128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AF83D6-E213-264E-A612-1D1EFA2A9647}"/>
              </a:ext>
            </a:extLst>
          </p:cNvPr>
          <p:cNvSpPr txBox="1"/>
          <p:nvPr/>
        </p:nvSpPr>
        <p:spPr>
          <a:xfrm>
            <a:off x="8830281" y="3106412"/>
            <a:ext cx="2898299" cy="313932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 3D fluxes cannot be treated as point- like objects.</a:t>
            </a:r>
          </a:p>
          <a:p>
            <a:endParaRPr lang="en-US" dirty="0"/>
          </a:p>
          <a:p>
            <a:r>
              <a:rPr lang="en-US" dirty="0"/>
              <a:t> Bond flips create fluxes through several adjacent plaquettes. At small T the visons are confined, above T</a:t>
            </a:r>
            <a:r>
              <a:rPr lang="en-US" baseline="-25000" dirty="0"/>
              <a:t>c  </a:t>
            </a:r>
            <a:r>
              <a:rPr lang="en-US" dirty="0"/>
              <a:t> they proliferate.</a:t>
            </a:r>
          </a:p>
          <a:p>
            <a:endParaRPr lang="en-US" dirty="0"/>
          </a:p>
          <a:p>
            <a:r>
              <a:rPr lang="en-US" dirty="0"/>
              <a:t>The phase transition from long to short loops.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CB7DD807-9581-B84C-858E-0CB554FC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14686"/>
            <a:ext cx="2139770" cy="3707779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4D01EFBB-D8BC-2F49-A3E8-E4DCBEAD8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728" y="2151119"/>
            <a:ext cx="4860155" cy="2797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B89E93-A9F5-594C-BD1F-8FE6E48A06F0}"/>
              </a:ext>
            </a:extLst>
          </p:cNvPr>
          <p:cNvSpPr txBox="1"/>
          <p:nvPr/>
        </p:nvSpPr>
        <p:spPr>
          <a:xfrm>
            <a:off x="347546" y="5722465"/>
            <a:ext cx="343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hyper-honeycomb lattice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5E3AF-6230-0241-99A1-E7F10C7A6E9F}"/>
              </a:ext>
            </a:extLst>
          </p:cNvPr>
          <p:cNvSpPr txBox="1"/>
          <p:nvPr/>
        </p:nvSpPr>
        <p:spPr>
          <a:xfrm>
            <a:off x="4052844" y="5200745"/>
            <a:ext cx="4086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Specific heat calculated by Monte Carlo: </a:t>
            </a:r>
          </a:p>
          <a:p>
            <a:r>
              <a:rPr lang="en-US" dirty="0"/>
              <a:t>evidence for phase</a:t>
            </a:r>
            <a:r>
              <a:rPr lang="en-US" i="1" dirty="0"/>
              <a:t> </a:t>
            </a:r>
            <a:r>
              <a:rPr lang="en-US" dirty="0"/>
              <a:t>transition at T =0.015J</a:t>
            </a:r>
          </a:p>
          <a:p>
            <a:r>
              <a:rPr lang="en-US" dirty="0"/>
              <a:t>J. </a:t>
            </a:r>
            <a:r>
              <a:rPr lang="en-US" dirty="0" err="1"/>
              <a:t>Nasu</a:t>
            </a:r>
            <a:r>
              <a:rPr lang="en-US" dirty="0"/>
              <a:t> </a:t>
            </a:r>
            <a:r>
              <a:rPr lang="en-US" dirty="0" err="1"/>
              <a:t>et.al</a:t>
            </a:r>
            <a:r>
              <a:rPr lang="en-US" dirty="0"/>
              <a:t>., PRL 113, 197205 (2014).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EC14972-93EC-5D4A-9668-4BB566E5E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98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6A8EC-CC6E-2F4B-807F-EEEC4811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78440" cy="871492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                        </a:t>
            </a:r>
            <a:r>
              <a:rPr lang="en-US" sz="3200" dirty="0">
                <a:solidFill>
                  <a:schemeClr val="bg1"/>
                </a:solidFill>
              </a:rPr>
              <a:t>Visons in D=2 and D=3</a:t>
            </a:r>
          </a:p>
        </p:txBody>
      </p:sp>
      <p:pic>
        <p:nvPicPr>
          <p:cNvPr id="5" name="Content Placeholder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B5D331B8-DF09-DC4C-B814-69D86FB82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422" y="4202427"/>
            <a:ext cx="4037469" cy="2350294"/>
          </a:xfrm>
        </p:spPr>
      </p:pic>
      <p:sp>
        <p:nvSpPr>
          <p:cNvPr id="39" name="Hexagon 38">
            <a:extLst>
              <a:ext uri="{FF2B5EF4-FFF2-40B4-BE49-F238E27FC236}">
                <a16:creationId xmlns:a16="http://schemas.microsoft.com/office/drawing/2014/main" id="{5F723A9D-A3DA-E141-9A5F-A0C8A8988CA4}"/>
              </a:ext>
            </a:extLst>
          </p:cNvPr>
          <p:cNvSpPr/>
          <p:nvPr/>
        </p:nvSpPr>
        <p:spPr>
          <a:xfrm rot="16200000">
            <a:off x="894022" y="1620498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60F7BC58-D71C-A84E-9556-D72109245EE2}"/>
              </a:ext>
            </a:extLst>
          </p:cNvPr>
          <p:cNvSpPr/>
          <p:nvPr/>
        </p:nvSpPr>
        <p:spPr>
          <a:xfrm rot="16200000">
            <a:off x="1808423" y="1620498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72486EFB-609E-6440-BF6B-452B201E6A8F}"/>
              </a:ext>
            </a:extLst>
          </p:cNvPr>
          <p:cNvSpPr/>
          <p:nvPr/>
        </p:nvSpPr>
        <p:spPr>
          <a:xfrm rot="16200000">
            <a:off x="2722825" y="1620498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708440-DDD8-7E41-B4BB-A92E9A3C9C51}"/>
              </a:ext>
            </a:extLst>
          </p:cNvPr>
          <p:cNvCxnSpPr>
            <a:cxnSpLocks/>
          </p:cNvCxnSpPr>
          <p:nvPr/>
        </p:nvCxnSpPr>
        <p:spPr>
          <a:xfrm>
            <a:off x="1881575" y="1744677"/>
            <a:ext cx="0" cy="6660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44E2AAC-4213-F543-BA3F-16C472E7E3A2}"/>
              </a:ext>
            </a:extLst>
          </p:cNvPr>
          <p:cNvSpPr txBox="1"/>
          <p:nvPr/>
        </p:nvSpPr>
        <p:spPr>
          <a:xfrm>
            <a:off x="1274333" y="18930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8FC6D7-5573-DD4D-8F95-8B068A76C8F8}"/>
              </a:ext>
            </a:extLst>
          </p:cNvPr>
          <p:cNvSpPr txBox="1"/>
          <p:nvPr/>
        </p:nvSpPr>
        <p:spPr>
          <a:xfrm>
            <a:off x="2188735" y="18677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46CAA54E-5400-3E46-805A-1FB95088D152}"/>
              </a:ext>
            </a:extLst>
          </p:cNvPr>
          <p:cNvSpPr/>
          <p:nvPr/>
        </p:nvSpPr>
        <p:spPr>
          <a:xfrm>
            <a:off x="4020240" y="2398134"/>
            <a:ext cx="572862" cy="330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31DCE964-001A-EF43-A9E5-5C3678024F73}"/>
              </a:ext>
            </a:extLst>
          </p:cNvPr>
          <p:cNvSpPr/>
          <p:nvPr/>
        </p:nvSpPr>
        <p:spPr>
          <a:xfrm rot="16200000">
            <a:off x="4848168" y="1620498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8F848A34-D0A7-584F-A90A-1A44652D2EC6}"/>
              </a:ext>
            </a:extLst>
          </p:cNvPr>
          <p:cNvSpPr/>
          <p:nvPr/>
        </p:nvSpPr>
        <p:spPr>
          <a:xfrm rot="16200000">
            <a:off x="5775749" y="1620498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F978F052-B6A3-6D4F-B72C-AD4D057FCB54}"/>
              </a:ext>
            </a:extLst>
          </p:cNvPr>
          <p:cNvSpPr/>
          <p:nvPr/>
        </p:nvSpPr>
        <p:spPr>
          <a:xfrm rot="16200000">
            <a:off x="7429805" y="1620498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707D07-517A-6C43-A032-8753AA3ED94D}"/>
              </a:ext>
            </a:extLst>
          </p:cNvPr>
          <p:cNvSpPr txBox="1"/>
          <p:nvPr/>
        </p:nvSpPr>
        <p:spPr>
          <a:xfrm>
            <a:off x="6898930" y="1677587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10B75F4-8DF3-0944-B615-47A022A677F9}"/>
              </a:ext>
            </a:extLst>
          </p:cNvPr>
          <p:cNvCxnSpPr>
            <a:cxnSpLocks/>
            <a:endCxn id="51" idx="4"/>
          </p:cNvCxnSpPr>
          <p:nvPr/>
        </p:nvCxnSpPr>
        <p:spPr>
          <a:xfrm>
            <a:off x="5835720" y="1812657"/>
            <a:ext cx="13181" cy="5667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3E62BA-3E7A-0742-8ADA-189486B85DB7}"/>
              </a:ext>
            </a:extLst>
          </p:cNvPr>
          <p:cNvCxnSpPr>
            <a:cxnSpLocks/>
            <a:endCxn id="51" idx="2"/>
          </p:cNvCxnSpPr>
          <p:nvPr/>
        </p:nvCxnSpPr>
        <p:spPr>
          <a:xfrm>
            <a:off x="6759470" y="1812657"/>
            <a:ext cx="3831" cy="5667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7038924-E281-0243-8D52-367579A90A57}"/>
              </a:ext>
            </a:extLst>
          </p:cNvPr>
          <p:cNvCxnSpPr>
            <a:cxnSpLocks/>
            <a:endCxn id="52" idx="4"/>
          </p:cNvCxnSpPr>
          <p:nvPr/>
        </p:nvCxnSpPr>
        <p:spPr>
          <a:xfrm>
            <a:off x="7502957" y="1763033"/>
            <a:ext cx="0" cy="616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5F95466-8271-544E-AF64-D8D8107DC3D8}"/>
              </a:ext>
            </a:extLst>
          </p:cNvPr>
          <p:cNvSpPr txBox="1"/>
          <p:nvPr/>
        </p:nvSpPr>
        <p:spPr>
          <a:xfrm>
            <a:off x="5251228" y="18865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F7926B-62CD-774D-ACC7-504E7001FC07}"/>
              </a:ext>
            </a:extLst>
          </p:cNvPr>
          <p:cNvSpPr txBox="1"/>
          <p:nvPr/>
        </p:nvSpPr>
        <p:spPr>
          <a:xfrm>
            <a:off x="7810116" y="18797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1B5E265-D0F3-CD4A-B819-A9B55F9E50B4}"/>
              </a:ext>
            </a:extLst>
          </p:cNvPr>
          <p:cNvSpPr txBox="1"/>
          <p:nvPr/>
        </p:nvSpPr>
        <p:spPr>
          <a:xfrm>
            <a:off x="609939" y="3593540"/>
            <a:ext cx="1052781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 2D the fluxes (visons) can be taken as far apart as one likes without incurring much energy. No confinement.</a:t>
            </a:r>
          </a:p>
        </p:txBody>
      </p:sp>
      <p:sp>
        <p:nvSpPr>
          <p:cNvPr id="63" name="Hexagon 62">
            <a:extLst>
              <a:ext uri="{FF2B5EF4-FFF2-40B4-BE49-F238E27FC236}">
                <a16:creationId xmlns:a16="http://schemas.microsoft.com/office/drawing/2014/main" id="{EEE1E8A8-A949-C247-A520-89426E84C719}"/>
              </a:ext>
            </a:extLst>
          </p:cNvPr>
          <p:cNvSpPr/>
          <p:nvPr/>
        </p:nvSpPr>
        <p:spPr>
          <a:xfrm rot="16200000">
            <a:off x="1357814" y="2471289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exagon 63">
            <a:extLst>
              <a:ext uri="{FF2B5EF4-FFF2-40B4-BE49-F238E27FC236}">
                <a16:creationId xmlns:a16="http://schemas.microsoft.com/office/drawing/2014/main" id="{8D132309-9A6C-EB45-AC32-B595CE316F37}"/>
              </a:ext>
            </a:extLst>
          </p:cNvPr>
          <p:cNvSpPr/>
          <p:nvPr/>
        </p:nvSpPr>
        <p:spPr>
          <a:xfrm rot="16200000">
            <a:off x="2265622" y="2471288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exagon 64">
            <a:extLst>
              <a:ext uri="{FF2B5EF4-FFF2-40B4-BE49-F238E27FC236}">
                <a16:creationId xmlns:a16="http://schemas.microsoft.com/office/drawing/2014/main" id="{EC78B6B7-34DF-2B45-A27E-182346EE0F81}"/>
              </a:ext>
            </a:extLst>
          </p:cNvPr>
          <p:cNvSpPr/>
          <p:nvPr/>
        </p:nvSpPr>
        <p:spPr>
          <a:xfrm rot="16200000">
            <a:off x="5312099" y="2461578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Hexagon 65">
            <a:extLst>
              <a:ext uri="{FF2B5EF4-FFF2-40B4-BE49-F238E27FC236}">
                <a16:creationId xmlns:a16="http://schemas.microsoft.com/office/drawing/2014/main" id="{3D03D58F-578E-4949-B5D2-F49E1E596A35}"/>
              </a:ext>
            </a:extLst>
          </p:cNvPr>
          <p:cNvSpPr/>
          <p:nvPr/>
        </p:nvSpPr>
        <p:spPr>
          <a:xfrm rot="16200000">
            <a:off x="6246130" y="2471287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5ED256BB-BBE2-B742-98EA-CD63927A89D8}"/>
              </a:ext>
            </a:extLst>
          </p:cNvPr>
          <p:cNvSpPr/>
          <p:nvPr/>
        </p:nvSpPr>
        <p:spPr>
          <a:xfrm rot="16200000">
            <a:off x="7887005" y="2460366"/>
            <a:ext cx="1060704" cy="914400"/>
          </a:xfrm>
          <a:prstGeom prst="hexago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691934-9F34-B749-B011-FF00B1562678}"/>
              </a:ext>
            </a:extLst>
          </p:cNvPr>
          <p:cNvSpPr txBox="1"/>
          <p:nvPr/>
        </p:nvSpPr>
        <p:spPr>
          <a:xfrm>
            <a:off x="5037754" y="4441776"/>
            <a:ext cx="6065675" cy="175432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 3D visons are confined. </a:t>
            </a:r>
          </a:p>
          <a:p>
            <a:endParaRPr lang="en-US" dirty="0"/>
          </a:p>
          <a:p>
            <a:r>
              <a:rPr lang="en-US" dirty="0"/>
              <a:t>By flipping a sign of one bond in 3D one creates fluxes through </a:t>
            </a:r>
          </a:p>
          <a:p>
            <a:r>
              <a:rPr lang="en-US" dirty="0"/>
              <a:t>the adjacent plaquettes. Multiplication of sign flips incurs energy ~ to the</a:t>
            </a:r>
            <a:r>
              <a:rPr lang="en-US" b="1" dirty="0"/>
              <a:t> </a:t>
            </a:r>
            <a:r>
              <a:rPr lang="en-US" dirty="0"/>
              <a:t>distance between the visons.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91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7F9A2-1273-204D-B79D-3D3FF86EAEB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/>
              <a:t>            </a:t>
            </a:r>
            <a:r>
              <a:rPr lang="en-US" sz="2800" b="1" dirty="0"/>
              <a:t>                Continued: Yao-Lee on hyper-octagon lattice.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541BC78A-BBD0-4142-9147-6070F9318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635" y="1797512"/>
            <a:ext cx="3947296" cy="255784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87BEEC-9722-0542-A6F0-95DFEFA30A0B}"/>
              </a:ext>
            </a:extLst>
          </p:cNvPr>
          <p:cNvSpPr txBox="1"/>
          <p:nvPr/>
        </p:nvSpPr>
        <p:spPr>
          <a:xfrm>
            <a:off x="787757" y="4777786"/>
            <a:ext cx="339375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Spin liquid with a Majorana Fermi </a:t>
            </a:r>
          </a:p>
          <a:p>
            <a:r>
              <a:rPr lang="en-US" dirty="0"/>
              <a:t>                       surface.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65B8230-585F-7C41-AAFB-EFF083C47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AF9A69-73BC-7942-847E-87B9044BD8DC}"/>
              </a:ext>
            </a:extLst>
          </p:cNvPr>
          <p:cNvSpPr txBox="1"/>
          <p:nvPr/>
        </p:nvSpPr>
        <p:spPr>
          <a:xfrm>
            <a:off x="6402106" y="4888618"/>
            <a:ext cx="3216778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Below  T</a:t>
            </a:r>
            <a:r>
              <a:rPr lang="en-US" baseline="-25000" dirty="0"/>
              <a:t>c</a:t>
            </a:r>
            <a:r>
              <a:rPr lang="en-US" dirty="0"/>
              <a:t> – it is like a metal, </a:t>
            </a:r>
          </a:p>
          <a:p>
            <a:r>
              <a:rPr lang="en-US" dirty="0"/>
              <a:t>but the</a:t>
            </a:r>
            <a:r>
              <a:rPr lang="en-US" b="1" dirty="0"/>
              <a:t> </a:t>
            </a:r>
            <a:r>
              <a:rPr lang="en-US" dirty="0"/>
              <a:t>carriers have no electric </a:t>
            </a:r>
          </a:p>
          <a:p>
            <a:r>
              <a:rPr lang="en-US" dirty="0"/>
              <a:t>charge.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67624-3B61-4C4C-8FF3-FCC472B9F75E}"/>
              </a:ext>
            </a:extLst>
          </p:cNvPr>
          <p:cNvSpPr txBox="1"/>
          <p:nvPr/>
        </p:nvSpPr>
        <p:spPr>
          <a:xfrm>
            <a:off x="443954" y="5695112"/>
            <a:ext cx="463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Hermanns</a:t>
            </a:r>
            <a:r>
              <a:rPr lang="en-US" dirty="0"/>
              <a:t>, S. </a:t>
            </a:r>
            <a:r>
              <a:rPr lang="en-US" dirty="0" err="1"/>
              <a:t>Trebst</a:t>
            </a:r>
            <a:r>
              <a:rPr lang="en-US" dirty="0"/>
              <a:t>, PRB 89, 235102 (2014)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FB473FF0-C5B3-C549-9E05-28E2FF25C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125" y="1824321"/>
            <a:ext cx="5986426" cy="24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1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9BBE-E7FA-AD48-A4EB-68A0CDFAE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158" y="461277"/>
            <a:ext cx="8986345" cy="70537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Paradox of Condensed Matter Physics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529E9-0735-854C-91E8-9D2E2E6F3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7158" y="1573541"/>
            <a:ext cx="9144000" cy="1655762"/>
          </a:xfrm>
        </p:spPr>
        <p:txBody>
          <a:bodyPr/>
          <a:lstStyle/>
          <a:p>
            <a:r>
              <a:rPr lang="en-US" dirty="0"/>
              <a:t>Simple systems – complex behavior.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7EBDE-9CB9-384D-9B1E-69967598B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91" y="2169669"/>
            <a:ext cx="4831492" cy="362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3728DC-698D-F94D-80A4-C1CC6BCB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103" y="2388859"/>
            <a:ext cx="2844800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97126-376A-F542-834B-0764EB5181A3}"/>
              </a:ext>
            </a:extLst>
          </p:cNvPr>
          <p:cNvSpPr txBox="1"/>
          <p:nvPr/>
        </p:nvSpPr>
        <p:spPr>
          <a:xfrm>
            <a:off x="5556706" y="2712866"/>
            <a:ext cx="29363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Strange metal</a:t>
            </a:r>
          </a:p>
          <a:p>
            <a:pPr marL="342900" indent="-342900">
              <a:buAutoNum type="arabicPeriod"/>
            </a:pPr>
            <a:r>
              <a:rPr lang="en-US" dirty="0" err="1"/>
              <a:t>Pseudogap</a:t>
            </a:r>
            <a:r>
              <a:rPr lang="en-US" dirty="0"/>
              <a:t> “phase”</a:t>
            </a:r>
          </a:p>
          <a:p>
            <a:pPr marL="342900" indent="-342900">
              <a:buAutoNum type="arabicPeriod"/>
            </a:pPr>
            <a:r>
              <a:rPr lang="en-US" dirty="0"/>
              <a:t>Multiple orders including </a:t>
            </a:r>
          </a:p>
          <a:p>
            <a:r>
              <a:rPr lang="en-US" dirty="0"/>
              <a:t>Pair Density Wave</a:t>
            </a:r>
          </a:p>
          <a:p>
            <a:r>
              <a:rPr lang="en-US" dirty="0"/>
              <a:t>4. Stripes</a:t>
            </a:r>
          </a:p>
          <a:p>
            <a:r>
              <a:rPr lang="en-US" dirty="0"/>
              <a:t>5. Nematicity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67291-13E9-A244-AEF2-2855968DC3C1}"/>
              </a:ext>
            </a:extLst>
          </p:cNvPr>
          <p:cNvSpPr txBox="1"/>
          <p:nvPr/>
        </p:nvSpPr>
        <p:spPr>
          <a:xfrm>
            <a:off x="5143871" y="2237016"/>
            <a:ext cx="3252044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Take one example – the </a:t>
            </a:r>
            <a:r>
              <a:rPr lang="en-US" i="1" dirty="0" err="1">
                <a:solidFill>
                  <a:srgbClr val="002060"/>
                </a:solidFill>
              </a:rPr>
              <a:t>cuprates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E8F10-F21B-4946-9DBF-D15988359972}"/>
              </a:ext>
            </a:extLst>
          </p:cNvPr>
          <p:cNvSpPr txBox="1"/>
          <p:nvPr/>
        </p:nvSpPr>
        <p:spPr>
          <a:xfrm>
            <a:off x="5182601" y="4850709"/>
            <a:ext cx="3235566" cy="1200329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 Hubbard model – does it </a:t>
            </a:r>
          </a:p>
          <a:p>
            <a:r>
              <a:rPr lang="en-US" dirty="0"/>
              <a:t>contain all necessary ingredients</a:t>
            </a:r>
          </a:p>
          <a:p>
            <a:r>
              <a:rPr lang="en-US" dirty="0"/>
              <a:t>to provide at least a qualitative</a:t>
            </a:r>
          </a:p>
          <a:p>
            <a:r>
              <a:rPr lang="en-US" dirty="0"/>
              <a:t>understanding?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7FB4C-4859-E74E-AD38-829512BD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6" y="6120376"/>
            <a:ext cx="1926451" cy="4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37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D8A3E-B21F-264B-99AA-DC93A0A7CE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                    </a:t>
            </a:r>
            <a:r>
              <a:rPr lang="en-US" sz="3200" dirty="0">
                <a:solidFill>
                  <a:schemeClr val="bg1"/>
                </a:solidFill>
              </a:rPr>
              <a:t>Effects of visons on the order.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1F6CF-53A4-5D46-88CF-D617914D1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73145" cy="189663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investigated the 3D Z</a:t>
            </a:r>
            <a:r>
              <a:rPr lang="en-US" baseline="-25000" dirty="0"/>
              <a:t>2  </a:t>
            </a:r>
            <a:r>
              <a:rPr lang="en-US" dirty="0"/>
              <a:t>gauged  XY model which is a simplified version of the GL model for the ordered phase.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Results: a phase transition into </a:t>
            </a:r>
            <a:r>
              <a:rPr lang="en-US" dirty="0">
                <a:solidFill>
                  <a:srgbClr val="C00000"/>
                </a:solidFill>
              </a:rPr>
              <a:t>2e </a:t>
            </a:r>
            <a:r>
              <a:rPr lang="en-US" dirty="0"/>
              <a:t>superconductivity, the </a:t>
            </a:r>
            <a:r>
              <a:rPr lang="en-US" dirty="0">
                <a:solidFill>
                  <a:srgbClr val="C00000"/>
                </a:solidFill>
              </a:rPr>
              <a:t>e </a:t>
            </a:r>
            <a:r>
              <a:rPr lang="en-US" dirty="0"/>
              <a:t>order has finite confinement radius at K = tanh </a:t>
            </a:r>
            <a:r>
              <a:rPr lang="en-US" dirty="0">
                <a:latin typeface="Symbol" pitchFamily="2" charset="2"/>
              </a:rPr>
              <a:t>k &lt; 0.5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7BCEC-DF6E-EA49-A706-B528EFFF6282}"/>
              </a:ext>
            </a:extLst>
          </p:cNvPr>
          <p:cNvSpPr txBox="1"/>
          <p:nvPr/>
        </p:nvSpPr>
        <p:spPr>
          <a:xfrm>
            <a:off x="848375" y="3777766"/>
            <a:ext cx="329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 ~ exp[U(K,J)/T],   U(</a:t>
            </a:r>
            <a:r>
              <a:rPr lang="en-US" dirty="0">
                <a:latin typeface="Symbol" pitchFamily="2" charset="2"/>
              </a:rPr>
              <a:t>K</a:t>
            </a:r>
            <a:r>
              <a:rPr lang="en-US" dirty="0"/>
              <a:t> =0) = 7.7J</a:t>
            </a:r>
          </a:p>
        </p:txBody>
      </p:sp>
      <p:pic>
        <p:nvPicPr>
          <p:cNvPr id="6" name="Picture 5" descr="A math equation with numbers&#10;&#10;Description automatically generated with medium confidence">
            <a:extLst>
              <a:ext uri="{FF2B5EF4-FFF2-40B4-BE49-F238E27FC236}">
                <a16:creationId xmlns:a16="http://schemas.microsoft.com/office/drawing/2014/main" id="{4B69F1C4-4B12-FE4B-8C96-BDD13D36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859" y="2186936"/>
            <a:ext cx="5219700" cy="889000"/>
          </a:xfrm>
          <a:prstGeom prst="rect">
            <a:avLst/>
          </a:prstGeom>
        </p:spPr>
      </p:pic>
      <p:pic>
        <p:nvPicPr>
          <p:cNvPr id="7" name="Picture 6" descr="A graph with black dots and white text&#10;&#10;Description automatically generated">
            <a:extLst>
              <a:ext uri="{FF2B5EF4-FFF2-40B4-BE49-F238E27FC236}">
                <a16:creationId xmlns:a16="http://schemas.microsoft.com/office/drawing/2014/main" id="{863E590A-D8B6-534A-9DBF-67E907424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027" y="3511296"/>
            <a:ext cx="3405318" cy="288036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DFED77-2430-4E49-9587-90E14F69E839}"/>
              </a:ext>
            </a:extLst>
          </p:cNvPr>
          <p:cNvCxnSpPr>
            <a:cxnSpLocks/>
          </p:cNvCxnSpPr>
          <p:nvPr/>
        </p:nvCxnSpPr>
        <p:spPr>
          <a:xfrm flipH="1" flipV="1">
            <a:off x="8615082" y="3722255"/>
            <a:ext cx="1068414" cy="1727571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6AE308-2EDA-5E4C-B95D-F7512DC50976}"/>
              </a:ext>
            </a:extLst>
          </p:cNvPr>
          <p:cNvSpPr txBox="1"/>
          <p:nvPr/>
        </p:nvSpPr>
        <p:spPr>
          <a:xfrm>
            <a:off x="9912096" y="4761607"/>
            <a:ext cx="98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Charge e</a:t>
            </a:r>
            <a:r>
              <a:rPr lang="en-US" dirty="0"/>
              <a:t> ?</a:t>
            </a:r>
          </a:p>
        </p:txBody>
      </p:sp>
      <p:pic>
        <p:nvPicPr>
          <p:cNvPr id="12" name="Picture 11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CCC364C-F589-E041-BB1F-324F9FF8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223" y="4167619"/>
            <a:ext cx="3090359" cy="2376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E956FF-F7FD-7D46-95CD-D43105B71EC6}"/>
              </a:ext>
            </a:extLst>
          </p:cNvPr>
          <p:cNvSpPr txBox="1"/>
          <p:nvPr/>
        </p:nvSpPr>
        <p:spPr>
          <a:xfrm>
            <a:off x="7891272" y="6391656"/>
            <a:ext cx="114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Y=</a:t>
            </a:r>
            <a:r>
              <a:rPr lang="en-US" dirty="0"/>
              <a:t>exp(i</a:t>
            </a:r>
            <a:r>
              <a:rPr lang="en-US" dirty="0">
                <a:latin typeface="Symbol" pitchFamily="2" charset="2"/>
              </a:rPr>
              <a:t>f)</a:t>
            </a:r>
          </a:p>
        </p:txBody>
      </p:sp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01F9E04-8401-944F-8936-9614DF8F8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843" y="4242450"/>
            <a:ext cx="2700594" cy="22544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2D62B6-8352-6A43-9F0E-2825C040E3E6}"/>
              </a:ext>
            </a:extLst>
          </p:cNvPr>
          <p:cNvCxnSpPr>
            <a:cxnSpLocks/>
          </p:cNvCxnSpPr>
          <p:nvPr/>
        </p:nvCxnSpPr>
        <p:spPr>
          <a:xfrm flipH="1">
            <a:off x="8937812" y="4527176"/>
            <a:ext cx="555812" cy="986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665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ED113E-4D9F-8C4E-9155-E8B945F0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831430"/>
            <a:ext cx="10175820" cy="113077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            </a:t>
            </a:r>
            <a:r>
              <a:rPr lang="en-US" sz="3200" b="1" dirty="0">
                <a:solidFill>
                  <a:srgbClr val="FFFFFF"/>
                </a:solidFill>
              </a:rPr>
              <a:t>35 Years of Effort Since the Discovery of High-T</a:t>
            </a:r>
            <a:r>
              <a:rPr lang="en-US" sz="3200" b="1" baseline="-25000" dirty="0">
                <a:solidFill>
                  <a:srgbClr val="FFFFFF"/>
                </a:solidFill>
              </a:rPr>
              <a:t>c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E851C-77DF-D043-8F17-DF27A64B9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266" y="2371271"/>
            <a:ext cx="4367601" cy="40175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   </a:t>
            </a:r>
            <a:r>
              <a:rPr lang="en-US" sz="2000" i="1" dirty="0"/>
              <a:t>Simple ideas, ”simple” models which we cannot solve:</a:t>
            </a:r>
          </a:p>
          <a:p>
            <a:r>
              <a:rPr lang="en-US" sz="2000" dirty="0"/>
              <a:t>Resonance Valence Bonds (RVB),</a:t>
            </a:r>
          </a:p>
          <a:p>
            <a:r>
              <a:rPr lang="en-US" sz="2000" dirty="0"/>
              <a:t>Fractionalization – </a:t>
            </a:r>
            <a:r>
              <a:rPr lang="en-US" sz="2000" dirty="0" err="1"/>
              <a:t>spinons</a:t>
            </a:r>
            <a:r>
              <a:rPr lang="en-US" sz="2000" dirty="0"/>
              <a:t>, holons</a:t>
            </a:r>
          </a:p>
          <a:p>
            <a:r>
              <a:rPr lang="en-US" sz="2000" dirty="0"/>
              <a:t>Spin liquids…</a:t>
            </a:r>
          </a:p>
          <a:p>
            <a:pPr marL="0" indent="0">
              <a:buNone/>
            </a:pPr>
            <a:r>
              <a:rPr lang="en-US" sz="2000" dirty="0"/>
              <a:t> Does it really work? For example, is such thing as fractionalization possible beyond 1D?</a:t>
            </a:r>
          </a:p>
          <a:p>
            <a:pPr marL="0" indent="0">
              <a:buNone/>
            </a:pPr>
            <a:r>
              <a:rPr lang="en-US" sz="2000" dirty="0"/>
              <a:t>It has turned out very difficult to get reliable</a:t>
            </a:r>
            <a:r>
              <a:rPr lang="en-US" sz="2000" b="1" dirty="0"/>
              <a:t> </a:t>
            </a:r>
            <a:r>
              <a:rPr lang="en-US" sz="2000" dirty="0"/>
              <a:t>results even for the simplest model – the Hubbard one.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The reason? – Strong interactions.</a:t>
            </a:r>
          </a:p>
          <a:p>
            <a:endParaRPr lang="en-US" sz="17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2148765-FA6C-2048-B350-E7B355527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" r="-2" b="-2"/>
          <a:stretch/>
        </p:blipFill>
        <p:spPr>
          <a:xfrm>
            <a:off x="6506134" y="2494450"/>
            <a:ext cx="4370447" cy="324286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2DE04DE-1753-1B43-9DDD-AAC01994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341" y="6129209"/>
            <a:ext cx="2075365" cy="5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2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B5758-8EE1-2644-B175-58B878BCD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      </a:t>
            </a:r>
            <a:r>
              <a:rPr lang="en-US" sz="2800" b="1" dirty="0" err="1">
                <a:solidFill>
                  <a:schemeClr val="bg1"/>
                </a:solidFill>
              </a:rPr>
              <a:t>Kitaev</a:t>
            </a:r>
            <a:r>
              <a:rPr lang="en-US" sz="2800" b="1" dirty="0">
                <a:solidFill>
                  <a:schemeClr val="bg1"/>
                </a:solidFill>
              </a:rPr>
              <a:t> spin liquid and its derivatives- exactly solvable </a:t>
            </a:r>
            <a:r>
              <a:rPr lang="en-US" sz="2800" dirty="0">
                <a:solidFill>
                  <a:schemeClr val="bg1"/>
                </a:solidFill>
              </a:rPr>
              <a:t>model SLs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BB3B5-A53A-CB49-8D8D-C114F48C3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01" y="1896591"/>
            <a:ext cx="10948086" cy="3401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first example of exactly solvable model of spin liquid:</a:t>
            </a:r>
          </a:p>
          <a:p>
            <a:pPr marL="0" indent="0">
              <a:buNone/>
            </a:pPr>
            <a:r>
              <a:rPr lang="en-US" u="sng" dirty="0" err="1"/>
              <a:t>Kitaev</a:t>
            </a:r>
            <a:r>
              <a:rPr lang="en-US" u="sng" dirty="0"/>
              <a:t> honeycomb model.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Solved by  expressing spin -1/2 operators </a:t>
            </a:r>
          </a:p>
          <a:p>
            <a:pPr marL="0" indent="0">
              <a:buNone/>
            </a:pPr>
            <a:r>
              <a:rPr lang="en-US" sz="2400" dirty="0"/>
              <a:t>as </a:t>
            </a:r>
            <a:r>
              <a:rPr lang="en-US" sz="2400" dirty="0" err="1"/>
              <a:t>bylinears</a:t>
            </a:r>
            <a:r>
              <a:rPr lang="en-US" sz="2400" dirty="0"/>
              <a:t> of Majorana (real) fermions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46834-CD6A-A340-AE4A-552A8938A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602" y="2394036"/>
            <a:ext cx="2540858" cy="2903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4DD45-A559-3946-AA00-01913B8C2026}"/>
              </a:ext>
            </a:extLst>
          </p:cNvPr>
          <p:cNvSpPr txBox="1"/>
          <p:nvPr/>
        </p:nvSpPr>
        <p:spPr>
          <a:xfrm>
            <a:off x="1353213" y="4466877"/>
            <a:ext cx="4291744" cy="83099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30000" dirty="0"/>
              <a:t>a </a:t>
            </a:r>
            <a:r>
              <a:rPr lang="en-US" sz="2400" dirty="0"/>
              <a:t> =ic</a:t>
            </a:r>
            <a:r>
              <a:rPr lang="en-US" sz="2400" baseline="-25000" dirty="0"/>
              <a:t>0 </a:t>
            </a:r>
            <a:r>
              <a:rPr lang="en-US" sz="2400" dirty="0"/>
              <a:t> c</a:t>
            </a:r>
            <a:r>
              <a:rPr lang="en-US" sz="2400" baseline="-25000" dirty="0"/>
              <a:t>a </a:t>
            </a:r>
            <a:r>
              <a:rPr lang="en-US" sz="2400" dirty="0"/>
              <a:t> , {c</a:t>
            </a:r>
            <a:r>
              <a:rPr lang="en-US" sz="2400" baseline="-25000" dirty="0"/>
              <a:t>a </a:t>
            </a:r>
            <a:r>
              <a:rPr lang="en-US" sz="2400" dirty="0"/>
              <a:t> ,</a:t>
            </a:r>
            <a:r>
              <a:rPr lang="en-US" sz="2400" dirty="0" err="1"/>
              <a:t>c</a:t>
            </a:r>
            <a:r>
              <a:rPr lang="en-US" sz="2400" baseline="-25000" dirty="0" err="1"/>
              <a:t>b</a:t>
            </a:r>
            <a:r>
              <a:rPr lang="en-US" sz="2400" baseline="-25000" dirty="0"/>
              <a:t>  </a:t>
            </a:r>
            <a:r>
              <a:rPr lang="en-US" sz="2400" dirty="0"/>
              <a:t>} = </a:t>
            </a:r>
            <a:r>
              <a:rPr lang="en-US" sz="2400" dirty="0">
                <a:latin typeface="Symbol" pitchFamily="2" charset="2"/>
              </a:rPr>
              <a:t>d</a:t>
            </a:r>
            <a:r>
              <a:rPr lang="en-US" sz="2400" baseline="-25000" dirty="0"/>
              <a:t>ab </a:t>
            </a:r>
            <a:r>
              <a:rPr lang="en-US" sz="2400" dirty="0"/>
              <a:t> , c</a:t>
            </a:r>
            <a:r>
              <a:rPr lang="en-US" sz="2400" baseline="30000" dirty="0"/>
              <a:t>+ </a:t>
            </a:r>
            <a:r>
              <a:rPr lang="en-US" sz="2400" dirty="0"/>
              <a:t> = c,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0 </a:t>
            </a:r>
            <a:r>
              <a:rPr lang="en-US" sz="2400" dirty="0"/>
              <a:t> c</a:t>
            </a:r>
            <a:r>
              <a:rPr lang="en-US" sz="2400" baseline="-25000" dirty="0"/>
              <a:t>1</a:t>
            </a:r>
            <a:r>
              <a:rPr lang="en-US" sz="2400" dirty="0"/>
              <a:t> c</a:t>
            </a:r>
            <a:r>
              <a:rPr lang="en-US" sz="2400" baseline="-25000" dirty="0"/>
              <a:t>2 </a:t>
            </a:r>
            <a:r>
              <a:rPr lang="en-US" sz="2400" dirty="0"/>
              <a:t> c</a:t>
            </a:r>
            <a:r>
              <a:rPr lang="en-US" sz="2400" baseline="-25000" dirty="0"/>
              <a:t>3 </a:t>
            </a:r>
            <a:r>
              <a:rPr lang="en-US" sz="2400" dirty="0"/>
              <a:t> =1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27DFDFF-6E95-374E-9F03-5B25158E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1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FC87-7079-584F-9010-60AF216A861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/>
              <a:t>    </a:t>
            </a:r>
            <a:r>
              <a:rPr lang="en-US" sz="3200" dirty="0" err="1"/>
              <a:t>Kitaev</a:t>
            </a:r>
            <a:r>
              <a:rPr lang="en-US" sz="3200" dirty="0"/>
              <a:t> model: Majorana fermions + static Z</a:t>
            </a:r>
            <a:r>
              <a:rPr lang="en-US" sz="3200" baseline="-25000" dirty="0"/>
              <a:t>2 </a:t>
            </a:r>
            <a:r>
              <a:rPr lang="en-US" sz="3200" dirty="0"/>
              <a:t> gauge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07B7E-276C-9E44-8B70-9E12FF18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  H = </a:t>
            </a:r>
            <a:r>
              <a:rPr lang="en-US" sz="3200" dirty="0" err="1"/>
              <a:t>iJ</a:t>
            </a:r>
            <a:r>
              <a:rPr lang="en-US" sz="3600" dirty="0" err="1">
                <a:latin typeface="Symbol" pitchFamily="2" charset="2"/>
              </a:rPr>
              <a:t>S</a:t>
            </a:r>
            <a:r>
              <a:rPr lang="en-US" sz="3600" dirty="0"/>
              <a:t>(</a:t>
            </a:r>
            <a:r>
              <a:rPr lang="en-US" sz="3200" dirty="0"/>
              <a:t>C</a:t>
            </a:r>
            <a:r>
              <a:rPr lang="en-US" sz="3200" baseline="-25000" dirty="0"/>
              <a:t>r </a:t>
            </a:r>
            <a:r>
              <a:rPr lang="en-US" sz="3200" dirty="0"/>
              <a:t> </a:t>
            </a:r>
            <a:r>
              <a:rPr lang="en-US" sz="3200" dirty="0" err="1"/>
              <a:t>u</a:t>
            </a:r>
            <a:r>
              <a:rPr lang="en-US" sz="3200" baseline="-25000" dirty="0" err="1"/>
              <a:t>r,r+x</a:t>
            </a:r>
            <a:r>
              <a:rPr lang="en-US" sz="3200" baseline="-25000" dirty="0"/>
              <a:t> </a:t>
            </a:r>
            <a:r>
              <a:rPr lang="en-US" sz="3200" dirty="0"/>
              <a:t> </a:t>
            </a:r>
            <a:r>
              <a:rPr lang="en-US" sz="3200" dirty="0" err="1"/>
              <a:t>C</a:t>
            </a:r>
            <a:r>
              <a:rPr lang="en-US" sz="3200" baseline="-25000" dirty="0" err="1"/>
              <a:t>r+x</a:t>
            </a:r>
            <a:r>
              <a:rPr lang="en-US" sz="3200" baseline="-25000" dirty="0"/>
              <a:t>  </a:t>
            </a:r>
            <a:r>
              <a:rPr lang="en-US" sz="3200" dirty="0"/>
              <a:t> + C</a:t>
            </a:r>
            <a:r>
              <a:rPr lang="en-US" sz="3200" baseline="-25000" dirty="0"/>
              <a:t>r </a:t>
            </a:r>
            <a:r>
              <a:rPr lang="en-US" sz="3200" dirty="0"/>
              <a:t> </a:t>
            </a:r>
            <a:r>
              <a:rPr lang="en-US" sz="3200" dirty="0" err="1"/>
              <a:t>u</a:t>
            </a:r>
            <a:r>
              <a:rPr lang="en-US" sz="3200" baseline="-25000" dirty="0" err="1"/>
              <a:t>r,r+y</a:t>
            </a:r>
            <a:r>
              <a:rPr lang="en-US" sz="3200" baseline="-25000" dirty="0"/>
              <a:t> </a:t>
            </a:r>
            <a:r>
              <a:rPr lang="en-US" sz="3200" dirty="0"/>
              <a:t> </a:t>
            </a:r>
            <a:r>
              <a:rPr lang="en-US" sz="3200" dirty="0" err="1"/>
              <a:t>C</a:t>
            </a:r>
            <a:r>
              <a:rPr lang="en-US" sz="3200" baseline="-25000" dirty="0" err="1"/>
              <a:t>r+y</a:t>
            </a:r>
            <a:r>
              <a:rPr lang="en-US" sz="3200" baseline="-25000" dirty="0"/>
              <a:t>  </a:t>
            </a:r>
            <a:r>
              <a:rPr lang="en-US" sz="3200" dirty="0"/>
              <a:t> + C</a:t>
            </a:r>
            <a:r>
              <a:rPr lang="en-US" sz="3200" baseline="-25000" dirty="0"/>
              <a:t>r </a:t>
            </a:r>
            <a:r>
              <a:rPr lang="en-US" sz="3200" dirty="0"/>
              <a:t> </a:t>
            </a:r>
            <a:r>
              <a:rPr lang="en-US" sz="3200" dirty="0" err="1"/>
              <a:t>u</a:t>
            </a:r>
            <a:r>
              <a:rPr lang="en-US" sz="3200" baseline="-25000" dirty="0" err="1"/>
              <a:t>r,r+z</a:t>
            </a:r>
            <a:r>
              <a:rPr lang="en-US" sz="3200" baseline="-25000" dirty="0"/>
              <a:t> </a:t>
            </a:r>
            <a:r>
              <a:rPr lang="en-US" sz="3200" dirty="0"/>
              <a:t> </a:t>
            </a:r>
            <a:r>
              <a:rPr lang="en-US" sz="3200" dirty="0" err="1"/>
              <a:t>C</a:t>
            </a:r>
            <a:r>
              <a:rPr lang="en-US" sz="3200" baseline="-25000" dirty="0" err="1"/>
              <a:t>r+z</a:t>
            </a:r>
            <a:r>
              <a:rPr lang="en-US" sz="3200" baseline="-25000" dirty="0"/>
              <a:t> </a:t>
            </a:r>
            <a:r>
              <a:rPr lang="en-US" sz="3200" dirty="0"/>
              <a:t> ),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err="1"/>
              <a:t>u</a:t>
            </a:r>
            <a:r>
              <a:rPr lang="en-US" sz="3200" baseline="-25000" dirty="0" err="1"/>
              <a:t>r,r+a</a:t>
            </a:r>
            <a:r>
              <a:rPr lang="en-US" sz="3200" baseline="-25000" dirty="0"/>
              <a:t> </a:t>
            </a:r>
            <a:r>
              <a:rPr lang="en-US" sz="3200" dirty="0"/>
              <a:t> =</a:t>
            </a:r>
            <a:r>
              <a:rPr lang="en-US" sz="3200" dirty="0" err="1"/>
              <a:t>iC</a:t>
            </a:r>
            <a:r>
              <a:rPr lang="en-US" sz="3200" baseline="-25000" dirty="0" err="1"/>
              <a:t>a,r</a:t>
            </a:r>
            <a:r>
              <a:rPr lang="en-US" sz="3200" baseline="-25000" dirty="0"/>
              <a:t> </a:t>
            </a:r>
            <a:r>
              <a:rPr lang="en-US" sz="3200" dirty="0" err="1"/>
              <a:t>C</a:t>
            </a:r>
            <a:r>
              <a:rPr lang="en-US" sz="3200" baseline="-25000" dirty="0" err="1"/>
              <a:t>a,r+a</a:t>
            </a:r>
            <a:r>
              <a:rPr lang="en-US" sz="3200" dirty="0"/>
              <a:t> = </a:t>
            </a:r>
            <a:r>
              <a:rPr lang="en-US" dirty="0"/>
              <a:t>1 or -1</a:t>
            </a:r>
            <a:r>
              <a:rPr lang="en-US" sz="3200" dirty="0"/>
              <a:t> – </a:t>
            </a:r>
            <a:r>
              <a:rPr lang="en-US" sz="3200" dirty="0">
                <a:solidFill>
                  <a:srgbClr val="0070C0"/>
                </a:solidFill>
              </a:rPr>
              <a:t>Z</a:t>
            </a:r>
            <a:r>
              <a:rPr lang="en-US" sz="3200" baseline="-25000" dirty="0">
                <a:solidFill>
                  <a:srgbClr val="0070C0"/>
                </a:solidFill>
              </a:rPr>
              <a:t>2 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gauge field.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675FA-47E7-084C-B17C-6ACABEA2C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83" y="3982052"/>
            <a:ext cx="3274208" cy="1880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4F456-8E82-944A-9938-200CD998E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210" y="3870369"/>
            <a:ext cx="3288123" cy="2306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00F075-3160-5644-9D0A-58776D4AD75A}"/>
              </a:ext>
            </a:extLst>
          </p:cNvPr>
          <p:cNvSpPr txBox="1"/>
          <p:nvPr/>
        </p:nvSpPr>
        <p:spPr>
          <a:xfrm>
            <a:off x="4082059" y="3885902"/>
            <a:ext cx="4122282" cy="83099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Excitations: fermions and static </a:t>
            </a:r>
          </a:p>
          <a:p>
            <a:r>
              <a:rPr lang="en-US" sz="2400" dirty="0"/>
              <a:t>gauge field fluxes (visons).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4339A57-BEF0-3B42-8DDD-466519750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258474"/>
            <a:ext cx="2051051" cy="5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9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2152-A292-9747-B0F6-8F29A74FE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7659"/>
            <a:ext cx="8734097" cy="7905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/>
              <a:t>What is Majorana fermion?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EE3AE-175B-9E4C-BC56-03B9F32F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250" y="1414462"/>
            <a:ext cx="1841500" cy="184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E5749-F33F-024F-B772-133EB9C1C7D0}"/>
              </a:ext>
            </a:extLst>
          </p:cNvPr>
          <p:cNvSpPr txBox="1"/>
          <p:nvPr/>
        </p:nvSpPr>
        <p:spPr>
          <a:xfrm>
            <a:off x="9811804" y="3287579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Ettore Majorana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8D004-C972-E345-ADEF-B75200617C9D}"/>
              </a:ext>
            </a:extLst>
          </p:cNvPr>
          <p:cNvSpPr txBox="1"/>
          <p:nvPr/>
        </p:nvSpPr>
        <p:spPr>
          <a:xfrm>
            <a:off x="1524000" y="2902227"/>
            <a:ext cx="8067914" cy="203132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Majorana (real) fermions appear in condensed matter physics in different contexts. </a:t>
            </a:r>
          </a:p>
          <a:p>
            <a:endParaRPr lang="en-US" dirty="0"/>
          </a:p>
          <a:p>
            <a:r>
              <a:rPr lang="en-US" dirty="0"/>
              <a:t>They can emerge as quasiparticles, for example in superconductors with strong SOC.</a:t>
            </a:r>
          </a:p>
          <a:p>
            <a:endParaRPr lang="en-US" dirty="0"/>
          </a:p>
          <a:p>
            <a:r>
              <a:rPr lang="en-US" dirty="0"/>
              <a:t>They can emerge as collective excitations (in spin liquids). </a:t>
            </a:r>
          </a:p>
          <a:p>
            <a:endParaRPr lang="en-US" dirty="0"/>
          </a:p>
          <a:p>
            <a:r>
              <a:rPr lang="en-US" dirty="0"/>
              <a:t>They can appear in ground states of magnetic impurities (2 channel Kondo effect).</a:t>
            </a:r>
          </a:p>
        </p:txBody>
      </p:sp>
      <p:pic>
        <p:nvPicPr>
          <p:cNvPr id="12" name="Picture 11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9702FB83-0FB3-434C-82A1-3B59C9BAC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46" y="1464159"/>
            <a:ext cx="61849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58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8862-F034-FE4F-9CDB-D3FB0F14D96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/>
              <a:t>                                   A little bit about </a:t>
            </a:r>
            <a:r>
              <a:rPr lang="en-US" sz="2800" dirty="0" err="1"/>
              <a:t>Majoranas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FFC0A-0347-D94D-80EE-170A35C77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real space C</a:t>
            </a:r>
            <a:r>
              <a:rPr lang="en-US" baseline="-25000" dirty="0"/>
              <a:t>i </a:t>
            </a:r>
            <a:r>
              <a:rPr lang="en-US" dirty="0"/>
              <a:t> = C</a:t>
            </a:r>
            <a:r>
              <a:rPr lang="en-US" baseline="-25000" dirty="0"/>
              <a:t>i</a:t>
            </a:r>
            <a:r>
              <a:rPr lang="en-US" baseline="30000" dirty="0"/>
              <a:t>+ </a:t>
            </a:r>
            <a:r>
              <a:rPr lang="en-US" dirty="0"/>
              <a:t> . In momentum space this means that </a:t>
            </a:r>
          </a:p>
          <a:p>
            <a:pPr marL="0" indent="0">
              <a:buNone/>
            </a:pPr>
            <a:r>
              <a:rPr lang="en-US" dirty="0"/>
              <a:t>                                       C(-k) = C</a:t>
            </a:r>
            <a:r>
              <a:rPr lang="en-US" baseline="30000" dirty="0"/>
              <a:t>+</a:t>
            </a:r>
            <a:r>
              <a:rPr lang="en-US" dirty="0"/>
              <a:t> (k),</a:t>
            </a:r>
          </a:p>
          <a:p>
            <a:pPr marL="0" indent="0">
              <a:buNone/>
            </a:pPr>
            <a:r>
              <a:rPr lang="en-US" dirty="0"/>
              <a:t>that is Majorana fermion occupies ½ of the Brillouin zone.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913B4-2DAC-6841-9B27-74F2321D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877" y="3573807"/>
            <a:ext cx="3288123" cy="2306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E305-7199-BD41-A38B-DFBB583E208E}"/>
              </a:ext>
            </a:extLst>
          </p:cNvPr>
          <p:cNvSpPr txBox="1"/>
          <p:nvPr/>
        </p:nvSpPr>
        <p:spPr>
          <a:xfrm>
            <a:off x="6722076" y="3665772"/>
            <a:ext cx="4516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Alternatively, one can make particle-hole </a:t>
            </a:r>
          </a:p>
          <a:p>
            <a:r>
              <a:rPr lang="en-US" dirty="0"/>
              <a:t>transformation and make all energies positive </a:t>
            </a:r>
          </a:p>
          <a:p>
            <a:r>
              <a:rPr lang="en-US" dirty="0"/>
              <a:t>as on the figure.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652B47D-5315-A644-9DCF-FB4B71FE6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87" y="6123012"/>
            <a:ext cx="2080670" cy="5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92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9F26-DAA0-774B-A058-D31A63A585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/>
              <a:t>                     </a:t>
            </a:r>
            <a:r>
              <a:rPr lang="en-US" sz="3200" dirty="0">
                <a:solidFill>
                  <a:schemeClr val="bg2"/>
                </a:solidFill>
              </a:rPr>
              <a:t>Can </a:t>
            </a:r>
            <a:r>
              <a:rPr lang="en-US" sz="3200" dirty="0" err="1">
                <a:solidFill>
                  <a:schemeClr val="bg2"/>
                </a:solidFill>
              </a:rPr>
              <a:t>Majoranas</a:t>
            </a:r>
            <a:r>
              <a:rPr lang="en-US" sz="3200" dirty="0">
                <a:solidFill>
                  <a:schemeClr val="bg2"/>
                </a:solidFill>
              </a:rPr>
              <a:t> propagate?</a:t>
            </a:r>
          </a:p>
        </p:txBody>
      </p:sp>
      <p:pic>
        <p:nvPicPr>
          <p:cNvPr id="7" name="Content Placeholder 6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3330C85F-9B9F-1D41-A0E1-AB39CA7C7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0398"/>
            <a:ext cx="9080500" cy="3962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2EB3F-C39A-B24C-9D47-0F79E02760F9}"/>
              </a:ext>
            </a:extLst>
          </p:cNvPr>
          <p:cNvSpPr txBox="1"/>
          <p:nvPr/>
        </p:nvSpPr>
        <p:spPr>
          <a:xfrm>
            <a:off x="7464287" y="4572000"/>
            <a:ext cx="280628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Majorana fermion occupies </a:t>
            </a:r>
          </a:p>
          <a:p>
            <a:r>
              <a:rPr lang="en-US" dirty="0"/>
              <a:t>half of the Brillouin zone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DDE75A-7E07-F542-8DED-1A751CEC11CB}"/>
              </a:ext>
            </a:extLst>
          </p:cNvPr>
          <p:cNvSpPr txBox="1"/>
          <p:nvPr/>
        </p:nvSpPr>
        <p:spPr>
          <a:xfrm>
            <a:off x="4462670" y="2946678"/>
            <a:ext cx="70286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Take real and imaginary part of Dirac fermion and you get two </a:t>
            </a:r>
            <a:r>
              <a:rPr lang="en-US" dirty="0" err="1"/>
              <a:t>Majoranas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556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5715-C021-F642-9D22-F798B0BAD2C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/>
              <a:t>    Example #1. Majorana fermions in  2-channel Kondo effect                          </a:t>
            </a:r>
          </a:p>
        </p:txBody>
      </p:sp>
      <p:pic>
        <p:nvPicPr>
          <p:cNvPr id="5" name="Content Placeholder 4" descr="A group of math equations&#10;&#10;Description automatically generated">
            <a:extLst>
              <a:ext uri="{FF2B5EF4-FFF2-40B4-BE49-F238E27FC236}">
                <a16:creationId xmlns:a16="http://schemas.microsoft.com/office/drawing/2014/main" id="{D1913AE2-DBE4-0C43-8BF5-77109D2F7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381084"/>
            <a:ext cx="9245600" cy="3022600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F7C31B-63C7-B145-A270-4BE65AD6E224}"/>
              </a:ext>
            </a:extLst>
          </p:cNvPr>
          <p:cNvCxnSpPr/>
          <p:nvPr/>
        </p:nvCxnSpPr>
        <p:spPr>
          <a:xfrm>
            <a:off x="2961861" y="2236304"/>
            <a:ext cx="28823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6BB187-21DD-A546-B908-7F0D15EC3F86}"/>
              </a:ext>
            </a:extLst>
          </p:cNvPr>
          <p:cNvCxnSpPr/>
          <p:nvPr/>
        </p:nvCxnSpPr>
        <p:spPr>
          <a:xfrm>
            <a:off x="2961861" y="2557669"/>
            <a:ext cx="28823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D4EE000-93B6-014D-AA11-5E33E9F8C779}"/>
              </a:ext>
            </a:extLst>
          </p:cNvPr>
          <p:cNvSpPr/>
          <p:nvPr/>
        </p:nvSpPr>
        <p:spPr>
          <a:xfrm>
            <a:off x="5989984" y="2269469"/>
            <a:ext cx="357809" cy="30809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55E2868-103A-0348-86F5-BE0C748AC958}"/>
              </a:ext>
            </a:extLst>
          </p:cNvPr>
          <p:cNvSpPr/>
          <p:nvPr/>
        </p:nvSpPr>
        <p:spPr>
          <a:xfrm rot="17661036">
            <a:off x="5839240" y="2199924"/>
            <a:ext cx="659294" cy="308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28A77-1E1A-074C-BF88-D26F81B7AE2A}"/>
              </a:ext>
            </a:extLst>
          </p:cNvPr>
          <p:cNvSpPr txBox="1"/>
          <p:nvPr/>
        </p:nvSpPr>
        <p:spPr>
          <a:xfrm>
            <a:off x="3468757" y="2717805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C4AA5-6301-8B4D-B7D6-AD51DBDF7DDE}"/>
              </a:ext>
            </a:extLst>
          </p:cNvPr>
          <p:cNvSpPr txBox="1"/>
          <p:nvPr/>
        </p:nvSpPr>
        <p:spPr>
          <a:xfrm>
            <a:off x="6559826" y="23539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S=1/2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4E237-84B5-3A4A-B6AB-9877E86C57DA}"/>
              </a:ext>
            </a:extLst>
          </p:cNvPr>
          <p:cNvSpPr txBox="1"/>
          <p:nvPr/>
        </p:nvSpPr>
        <p:spPr>
          <a:xfrm>
            <a:off x="10083800" y="4641575"/>
            <a:ext cx="14093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Non-Abelian </a:t>
            </a:r>
          </a:p>
          <a:p>
            <a:r>
              <a:rPr lang="en-US" dirty="0" err="1"/>
              <a:t>bosonization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E54C1-A0BB-5D4C-8BB5-ED71917A9A4F}"/>
              </a:ext>
            </a:extLst>
          </p:cNvPr>
          <p:cNvSpPr txBox="1"/>
          <p:nvPr/>
        </p:nvSpPr>
        <p:spPr>
          <a:xfrm>
            <a:off x="5194913" y="5516219"/>
            <a:ext cx="230575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Identical commutation</a:t>
            </a:r>
          </a:p>
          <a:p>
            <a:r>
              <a:rPr lang="en-US" dirty="0"/>
              <a:t>relations </a:t>
            </a:r>
          </a:p>
        </p:txBody>
      </p:sp>
    </p:spTree>
    <p:extLst>
      <p:ext uri="{BB962C8B-B14F-4D97-AF65-F5344CB8AC3E}">
        <p14:creationId xmlns:p14="http://schemas.microsoft.com/office/powerpoint/2010/main" val="278332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DE7D9-8C44-1646-A1A5-C6B5420C7F5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/>
              <a:t>          Fractionalization of the impurity spin in Kondo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F1E55-0A14-0849-91D5-6221431BB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2-channel Kondo effect is quantum critical. Its ground state has finite </a:t>
            </a:r>
          </a:p>
          <a:p>
            <a:pPr marL="0" indent="0">
              <a:buNone/>
            </a:pPr>
            <a:r>
              <a:rPr lang="en-US" sz="2400" dirty="0"/>
              <a:t>entropy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400" dirty="0" err="1"/>
              <a:t>Tsvelick</a:t>
            </a:r>
            <a:r>
              <a:rPr lang="en-US" sz="2400" dirty="0"/>
              <a:t>, </a:t>
            </a:r>
            <a:r>
              <a:rPr lang="en-US" sz="2400" dirty="0" err="1"/>
              <a:t>Wiegmann</a:t>
            </a:r>
            <a:r>
              <a:rPr lang="en-US" sz="2400" dirty="0"/>
              <a:t> 1984). It has a Majorana zero mode </a:t>
            </a:r>
            <a:r>
              <a:rPr lang="en-US" dirty="0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baseline="-25000" dirty="0">
                <a:solidFill>
                  <a:srgbClr val="C00000"/>
                </a:solidFill>
                <a:latin typeface="Symbol" pitchFamily="2" charset="2"/>
              </a:rPr>
              <a:t>0</a:t>
            </a:r>
            <a:r>
              <a:rPr lang="en-US" sz="2400" dirty="0"/>
              <a:t>    in the ground </a:t>
            </a:r>
          </a:p>
          <a:p>
            <a:pPr marL="0" indent="0">
              <a:buNone/>
            </a:pPr>
            <a:r>
              <a:rPr lang="en-US" sz="2400" dirty="0"/>
              <a:t>state. </a:t>
            </a:r>
            <a:r>
              <a:rPr lang="en-US" sz="2400" dirty="0">
                <a:solidFill>
                  <a:srgbClr val="C00000"/>
                </a:solidFill>
              </a:rPr>
              <a:t>Operator transmutation: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effective Hamiltonian below Kondo temperature 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9802B67-0E52-0145-99D0-C1E3F8837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092" y="4481490"/>
            <a:ext cx="2971800" cy="774700"/>
          </a:xfrm>
          <a:prstGeom prst="rect">
            <a:avLst/>
          </a:prstGeom>
        </p:spPr>
      </p:pic>
      <p:pic>
        <p:nvPicPr>
          <p:cNvPr id="7" name="Picture 6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1B54F16D-913C-0E47-BF1B-9F242BA70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8" y="3720150"/>
            <a:ext cx="3149600" cy="660400"/>
          </a:xfrm>
          <a:prstGeom prst="rect">
            <a:avLst/>
          </a:prstGeom>
        </p:spPr>
      </p:pic>
      <p:pic>
        <p:nvPicPr>
          <p:cNvPr id="9" name="Picture 8" descr="A black text with a plus and a symbol&#10;&#10;Description automatically generated">
            <a:extLst>
              <a:ext uri="{FF2B5EF4-FFF2-40B4-BE49-F238E27FC236}">
                <a16:creationId xmlns:a16="http://schemas.microsoft.com/office/drawing/2014/main" id="{04E2BC94-FCA5-374C-96BA-65134DECF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374" y="5132400"/>
            <a:ext cx="68199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7F946-6532-FF47-BDE9-5204F80E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100" y="2320551"/>
            <a:ext cx="9156700" cy="787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03C6EE-4BE4-F04F-955B-220389288A2B}"/>
              </a:ext>
            </a:extLst>
          </p:cNvPr>
          <p:cNvSpPr txBox="1"/>
          <p:nvPr/>
        </p:nvSpPr>
        <p:spPr>
          <a:xfrm>
            <a:off x="8229600" y="2488406"/>
            <a:ext cx="246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BBE32-4FD8-E54D-8607-3F52A1DE8D53}"/>
              </a:ext>
            </a:extLst>
          </p:cNvPr>
          <p:cNvSpPr txBox="1"/>
          <p:nvPr/>
        </p:nvSpPr>
        <p:spPr>
          <a:xfrm>
            <a:off x="1152954" y="6239936"/>
            <a:ext cx="4908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g</a:t>
            </a:r>
            <a:r>
              <a:rPr lang="en-US" sz="2400" baseline="-25000" dirty="0">
                <a:latin typeface="Symbol" pitchFamily="2" charset="2"/>
              </a:rPr>
              <a:t>0</a:t>
            </a:r>
            <a:r>
              <a:rPr lang="en-US" sz="2400" dirty="0">
                <a:latin typeface="Symbol" pitchFamily="2" charset="2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5FD8F-ACA3-1443-8425-FED9F4950B65}"/>
              </a:ext>
            </a:extLst>
          </p:cNvPr>
          <p:cNvSpPr txBox="1"/>
          <p:nvPr/>
        </p:nvSpPr>
        <p:spPr>
          <a:xfrm>
            <a:off x="1643794" y="6286103"/>
            <a:ext cx="99699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is a Majorana fermion located at the impurity site. That is all what remains from the spin after screening! </a:t>
            </a:r>
          </a:p>
        </p:txBody>
      </p:sp>
    </p:spTree>
    <p:extLst>
      <p:ext uri="{BB962C8B-B14F-4D97-AF65-F5344CB8AC3E}">
        <p14:creationId xmlns:p14="http://schemas.microsoft.com/office/powerpoint/2010/main" val="18027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287B-D809-0149-96EB-AA31D2ABC3C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200" dirty="0"/>
              <a:t>                  </a:t>
            </a:r>
            <a:r>
              <a:rPr lang="en-US" sz="3200" dirty="0">
                <a:solidFill>
                  <a:schemeClr val="bg1"/>
                </a:solidFill>
              </a:rPr>
              <a:t>Example #2: </a:t>
            </a:r>
            <a:r>
              <a:rPr lang="en-US" sz="3200" dirty="0" err="1">
                <a:solidFill>
                  <a:schemeClr val="bg1"/>
                </a:solidFill>
              </a:rPr>
              <a:t>Majoranas</a:t>
            </a:r>
            <a:r>
              <a:rPr lang="en-US" sz="3200" dirty="0">
                <a:solidFill>
                  <a:schemeClr val="bg1"/>
                </a:solidFill>
              </a:rPr>
              <a:t> in spin liquids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38B3D-1785-C44F-A2F1-A8BD182C7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</a:t>
            </a:r>
            <a:r>
              <a:rPr lang="en-US" sz="2400" b="1" dirty="0"/>
              <a:t> </a:t>
            </a:r>
            <a:r>
              <a:rPr lang="en-US" sz="2400" dirty="0"/>
              <a:t>idea comes from the fact that spin-1/2 operators can be expressed as Majorana </a:t>
            </a:r>
            <a:r>
              <a:rPr lang="en-US" sz="2400" dirty="0" err="1"/>
              <a:t>bilinears</a:t>
            </a:r>
            <a:endParaRPr lang="en-US" sz="2400" dirty="0"/>
          </a:p>
          <a:p>
            <a:endParaRPr lang="en-US" dirty="0">
              <a:latin typeface="Symbol" pitchFamily="2" charset="2"/>
            </a:endParaRPr>
          </a:p>
          <a:p>
            <a:r>
              <a:rPr lang="en-US" dirty="0">
                <a:latin typeface="Symbol" pitchFamily="2" charset="2"/>
              </a:rPr>
              <a:t>g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dirty="0">
                <a:latin typeface="Symbol" pitchFamily="2" charset="2"/>
              </a:rPr>
              <a:t> g</a:t>
            </a:r>
            <a:r>
              <a:rPr lang="en-US" baseline="-25000" dirty="0">
                <a:latin typeface="Symbol" pitchFamily="2" charset="2"/>
              </a:rPr>
              <a:t>2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baseline="-25000" dirty="0">
                <a:latin typeface="Symbol" pitchFamily="2" charset="2"/>
              </a:rPr>
              <a:t>3</a:t>
            </a:r>
            <a:r>
              <a:rPr lang="en-US" dirty="0">
                <a:latin typeface="Symbol" pitchFamily="2" charset="2"/>
              </a:rPr>
              <a:t> g</a:t>
            </a:r>
            <a:r>
              <a:rPr lang="en-US" baseline="-25000" dirty="0">
                <a:latin typeface="Symbol" pitchFamily="2" charset="2"/>
              </a:rPr>
              <a:t>4 </a:t>
            </a:r>
            <a:r>
              <a:rPr lang="en-US" dirty="0">
                <a:latin typeface="Symbol" pitchFamily="2" charset="2"/>
              </a:rPr>
              <a:t> = 1/4  -</a:t>
            </a:r>
            <a:r>
              <a:rPr lang="en-US" sz="2400" dirty="0"/>
              <a:t>all commutation relations are satisfied. </a:t>
            </a:r>
          </a:p>
          <a:p>
            <a:r>
              <a:rPr lang="en-US" sz="2400" dirty="0"/>
              <a:t>Alternative representation</a:t>
            </a:r>
            <a:r>
              <a:rPr lang="en-US" dirty="0"/>
              <a:t>:</a:t>
            </a:r>
          </a:p>
          <a:p>
            <a:endParaRPr lang="en-US" sz="1900" dirty="0"/>
          </a:p>
          <a:p>
            <a:endParaRPr lang="en-US" dirty="0"/>
          </a:p>
          <a:p>
            <a:r>
              <a:rPr lang="en-US" sz="2400" dirty="0"/>
              <a:t>Using this trick one can </a:t>
            </a:r>
            <a:r>
              <a:rPr lang="en-US" sz="2400" dirty="0" err="1"/>
              <a:t>fermionize</a:t>
            </a:r>
            <a:r>
              <a:rPr lang="en-US" sz="2400" dirty="0"/>
              <a:t> the </a:t>
            </a:r>
            <a:r>
              <a:rPr lang="en-US" sz="2400" dirty="0" err="1"/>
              <a:t>Kitaev</a:t>
            </a:r>
            <a:r>
              <a:rPr lang="en-US" sz="2400" dirty="0"/>
              <a:t> spin Hamiltonian transforming it into Z</a:t>
            </a:r>
            <a:r>
              <a:rPr lang="en-US" sz="2400" baseline="-25000" dirty="0"/>
              <a:t>2 </a:t>
            </a:r>
            <a:r>
              <a:rPr lang="en-US" sz="2400" dirty="0"/>
              <a:t> gauge theory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5" name="Picture 4" descr="A group of black symbols&#10;&#10;Description automatically generated">
            <a:extLst>
              <a:ext uri="{FF2B5EF4-FFF2-40B4-BE49-F238E27FC236}">
                <a16:creationId xmlns:a16="http://schemas.microsoft.com/office/drawing/2014/main" id="{90880C40-8289-AE4B-A416-F93A1F42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64" y="2255147"/>
            <a:ext cx="5016500" cy="990600"/>
          </a:xfrm>
          <a:prstGeom prst="rect">
            <a:avLst/>
          </a:prstGeom>
        </p:spPr>
      </p:pic>
      <p:pic>
        <p:nvPicPr>
          <p:cNvPr id="7" name="Picture 6" descr="A group of black letters&#10;&#10;Description automatically generated">
            <a:extLst>
              <a:ext uri="{FF2B5EF4-FFF2-40B4-BE49-F238E27FC236}">
                <a16:creationId xmlns:a16="http://schemas.microsoft.com/office/drawing/2014/main" id="{CC6C9F0A-DA18-684C-A5A0-1EE2E8C7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56" y="3590166"/>
            <a:ext cx="3556000" cy="71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9CFFA5-F214-194B-94B6-9B5A8B8BC6D9}"/>
              </a:ext>
            </a:extLst>
          </p:cNvPr>
          <p:cNvSpPr txBox="1"/>
          <p:nvPr/>
        </p:nvSpPr>
        <p:spPr>
          <a:xfrm>
            <a:off x="8697126" y="2985631"/>
            <a:ext cx="3349121" cy="20313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/>
              <a:t>The idea that spin liquids </a:t>
            </a:r>
          </a:p>
          <a:p>
            <a:pPr marL="0" indent="0">
              <a:buNone/>
            </a:pPr>
            <a:r>
              <a:rPr lang="en-US" sz="1800" dirty="0"/>
              <a:t>can bear a triplet of propagating</a:t>
            </a:r>
          </a:p>
          <a:p>
            <a:pPr marL="0" indent="0">
              <a:buNone/>
            </a:pPr>
            <a:r>
              <a:rPr lang="en-US" sz="1800" dirty="0" err="1"/>
              <a:t>Majoranas</a:t>
            </a:r>
            <a:r>
              <a:rPr lang="en-US" sz="1800" dirty="0"/>
              <a:t>:  </a:t>
            </a:r>
            <a:r>
              <a:rPr lang="en-US" sz="1800" dirty="0" err="1"/>
              <a:t>Tsvelik</a:t>
            </a:r>
            <a:r>
              <a:rPr lang="en-US" sz="1800" dirty="0"/>
              <a:t> (1992), Shelton, </a:t>
            </a:r>
          </a:p>
          <a:p>
            <a:pPr marL="0" indent="0">
              <a:buNone/>
            </a:pPr>
            <a:r>
              <a:rPr lang="en-US" sz="1800" dirty="0" err="1"/>
              <a:t>Tsvelik</a:t>
            </a:r>
            <a:r>
              <a:rPr lang="en-US" sz="1800" dirty="0"/>
              <a:t>, </a:t>
            </a:r>
            <a:r>
              <a:rPr lang="en-US" sz="1800" dirty="0" err="1"/>
              <a:t>Nersesyan</a:t>
            </a:r>
            <a:r>
              <a:rPr lang="en-US" sz="1800" dirty="0"/>
              <a:t> (1996)</a:t>
            </a:r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7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FC0C-0FDC-834E-B49A-34E069F7D38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/>
              <a:t>           Solvable spin liquids: </a:t>
            </a:r>
            <a:r>
              <a:rPr lang="en-US" sz="2800" dirty="0" err="1"/>
              <a:t>Kitaev</a:t>
            </a:r>
            <a:r>
              <a:rPr lang="en-US" sz="2800" dirty="0"/>
              <a:t> and Yao-Lee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D272B-B662-684E-936E-F3465C95576D}"/>
              </a:ext>
            </a:extLst>
          </p:cNvPr>
          <p:cNvSpPr txBox="1"/>
          <p:nvPr/>
        </p:nvSpPr>
        <p:spPr>
          <a:xfrm>
            <a:off x="683821" y="2627585"/>
            <a:ext cx="103831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Yao=Lee: in addition to </a:t>
            </a:r>
            <a:r>
              <a:rPr lang="en-US" sz="2400" dirty="0">
                <a:solidFill>
                  <a:srgbClr val="C00000"/>
                </a:solidFill>
              </a:rPr>
              <a:t>spins  </a:t>
            </a:r>
            <a:r>
              <a:rPr lang="en-US" sz="2400" b="1" dirty="0">
                <a:solidFill>
                  <a:srgbClr val="7030A0"/>
                </a:solidFill>
                <a:latin typeface="Symbol" pitchFamily="2" charset="2"/>
              </a:rPr>
              <a:t>s</a:t>
            </a:r>
            <a:r>
              <a:rPr lang="en-US" sz="2400" dirty="0"/>
              <a:t> there are orbital degrees of freedom described by the  Pauli matrices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t </a:t>
            </a:r>
            <a:r>
              <a:rPr lang="en-US" sz="2400" dirty="0"/>
              <a:t>so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that the interaction is of the </a:t>
            </a:r>
            <a:r>
              <a:rPr lang="en-US" sz="2400" dirty="0" err="1"/>
              <a:t>Kitaev</a:t>
            </a:r>
            <a:r>
              <a:rPr lang="en-US" sz="2400" dirty="0"/>
              <a:t>-like form (</a:t>
            </a:r>
            <a:r>
              <a:rPr lang="en-US" sz="2400" dirty="0" err="1"/>
              <a:t>H.Yao</a:t>
            </a:r>
            <a:r>
              <a:rPr lang="en-US" sz="2400" dirty="0"/>
              <a:t>, D.-H. Lee, PRL </a:t>
            </a:r>
            <a:r>
              <a:rPr lang="en-US" sz="2400" b="1" dirty="0"/>
              <a:t>107</a:t>
            </a:r>
            <a:r>
              <a:rPr lang="en-US" sz="2400" dirty="0"/>
              <a:t>,087205(2011)). </a:t>
            </a:r>
          </a:p>
          <a:p>
            <a:endParaRPr lang="en-US" sz="2400" dirty="0"/>
          </a:p>
          <a:p>
            <a:r>
              <a:rPr lang="en-US" sz="2400" dirty="0"/>
              <a:t>These models are exactly solvable on </a:t>
            </a:r>
            <a:r>
              <a:rPr lang="en-US" sz="2400" i="1" dirty="0"/>
              <a:t>any lattice</a:t>
            </a:r>
            <a:r>
              <a:rPr lang="en-US" sz="2400" b="1" i="1" dirty="0"/>
              <a:t> </a:t>
            </a:r>
            <a:r>
              <a:rPr lang="en-US" sz="2400" dirty="0"/>
              <a:t>with coordination # 3. </a:t>
            </a:r>
          </a:p>
          <a:p>
            <a:r>
              <a:rPr lang="en-US" sz="2400" dirty="0"/>
              <a:t> Examples: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EADF3-8FA9-4C43-A6AA-7C3BE6FD534C}"/>
              </a:ext>
            </a:extLst>
          </p:cNvPr>
          <p:cNvSpPr txBox="1"/>
          <p:nvPr/>
        </p:nvSpPr>
        <p:spPr>
          <a:xfrm>
            <a:off x="1384663" y="209005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Symbol" pitchFamily="2" charset="2"/>
            </a:endParaRP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7E1EBB-4CD2-BE47-A04D-E82E0884E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121" y="1725120"/>
            <a:ext cx="3746500" cy="1003300"/>
          </a:xfrm>
          <a:prstGeom prst="rect">
            <a:avLst/>
          </a:prstGeom>
        </p:spPr>
      </p:pic>
      <p:pic>
        <p:nvPicPr>
          <p:cNvPr id="8" name="Picture 7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id="{6B638B50-8FB7-D14C-B66A-8907883A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07" y="4655396"/>
            <a:ext cx="2438295" cy="210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1B2BE-EA98-6E40-A99D-9A42780AD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681" y="1797271"/>
            <a:ext cx="3262014" cy="858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46B09-965E-7A43-93A5-6B82D6809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080" y="5010814"/>
            <a:ext cx="2831087" cy="1241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0036F0-64EC-1A40-8B2B-75CB6B832464}"/>
              </a:ext>
            </a:extLst>
          </p:cNvPr>
          <p:cNvSpPr txBox="1"/>
          <p:nvPr/>
        </p:nvSpPr>
        <p:spPr>
          <a:xfrm>
            <a:off x="8834719" y="5495653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3D: </a:t>
            </a:r>
            <a:r>
              <a:rPr lang="en-US" dirty="0" err="1"/>
              <a:t>Hyperoctogonal</a:t>
            </a:r>
            <a:r>
              <a:rPr lang="en-US" dirty="0"/>
              <a:t> lattice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FC94E-8D9B-3640-9AF5-6C7C83A239C2}"/>
              </a:ext>
            </a:extLst>
          </p:cNvPr>
          <p:cNvSpPr txBox="1"/>
          <p:nvPr/>
        </p:nvSpPr>
        <p:spPr>
          <a:xfrm>
            <a:off x="568411" y="5390085"/>
            <a:ext cx="1513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2D: hexagonal</a:t>
            </a:r>
          </a:p>
          <a:p>
            <a:r>
              <a:rPr lang="en-US" dirty="0"/>
              <a:t>lattice</a:t>
            </a:r>
          </a:p>
        </p:txBody>
      </p:sp>
      <p:pic>
        <p:nvPicPr>
          <p:cNvPr id="14" name="Picture 13" descr="A person with brown hair wearing a yellow shirt&#10;&#10;Description automatically generated">
            <a:extLst>
              <a:ext uri="{FF2B5EF4-FFF2-40B4-BE49-F238E27FC236}">
                <a16:creationId xmlns:a16="http://schemas.microsoft.com/office/drawing/2014/main" id="{F1ECA827-396A-474E-9C7D-828474697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4320" y="1072625"/>
            <a:ext cx="1367898" cy="16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58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3721</TotalTime>
  <Words>2353</Words>
  <Application>Microsoft Macintosh PowerPoint</Application>
  <PresentationFormat>Widescreen</PresentationFormat>
  <Paragraphs>290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Office Theme</vt:lpstr>
      <vt:lpstr>  Majorana fermions in condensed matter physics. Examples</vt:lpstr>
      <vt:lpstr>                   My main collaborators</vt:lpstr>
      <vt:lpstr>                      Plan of the talk</vt:lpstr>
      <vt:lpstr>What is Majorana fermion?</vt:lpstr>
      <vt:lpstr>                     Can Majoranas propagate?</vt:lpstr>
      <vt:lpstr>    Example #1. Majorana fermions in  2-channel Kondo effect                          </vt:lpstr>
      <vt:lpstr>          Fractionalization of the impurity spin in Kondo models</vt:lpstr>
      <vt:lpstr>                  Example #2: Majoranas in spin liquids</vt:lpstr>
      <vt:lpstr>           Solvable spin liquids: Kitaev and Yao-Lee models</vt:lpstr>
      <vt:lpstr>PowerPoint Presentation</vt:lpstr>
      <vt:lpstr>PowerPoint Presentation</vt:lpstr>
      <vt:lpstr>PowerPoint Presentation</vt:lpstr>
      <vt:lpstr>                         YL model: excitations</vt:lpstr>
      <vt:lpstr>PowerPoint Presentation</vt:lpstr>
      <vt:lpstr>     Example #3: Majoranas and  physics of Kondo lattices </vt:lpstr>
      <vt:lpstr>             Itinerant electrons + spin liquid – phase diagram</vt:lpstr>
      <vt:lpstr>PowerPoint Presentation</vt:lpstr>
      <vt:lpstr>                          The results in a nutshell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GL free energy. Confinement</vt:lpstr>
      <vt:lpstr>PowerPoint Presentation</vt:lpstr>
      <vt:lpstr>PowerPoint Presentation</vt:lpstr>
      <vt:lpstr>                         Fractionalized order – the concept</vt:lpstr>
      <vt:lpstr>                       YL model – perturbations (new results)</vt:lpstr>
      <vt:lpstr>                           YL model: finite T</vt:lpstr>
      <vt:lpstr>PowerPoint Presentation</vt:lpstr>
      <vt:lpstr>PowerPoint Presentation</vt:lpstr>
      <vt:lpstr>              3D spin liquids: confinement of visons</vt:lpstr>
      <vt:lpstr>                        Visons in D=2 and D=3</vt:lpstr>
      <vt:lpstr>                            Continued: Yao-Lee on hyper-octagon lattice.</vt:lpstr>
      <vt:lpstr>Paradox of Condensed Matter Physics</vt:lpstr>
      <vt:lpstr>                    Effects of visons on the order.</vt:lpstr>
      <vt:lpstr>            35 Years of Effort Since the Discovery of High-Tc</vt:lpstr>
      <vt:lpstr>      Kitaev spin liquid and its derivatives- exactly solvable model SLs</vt:lpstr>
      <vt:lpstr>    Kitaev model: Majorana fermions + static Z2  gauge field</vt:lpstr>
      <vt:lpstr>                                   A little bit about Majoranas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Majorana fermions in condensed matter physics. Examples</dc:title>
  <dc:creator>alexei tsvelik</dc:creator>
  <cp:lastModifiedBy>alexei tsvelik</cp:lastModifiedBy>
  <cp:revision>39</cp:revision>
  <dcterms:created xsi:type="dcterms:W3CDTF">2024-09-01T19:46:45Z</dcterms:created>
  <dcterms:modified xsi:type="dcterms:W3CDTF">2024-09-14T17:07:46Z</dcterms:modified>
</cp:coreProperties>
</file>