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2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7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8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6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2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BBB0-017A-4ED9-A04E-AF111FDEB7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FAE30-989E-43E1-A2A2-3D465DE5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>
            <a:grpSpLocks noChangeAspect="1"/>
          </p:cNvGrpSpPr>
          <p:nvPr/>
        </p:nvGrpSpPr>
        <p:grpSpPr>
          <a:xfrm>
            <a:off x="732791" y="6317644"/>
            <a:ext cx="8616961" cy="12527280"/>
            <a:chOff x="274321" y="420914"/>
            <a:chExt cx="6329680" cy="9202058"/>
          </a:xfrm>
        </p:grpSpPr>
        <p:sp>
          <p:nvSpPr>
            <p:cNvPr id="147" name="Rounded Rectangle 146"/>
            <p:cNvSpPr>
              <a:spLocks noChangeAspect="1"/>
            </p:cNvSpPr>
            <p:nvPr/>
          </p:nvSpPr>
          <p:spPr>
            <a:xfrm>
              <a:off x="274321" y="420914"/>
              <a:ext cx="6329680" cy="92020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320802" y="420916"/>
              <a:ext cx="4332515" cy="678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INTRODUCTION 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04075" y="1249225"/>
              <a:ext cx="6270171" cy="97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High-pressure physics and strongly-correlated materials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51735" y="7864662"/>
              <a:ext cx="6252266" cy="97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Simplified phase diagram of solid oxygen</a:t>
              </a: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V="1">
              <a:off x="782627" y="2962944"/>
              <a:ext cx="16042" cy="412282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274321" y="2322545"/>
              <a:ext cx="758548" cy="47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T (K)</a:t>
              </a: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flipV="1">
              <a:off x="798669" y="7066546"/>
              <a:ext cx="5000552" cy="1921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4879066" y="7085765"/>
              <a:ext cx="1137468" cy="47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P (</a:t>
              </a:r>
              <a:r>
                <a:rPr lang="en-US" sz="3600" dirty="0" err="1">
                  <a:solidFill>
                    <a:schemeClr val="bg1"/>
                  </a:solidFill>
                </a:rPr>
                <a:t>GPa</a:t>
              </a:r>
              <a:r>
                <a:rPr lang="en-US" sz="36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045726" y="7085765"/>
              <a:ext cx="479479" cy="47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389690" y="7076155"/>
              <a:ext cx="479479" cy="47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96</a:t>
              </a: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315453" y="3240510"/>
              <a:ext cx="1235241" cy="3818016"/>
            </a:xfrm>
            <a:custGeom>
              <a:avLst/>
              <a:gdLst>
                <a:gd name="connsiteX0" fmla="*/ 0 w 1192118"/>
                <a:gd name="connsiteY0" fmla="*/ 3368842 h 3368842"/>
                <a:gd name="connsiteX1" fmla="*/ 1010653 w 1192118"/>
                <a:gd name="connsiteY1" fmla="*/ 1973179 h 3368842"/>
                <a:gd name="connsiteX2" fmla="*/ 1106906 w 1192118"/>
                <a:gd name="connsiteY2" fmla="*/ 0 h 33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118" h="3368842">
                  <a:moveTo>
                    <a:pt x="0" y="3368842"/>
                  </a:moveTo>
                  <a:cubicBezTo>
                    <a:pt x="413084" y="2951747"/>
                    <a:pt x="826169" y="2534653"/>
                    <a:pt x="1010653" y="1973179"/>
                  </a:cubicBezTo>
                  <a:cubicBezTo>
                    <a:pt x="1195137" y="1411705"/>
                    <a:pt x="1259306" y="467895"/>
                    <a:pt x="1106906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689687" y="2406316"/>
              <a:ext cx="1267326" cy="4668252"/>
            </a:xfrm>
            <a:custGeom>
              <a:avLst/>
              <a:gdLst>
                <a:gd name="connsiteX0" fmla="*/ 0 w 1267326"/>
                <a:gd name="connsiteY0" fmla="*/ 4668252 h 4668252"/>
                <a:gd name="connsiteX1" fmla="*/ 898358 w 1267326"/>
                <a:gd name="connsiteY1" fmla="*/ 2999873 h 4668252"/>
                <a:gd name="connsiteX2" fmla="*/ 1267326 w 1267326"/>
                <a:gd name="connsiteY2" fmla="*/ 0 h 466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7326" h="4668252">
                  <a:moveTo>
                    <a:pt x="0" y="4668252"/>
                  </a:moveTo>
                  <a:cubicBezTo>
                    <a:pt x="343568" y="4223083"/>
                    <a:pt x="687137" y="3777915"/>
                    <a:pt x="898358" y="2999873"/>
                  </a:cubicBezTo>
                  <a:cubicBezTo>
                    <a:pt x="1109579" y="2221831"/>
                    <a:pt x="1197810" y="497305"/>
                    <a:pt x="1267326" y="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798669" y="3801981"/>
              <a:ext cx="5000552" cy="975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801776" y="3240510"/>
              <a:ext cx="480892" cy="47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RT</a:t>
              </a:r>
            </a:p>
          </p:txBody>
        </p:sp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224" y="4099120"/>
              <a:ext cx="1541878" cy="1015089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3348" y="4321502"/>
              <a:ext cx="1841059" cy="1052034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7585" y="5262368"/>
              <a:ext cx="1866661" cy="13556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/>
                <p:cNvSpPr txBox="1"/>
                <p:nvPr/>
              </p:nvSpPr>
              <p:spPr>
                <a:xfrm>
                  <a:off x="790648" y="5114209"/>
                  <a:ext cx="1103555" cy="881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3600" dirty="0" err="1">
                      <a:solidFill>
                        <a:schemeClr val="bg1"/>
                      </a:solidFill>
                    </a:rPr>
                    <a:t>Fmmm</a:t>
                  </a:r>
                  <a:endParaRPr 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4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648" y="5114209"/>
                  <a:ext cx="1103555" cy="881716"/>
                </a:xfrm>
                <a:prstGeom prst="rect">
                  <a:avLst/>
                </a:prstGeom>
                <a:blipFill>
                  <a:blip r:embed="rId5"/>
                  <a:stretch>
                    <a:fillRect l="-12195" r="-11789" b="-182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2411502" y="5401597"/>
                  <a:ext cx="1626367" cy="881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6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a14:m>
                  <a:r>
                    <a:rPr lang="en-US" sz="3600" dirty="0">
                      <a:solidFill>
                        <a:schemeClr val="bg1"/>
                      </a:solidFill>
                    </a:rPr>
                    <a:t>(O</a:t>
                  </a:r>
                  <a:r>
                    <a:rPr lang="en-US" sz="3600" baseline="-25000" dirty="0">
                      <a:solidFill>
                        <a:schemeClr val="bg1"/>
                      </a:solidFill>
                    </a:rPr>
                    <a:t>2</a:t>
                  </a:r>
                  <a:r>
                    <a:rPr lang="en-US" sz="3600" dirty="0">
                      <a:solidFill>
                        <a:schemeClr val="bg1"/>
                      </a:solidFill>
                    </a:rPr>
                    <a:t>)</a:t>
                  </a:r>
                  <a:r>
                    <a:rPr lang="en-US" sz="3600" baseline="-25000" dirty="0">
                      <a:solidFill>
                        <a:schemeClr val="bg1"/>
                      </a:solidFill>
                    </a:rPr>
                    <a:t>4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/>
                      </a:solidFill>
                    </a:rPr>
                    <a:t>C2h(C2/m)</a:t>
                  </a: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502" y="5401597"/>
                  <a:ext cx="1626367" cy="881716"/>
                </a:xfrm>
                <a:prstGeom prst="rect">
                  <a:avLst/>
                </a:prstGeom>
                <a:blipFill>
                  <a:blip r:embed="rId6"/>
                  <a:stretch>
                    <a:fillRect l="-7967" t="-8122" r="-7692" b="-182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4861238" y="4030617"/>
                  <a:ext cx="1626367" cy="881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3600" dirty="0">
                      <a:solidFill>
                        <a:schemeClr val="bg1"/>
                      </a:solidFill>
                    </a:rPr>
                    <a:t>C2h(C2/m)</a:t>
                  </a:r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238" y="4030617"/>
                  <a:ext cx="1626367" cy="881716"/>
                </a:xfrm>
                <a:prstGeom prst="rect">
                  <a:avLst/>
                </a:prstGeom>
                <a:blipFill>
                  <a:blip r:embed="rId7"/>
                  <a:stretch>
                    <a:fillRect l="-8264" r="-7713" b="-182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7" name="Group 166"/>
          <p:cNvGrpSpPr>
            <a:grpSpLocks noChangeAspect="1"/>
          </p:cNvGrpSpPr>
          <p:nvPr/>
        </p:nvGrpSpPr>
        <p:grpSpPr>
          <a:xfrm>
            <a:off x="8549999" y="245946"/>
            <a:ext cx="12674863" cy="5852160"/>
            <a:chOff x="0" y="943141"/>
            <a:chExt cx="9906000" cy="4573739"/>
          </a:xfrm>
        </p:grpSpPr>
        <p:sp>
          <p:nvSpPr>
            <p:cNvPr id="168" name="Rounded Rectangle 167"/>
            <p:cNvSpPr>
              <a:spLocks noChangeAspect="1"/>
            </p:cNvSpPr>
            <p:nvPr/>
          </p:nvSpPr>
          <p:spPr>
            <a:xfrm>
              <a:off x="0" y="943141"/>
              <a:ext cx="9906000" cy="45737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69" name="TextBox 168"/>
            <p:cNvSpPr txBox="1"/>
            <p:nvPr/>
          </p:nvSpPr>
          <p:spPr>
            <a:xfrm flipH="1">
              <a:off x="0" y="1455709"/>
              <a:ext cx="9906000" cy="2020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The Hubbard- and van der Waals-corrections on the DFT calculations of the epsilon-zeta transition in the solid oxygen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054721" y="4368635"/>
              <a:ext cx="2082441" cy="1034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Le The Anh</a:t>
              </a:r>
            </a:p>
            <a:p>
              <a:r>
                <a:rPr lang="en-US" sz="4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Quemix</a:t>
              </a:r>
              <a:r>
                <a:rPr lang="en-US" sz="4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Inc.</a:t>
              </a:r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9" y="4528476"/>
              <a:ext cx="2807991" cy="714647"/>
            </a:xfrm>
            <a:prstGeom prst="rect">
              <a:avLst/>
            </a:prstGeom>
          </p:spPr>
        </p:pic>
      </p:grpSp>
      <p:grpSp>
        <p:nvGrpSpPr>
          <p:cNvPr id="172" name="Group 171"/>
          <p:cNvGrpSpPr>
            <a:grpSpLocks noChangeAspect="1"/>
          </p:cNvGrpSpPr>
          <p:nvPr/>
        </p:nvGrpSpPr>
        <p:grpSpPr>
          <a:xfrm>
            <a:off x="10368297" y="6261454"/>
            <a:ext cx="8616935" cy="12527280"/>
            <a:chOff x="274322" y="420914"/>
            <a:chExt cx="6329681" cy="9202062"/>
          </a:xfrm>
        </p:grpSpPr>
        <p:sp>
          <p:nvSpPr>
            <p:cNvPr id="173" name="Rounded Rectangle 172"/>
            <p:cNvSpPr>
              <a:spLocks noChangeAspect="1"/>
            </p:cNvSpPr>
            <p:nvPr/>
          </p:nvSpPr>
          <p:spPr>
            <a:xfrm>
              <a:off x="274322" y="420914"/>
              <a:ext cx="6329681" cy="92020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320803" y="420916"/>
              <a:ext cx="4332516" cy="678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INTRODUCTION 2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04076" y="1217489"/>
              <a:ext cx="6270171" cy="106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Experimental methods to explore the structures</a:t>
              </a:r>
            </a:p>
          </p:txBody>
        </p:sp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3630" y="2576311"/>
              <a:ext cx="4762769" cy="2711178"/>
            </a:xfrm>
            <a:prstGeom prst="rect">
              <a:avLst/>
            </a:prstGeom>
          </p:spPr>
        </p:pic>
        <p:sp>
          <p:nvSpPr>
            <p:cNvPr id="177" name="TextBox 176"/>
            <p:cNvSpPr txBox="1"/>
            <p:nvPr/>
          </p:nvSpPr>
          <p:spPr>
            <a:xfrm>
              <a:off x="781606" y="9118716"/>
              <a:ext cx="5416672" cy="339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>
                  <a:solidFill>
                    <a:schemeClr val="bg1"/>
                  </a:solidFill>
                </a:rPr>
                <a:t>Yuichi</a:t>
              </a:r>
              <a:r>
                <a:rPr lang="fr-FR" sz="2400" dirty="0">
                  <a:solidFill>
                    <a:schemeClr val="bg1"/>
                  </a:solidFill>
                </a:rPr>
                <a:t> </a:t>
              </a:r>
              <a:r>
                <a:rPr lang="fr-FR" sz="2400" dirty="0" err="1">
                  <a:solidFill>
                    <a:schemeClr val="bg1"/>
                  </a:solidFill>
                </a:rPr>
                <a:t>Akahama</a:t>
              </a:r>
              <a:r>
                <a:rPr lang="fr-FR" sz="2400" dirty="0">
                  <a:solidFill>
                    <a:schemeClr val="bg1"/>
                  </a:solidFill>
                </a:rPr>
                <a:t> </a:t>
              </a:r>
              <a:r>
                <a:rPr lang="fr-FR" sz="2400" i="1" dirty="0">
                  <a:solidFill>
                    <a:schemeClr val="bg1"/>
                  </a:solidFill>
                </a:rPr>
                <a:t>et al </a:t>
              </a:r>
              <a:r>
                <a:rPr lang="fr-FR" sz="2400" dirty="0">
                  <a:solidFill>
                    <a:schemeClr val="bg1"/>
                  </a:solidFill>
                </a:rPr>
                <a:t>2019 </a:t>
              </a:r>
              <a:r>
                <a:rPr lang="fr-FR" sz="2400" i="1" dirty="0" err="1">
                  <a:solidFill>
                    <a:schemeClr val="bg1"/>
                  </a:solidFill>
                </a:rPr>
                <a:t>Jpn</a:t>
              </a:r>
              <a:r>
                <a:rPr lang="fr-FR" sz="2400" i="1" dirty="0">
                  <a:solidFill>
                    <a:schemeClr val="bg1"/>
                  </a:solidFill>
                </a:rPr>
                <a:t>. J. </a:t>
              </a:r>
              <a:r>
                <a:rPr lang="fr-FR" sz="2400" i="1" dirty="0" err="1">
                  <a:solidFill>
                    <a:schemeClr val="bg1"/>
                  </a:solidFill>
                </a:rPr>
                <a:t>Appl</a:t>
              </a:r>
              <a:r>
                <a:rPr lang="fr-FR" sz="2400" i="1" dirty="0">
                  <a:solidFill>
                    <a:schemeClr val="bg1"/>
                  </a:solidFill>
                </a:rPr>
                <a:t>. Phys. </a:t>
              </a:r>
              <a:r>
                <a:rPr lang="fr-FR" sz="2400" b="1" dirty="0">
                  <a:solidFill>
                    <a:schemeClr val="bg1"/>
                  </a:solidFill>
                </a:rPr>
                <a:t>58 </a:t>
              </a:r>
              <a:r>
                <a:rPr lang="fr-FR" sz="2400" dirty="0">
                  <a:solidFill>
                    <a:schemeClr val="bg1"/>
                  </a:solidFill>
                </a:rPr>
                <a:t>095502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071" y="6199144"/>
              <a:ext cx="2693461" cy="1911128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>
            <a:xfrm>
              <a:off x="2419107" y="5274092"/>
              <a:ext cx="2408143" cy="47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X-Ray diffraction</a:t>
              </a:r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79280" y="6199144"/>
              <a:ext cx="3088749" cy="1911128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1153380" y="8196405"/>
              <a:ext cx="1092962" cy="47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Raman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843182" y="8164315"/>
              <a:ext cx="1974114" cy="47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IR absorption</a:t>
              </a:r>
            </a:p>
          </p:txBody>
        </p:sp>
      </p:grpSp>
      <p:grpSp>
        <p:nvGrpSpPr>
          <p:cNvPr id="183" name="Group 182"/>
          <p:cNvGrpSpPr>
            <a:grpSpLocks noChangeAspect="1"/>
          </p:cNvGrpSpPr>
          <p:nvPr/>
        </p:nvGrpSpPr>
        <p:grpSpPr>
          <a:xfrm>
            <a:off x="20627137" y="6122232"/>
            <a:ext cx="8742728" cy="12710160"/>
            <a:chOff x="274321" y="420914"/>
            <a:chExt cx="6329680" cy="9202058"/>
          </a:xfrm>
        </p:grpSpPr>
        <p:sp>
          <p:nvSpPr>
            <p:cNvPr id="184" name="Rounded Rectangle 183"/>
            <p:cNvSpPr>
              <a:spLocks noChangeAspect="1"/>
            </p:cNvSpPr>
            <p:nvPr/>
          </p:nvSpPr>
          <p:spPr>
            <a:xfrm>
              <a:off x="274321" y="420914"/>
              <a:ext cx="6329680" cy="92020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320802" y="420916"/>
              <a:ext cx="4332515" cy="678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INTRODUCTION 3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04075" y="1217488"/>
              <a:ext cx="6270171" cy="106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Theoretical physics of many-body systems</a:t>
              </a:r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922021" y="6991606"/>
              <a:ext cx="5041900" cy="970400"/>
              <a:chOff x="421295" y="6109164"/>
              <a:chExt cx="5975897" cy="15127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9069B326-3C75-58DB-DB80-7001BA9E8D7E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95" y="6109164"/>
                    <a:ext cx="2906438" cy="5940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𝑣𝑑𝑊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𝐺𝐺𝐴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𝑑𝑖𝑠𝑝</m:t>
                              </m:r>
                            </m:sup>
                          </m:sSub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9069B326-3C75-58DB-DB80-7001BA9E8D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295" y="6109164"/>
                    <a:ext cx="2906438" cy="59406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58314471-ED9D-4805-0C43-0FBCA90D83E2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95" y="6628811"/>
                    <a:ext cx="5975897" cy="9931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𝑑𝑖𝑠𝑝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58314471-ED9D-4805-0C43-0FBCA90D83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295" y="6628811"/>
                    <a:ext cx="5975897" cy="99310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E83A40D-7B97-A866-FE0B-202E0B102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9075" y="8648385"/>
              <a:ext cx="4750443" cy="675089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7767" y="5057733"/>
              <a:ext cx="6283533" cy="628353"/>
            </a:xfrm>
            <a:prstGeom prst="rect">
              <a:avLst/>
            </a:prstGeom>
          </p:spPr>
        </p:pic>
        <p:sp>
          <p:nvSpPr>
            <p:cNvPr id="190" name="TextBox 189"/>
            <p:cNvSpPr txBox="1"/>
            <p:nvPr/>
          </p:nvSpPr>
          <p:spPr>
            <a:xfrm>
              <a:off x="274321" y="2466407"/>
              <a:ext cx="2492357" cy="51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1. </a:t>
              </a:r>
              <a:r>
                <a:rPr lang="en-US" sz="4000" dirty="0" err="1">
                  <a:solidFill>
                    <a:schemeClr val="bg1"/>
                  </a:solidFill>
                </a:rPr>
                <a:t>Hartree-Fock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04075" y="4499391"/>
              <a:ext cx="2107399" cy="512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2. Hubbard V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74321" y="5889353"/>
              <a:ext cx="2674451" cy="512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3. van-der-Waals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33185" y="6415785"/>
              <a:ext cx="2151454" cy="467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Semi-empirical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96685" y="8125623"/>
              <a:ext cx="1972031" cy="467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Fully ab-initio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E67CB30-4C47-3BBC-7187-0D047F8E793F}"/>
                    </a:ext>
                  </a:extLst>
                </p:cNvPr>
                <p:cNvSpPr txBox="1"/>
                <p:nvPr/>
              </p:nvSpPr>
              <p:spPr>
                <a:xfrm>
                  <a:off x="304075" y="3084297"/>
                  <a:ext cx="6270171" cy="11459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𝐻𝐹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E67CB30-4C47-3BBC-7187-0D047F8E79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75" y="3084297"/>
                  <a:ext cx="6270171" cy="11459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8" name="Group 197"/>
          <p:cNvGrpSpPr>
            <a:grpSpLocks noChangeAspect="1"/>
          </p:cNvGrpSpPr>
          <p:nvPr/>
        </p:nvGrpSpPr>
        <p:grpSpPr>
          <a:xfrm>
            <a:off x="2011097" y="19288276"/>
            <a:ext cx="12527280" cy="8666678"/>
            <a:chOff x="81280" y="0"/>
            <a:chExt cx="9692640" cy="6705601"/>
          </a:xfrm>
        </p:grpSpPr>
        <p:sp>
          <p:nvSpPr>
            <p:cNvPr id="199" name="Rounded Rectangle 198"/>
            <p:cNvSpPr>
              <a:spLocks noChangeAspect="1"/>
            </p:cNvSpPr>
            <p:nvPr/>
          </p:nvSpPr>
          <p:spPr>
            <a:xfrm>
              <a:off x="81280" y="0"/>
              <a:ext cx="9692640" cy="67056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39852" y="151680"/>
              <a:ext cx="5607850" cy="71440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+U </a:t>
              </a:r>
              <a:r>
                <a:rPr lang="en-US" sz="5400" i="1" dirty="0"/>
                <a:t>vs</a:t>
              </a:r>
              <a:r>
                <a:rPr lang="en-US" sz="5400" dirty="0"/>
                <a:t> +</a:t>
              </a:r>
              <a:r>
                <a:rPr lang="en-US" sz="5400" dirty="0" err="1"/>
                <a:t>U+vdW</a:t>
              </a:r>
              <a:r>
                <a:rPr lang="en-US" sz="5400" dirty="0"/>
                <a:t>: Structure</a:t>
              </a:r>
            </a:p>
          </p:txBody>
        </p:sp>
        <p:sp>
          <p:nvSpPr>
            <p:cNvPr id="201" name="Rectangle 200"/>
            <p:cNvSpPr>
              <a:spLocks noChangeAspect="1"/>
            </p:cNvSpPr>
            <p:nvPr/>
          </p:nvSpPr>
          <p:spPr>
            <a:xfrm>
              <a:off x="4259593" y="6334582"/>
              <a:ext cx="4916000" cy="3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/>
                <a:t>Phys. Chem. Chem. Phys.</a:t>
              </a:r>
              <a:r>
                <a:rPr lang="en-US" sz="2400" dirty="0"/>
                <a:t>, 2023,</a:t>
              </a:r>
              <a:r>
                <a:rPr lang="en-US" sz="2400" b="1" dirty="0"/>
                <a:t>25</a:t>
              </a:r>
              <a:r>
                <a:rPr lang="en-US" sz="2400" dirty="0"/>
                <a:t>, 25654-25658</a:t>
              </a:r>
              <a:endParaRPr lang="en-US" sz="2400" dirty="0">
                <a:latin typeface="Open Sans" panose="020B0606030504020204" pitchFamily="34" charset="0"/>
              </a:endParaRPr>
            </a:p>
          </p:txBody>
        </p: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33F38CCE-A0BA-09B6-AA37-78F979B9B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32" t="7690" r="7523" b="10628"/>
            <a:stretch/>
          </p:blipFill>
          <p:spPr>
            <a:xfrm>
              <a:off x="6813482" y="43083"/>
              <a:ext cx="1991046" cy="1135117"/>
            </a:xfrm>
            <a:prstGeom prst="rect">
              <a:avLst/>
            </a:prstGeom>
          </p:spPr>
        </p:pic>
        <p:grpSp>
          <p:nvGrpSpPr>
            <p:cNvPr id="203" name="Group 202"/>
            <p:cNvGrpSpPr/>
            <p:nvPr/>
          </p:nvGrpSpPr>
          <p:grpSpPr>
            <a:xfrm>
              <a:off x="302743" y="1572151"/>
              <a:ext cx="9043333" cy="4734055"/>
              <a:chOff x="124073" y="1551131"/>
              <a:chExt cx="9043333" cy="4734055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5831215" y="1571027"/>
                <a:ext cx="3336191" cy="4714159"/>
                <a:chOff x="6997842" y="1633036"/>
                <a:chExt cx="3336191" cy="4596454"/>
              </a:xfrm>
            </p:grpSpPr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 rotWithShape="1">
                <a:blip r:embed="rId18"/>
                <a:srcRect r="50296"/>
                <a:stretch/>
              </p:blipFill>
              <p:spPr>
                <a:xfrm>
                  <a:off x="7126574" y="1633036"/>
                  <a:ext cx="3207459" cy="2095187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 rotWithShape="1">
                <a:blip r:embed="rId18"/>
                <a:srcRect l="51918"/>
                <a:stretch/>
              </p:blipFill>
              <p:spPr>
                <a:xfrm>
                  <a:off x="7155142" y="3724944"/>
                  <a:ext cx="3155503" cy="2130751"/>
                </a:xfrm>
                <a:prstGeom prst="rect">
                  <a:avLst/>
                </a:prstGeom>
              </p:spPr>
            </p:pic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 rotWithShape="1">
                <a:blip r:embed="rId19"/>
                <a:srcRect t="87322" r="49625" b="-2470"/>
                <a:stretch/>
              </p:blipFill>
              <p:spPr>
                <a:xfrm>
                  <a:off x="6997842" y="5855584"/>
                  <a:ext cx="3334100" cy="373906"/>
                </a:xfrm>
                <a:prstGeom prst="rect">
                  <a:avLst/>
                </a:prstGeom>
              </p:spPr>
            </p:pic>
          </p:grpSp>
          <p:grpSp>
            <p:nvGrpSpPr>
              <p:cNvPr id="214" name="Group 213"/>
              <p:cNvGrpSpPr/>
              <p:nvPr/>
            </p:nvGrpSpPr>
            <p:grpSpPr>
              <a:xfrm>
                <a:off x="2977041" y="1561642"/>
                <a:ext cx="3392254" cy="4703384"/>
                <a:chOff x="3649678" y="1551132"/>
                <a:chExt cx="3392254" cy="4703384"/>
              </a:xfrm>
            </p:grpSpPr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 rotWithShape="1">
                <a:blip r:embed="rId19"/>
                <a:srcRect r="49589"/>
                <a:stretch/>
              </p:blipFill>
              <p:spPr>
                <a:xfrm>
                  <a:off x="3649678" y="1551132"/>
                  <a:ext cx="3392254" cy="2509516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 rotWithShape="1">
                <a:blip r:embed="rId19"/>
                <a:srcRect l="51328"/>
                <a:stretch/>
              </p:blipFill>
              <p:spPr>
                <a:xfrm>
                  <a:off x="3694816" y="3726227"/>
                  <a:ext cx="3299759" cy="2528289"/>
                </a:xfrm>
                <a:prstGeom prst="rect">
                  <a:avLst/>
                </a:prstGeom>
              </p:spPr>
            </p:pic>
          </p:grpSp>
          <p:grpSp>
            <p:nvGrpSpPr>
              <p:cNvPr id="215" name="Group 214"/>
              <p:cNvGrpSpPr>
                <a:grpSpLocks noChangeAspect="1"/>
              </p:cNvGrpSpPr>
              <p:nvPr/>
            </p:nvGrpSpPr>
            <p:grpSpPr>
              <a:xfrm>
                <a:off x="124073" y="1551131"/>
                <a:ext cx="3332873" cy="4682346"/>
                <a:chOff x="238761" y="990237"/>
                <a:chExt cx="3038752" cy="4269129"/>
              </a:xfrm>
            </p:grpSpPr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 rotWithShape="1">
                <a:blip r:embed="rId20"/>
                <a:srcRect r="51090"/>
                <a:stretch/>
              </p:blipFill>
              <p:spPr>
                <a:xfrm>
                  <a:off x="238761" y="990237"/>
                  <a:ext cx="2972549" cy="1998401"/>
                </a:xfrm>
                <a:prstGeom prst="rect">
                  <a:avLst/>
                </a:prstGeom>
              </p:spPr>
            </p:pic>
            <p:grpSp>
              <p:nvGrpSpPr>
                <p:cNvPr id="217" name="Group 216"/>
                <p:cNvGrpSpPr>
                  <a:grpSpLocks noChangeAspect="1"/>
                </p:cNvGrpSpPr>
                <p:nvPr/>
              </p:nvGrpSpPr>
              <p:grpSpPr>
                <a:xfrm>
                  <a:off x="278302" y="2973381"/>
                  <a:ext cx="2999211" cy="2285985"/>
                  <a:chOff x="3620036" y="931409"/>
                  <a:chExt cx="3256046" cy="2481749"/>
                </a:xfrm>
              </p:grpSpPr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 rotWithShape="1">
                  <a:blip r:embed="rId20"/>
                  <a:srcRect l="51844"/>
                  <a:stretch/>
                </p:blipFill>
                <p:spPr>
                  <a:xfrm>
                    <a:off x="3620036" y="931409"/>
                    <a:ext cx="3177305" cy="2169532"/>
                  </a:xfrm>
                  <a:prstGeom prst="rect">
                    <a:avLst/>
                  </a:prstGeom>
                </p:spPr>
              </p:pic>
              <p:pic>
                <p:nvPicPr>
                  <p:cNvPr id="219" name="Picture 218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rcRect l="54821" t="86612"/>
                  <a:stretch/>
                </p:blipFill>
                <p:spPr>
                  <a:xfrm>
                    <a:off x="3859653" y="3079798"/>
                    <a:ext cx="3016429" cy="333360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04" name="TextBox 203"/>
            <p:cNvSpPr txBox="1"/>
            <p:nvPr/>
          </p:nvSpPr>
          <p:spPr>
            <a:xfrm>
              <a:off x="641427" y="1098246"/>
              <a:ext cx="1208281" cy="547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PBE+U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526659" y="1095518"/>
              <a:ext cx="2509186" cy="547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PBE+U+vdW-D</a:t>
              </a:r>
              <a:endParaRPr lang="en-US" sz="40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6517182" y="1109572"/>
              <a:ext cx="1880363" cy="547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vdW</a:t>
              </a:r>
              <a:r>
                <a:rPr lang="en-US" sz="4000" dirty="0"/>
                <a:t>-DF+U</a:t>
              </a:r>
            </a:p>
          </p:txBody>
        </p:sp>
        <p:sp>
          <p:nvSpPr>
            <p:cNvPr id="207" name="Up Arrow 206"/>
            <p:cNvSpPr/>
            <p:nvPr/>
          </p:nvSpPr>
          <p:spPr>
            <a:xfrm>
              <a:off x="3598251" y="2384433"/>
              <a:ext cx="136634" cy="41725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" name="Up Arrow 207"/>
            <p:cNvSpPr/>
            <p:nvPr/>
          </p:nvSpPr>
          <p:spPr>
            <a:xfrm>
              <a:off x="751979" y="2342633"/>
              <a:ext cx="136634" cy="41725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" name="Up Arrow 208"/>
            <p:cNvSpPr/>
            <p:nvPr/>
          </p:nvSpPr>
          <p:spPr>
            <a:xfrm>
              <a:off x="6580959" y="2421467"/>
              <a:ext cx="136634" cy="41725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" name="Down Arrow 209"/>
            <p:cNvSpPr/>
            <p:nvPr/>
          </p:nvSpPr>
          <p:spPr>
            <a:xfrm>
              <a:off x="747030" y="3914964"/>
              <a:ext cx="137365" cy="4590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" name="Down Arrow 210"/>
            <p:cNvSpPr/>
            <p:nvPr/>
          </p:nvSpPr>
          <p:spPr>
            <a:xfrm>
              <a:off x="3598251" y="3914964"/>
              <a:ext cx="137365" cy="4590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" name="Down Arrow 211"/>
            <p:cNvSpPr/>
            <p:nvPr/>
          </p:nvSpPr>
          <p:spPr>
            <a:xfrm>
              <a:off x="6557182" y="3903618"/>
              <a:ext cx="137365" cy="4590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>
            <a:grpSpLocks noChangeAspect="1"/>
          </p:cNvGrpSpPr>
          <p:nvPr/>
        </p:nvGrpSpPr>
        <p:grpSpPr>
          <a:xfrm>
            <a:off x="15684260" y="19291914"/>
            <a:ext cx="12527280" cy="8430321"/>
            <a:chOff x="81280" y="182881"/>
            <a:chExt cx="9692640" cy="6522720"/>
          </a:xfrm>
        </p:grpSpPr>
        <p:sp>
          <p:nvSpPr>
            <p:cNvPr id="226" name="Rounded Rectangle 225"/>
            <p:cNvSpPr>
              <a:spLocks noChangeAspect="1"/>
            </p:cNvSpPr>
            <p:nvPr/>
          </p:nvSpPr>
          <p:spPr>
            <a:xfrm>
              <a:off x="81280" y="182881"/>
              <a:ext cx="9692640" cy="65227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pic>
          <p:nvPicPr>
            <p:cNvPr id="227" name="Picture 226"/>
            <p:cNvPicPr>
              <a:picLocks noChangeAspect="1"/>
            </p:cNvPicPr>
            <p:nvPr/>
          </p:nvPicPr>
          <p:blipFill rotWithShape="1">
            <a:blip r:embed="rId21"/>
            <a:srcRect b="281"/>
            <a:stretch/>
          </p:blipFill>
          <p:spPr>
            <a:xfrm>
              <a:off x="5182685" y="1395809"/>
              <a:ext cx="3891862" cy="4559161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75692" y="1395809"/>
              <a:ext cx="4475515" cy="4572000"/>
            </a:xfrm>
            <a:prstGeom prst="rect">
              <a:avLst/>
            </a:prstGeom>
          </p:spPr>
        </p:pic>
        <p:sp>
          <p:nvSpPr>
            <p:cNvPr id="229" name="Rectangle 228"/>
            <p:cNvSpPr/>
            <p:nvPr/>
          </p:nvSpPr>
          <p:spPr>
            <a:xfrm>
              <a:off x="3497135" y="6300774"/>
              <a:ext cx="5701947" cy="404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/>
                <a:t>Phys. Chem. Chem. Phys.</a:t>
              </a:r>
              <a:r>
                <a:rPr lang="en-US" sz="2800" dirty="0"/>
                <a:t>, 2023,</a:t>
              </a:r>
              <a:r>
                <a:rPr lang="en-US" sz="2800" b="1" dirty="0"/>
                <a:t>25</a:t>
              </a:r>
              <a:r>
                <a:rPr lang="en-US" sz="2800" dirty="0"/>
                <a:t>, 25654-25658</a:t>
              </a:r>
              <a:endParaRPr lang="en-US" sz="2800" dirty="0">
                <a:latin typeface="Open Sans" panose="020B0606030504020204" pitchFamily="34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896232" y="314240"/>
              <a:ext cx="8026941" cy="71440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/>
                <a:t>Metallization </a:t>
              </a:r>
              <a:r>
                <a:rPr lang="en-US" sz="5400" i="1" dirty="0"/>
                <a:t>vs</a:t>
              </a:r>
              <a:r>
                <a:rPr lang="en-US" sz="5400" dirty="0"/>
                <a:t> Structural transition</a:t>
              </a:r>
            </a:p>
          </p:txBody>
        </p:sp>
      </p:grpSp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1967452" y="28616815"/>
            <a:ext cx="12527280" cy="8901606"/>
            <a:chOff x="81280" y="0"/>
            <a:chExt cx="9692640" cy="6887361"/>
          </a:xfrm>
        </p:grpSpPr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571501" y="759574"/>
              <a:ext cx="6105209" cy="4757306"/>
            </a:xfrm>
            <a:prstGeom prst="rect">
              <a:avLst/>
            </a:prstGeom>
          </p:spPr>
        </p:pic>
        <p:grpSp>
          <p:nvGrpSpPr>
            <p:cNvPr id="233" name="Group 232"/>
            <p:cNvGrpSpPr/>
            <p:nvPr/>
          </p:nvGrpSpPr>
          <p:grpSpPr>
            <a:xfrm>
              <a:off x="229899" y="942160"/>
              <a:ext cx="3433273" cy="5512309"/>
              <a:chOff x="709707" y="1114879"/>
              <a:chExt cx="3433273" cy="5512309"/>
            </a:xfrm>
          </p:grpSpPr>
          <p:pic>
            <p:nvPicPr>
              <p:cNvPr id="238" name="Picture 237"/>
              <p:cNvPicPr>
                <a:picLocks noChangeAspect="1"/>
              </p:cNvPicPr>
              <p:nvPr/>
            </p:nvPicPr>
            <p:blipFill rotWithShape="1">
              <a:blip r:embed="rId24"/>
              <a:srcRect l="626" t="2428" r="52239" b="747"/>
              <a:stretch/>
            </p:blipFill>
            <p:spPr>
              <a:xfrm>
                <a:off x="867556" y="1114879"/>
                <a:ext cx="3275424" cy="2847519"/>
              </a:xfrm>
              <a:prstGeom prst="rect">
                <a:avLst/>
              </a:prstGeom>
            </p:spPr>
          </p:pic>
          <p:pic>
            <p:nvPicPr>
              <p:cNvPr id="239" name="Picture 238"/>
              <p:cNvPicPr>
                <a:picLocks noChangeAspect="1"/>
              </p:cNvPicPr>
              <p:nvPr/>
            </p:nvPicPr>
            <p:blipFill rotWithShape="1">
              <a:blip r:embed="rId24"/>
              <a:srcRect l="48007" t="1573" r="1276" b="1336"/>
              <a:stretch/>
            </p:blipFill>
            <p:spPr>
              <a:xfrm>
                <a:off x="709707" y="3883988"/>
                <a:ext cx="3386024" cy="2743200"/>
              </a:xfrm>
              <a:prstGeom prst="rect">
                <a:avLst/>
              </a:prstGeom>
            </p:spPr>
          </p:pic>
        </p:grpSp>
        <p:sp>
          <p:nvSpPr>
            <p:cNvPr id="234" name="Rounded Rectangle 233"/>
            <p:cNvSpPr>
              <a:spLocks noChangeAspect="1"/>
            </p:cNvSpPr>
            <p:nvPr/>
          </p:nvSpPr>
          <p:spPr>
            <a:xfrm>
              <a:off x="81280" y="0"/>
              <a:ext cx="9692640" cy="6858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299375" y="30480"/>
              <a:ext cx="4650553" cy="71440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err="1"/>
                <a:t>Hartree-Fock</a:t>
              </a:r>
              <a:r>
                <a:rPr lang="en-US" sz="5400" dirty="0"/>
                <a:t> physics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890438" y="6530161"/>
              <a:ext cx="4901585" cy="3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/>
                <a:t>J. Chem. Theory </a:t>
              </a:r>
              <a:r>
                <a:rPr lang="en-US" sz="2400" b="1" i="1" dirty="0" err="1"/>
                <a:t>Comput</a:t>
              </a:r>
              <a:r>
                <a:rPr lang="en-US" sz="2400" b="1" i="1" dirty="0"/>
                <a:t>.</a:t>
              </a:r>
              <a:r>
                <a:rPr lang="en-US" sz="2400" dirty="0"/>
                <a:t> 2015, </a:t>
              </a:r>
              <a:r>
                <a:rPr lang="en-US" sz="2400" b="1" dirty="0"/>
                <a:t>11, 3</a:t>
              </a:r>
              <a:r>
                <a:rPr lang="en-US" sz="2400" dirty="0"/>
                <a:t>, 1195–1205</a:t>
              </a:r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618369" y="5605141"/>
              <a:ext cx="6129672" cy="92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B3LYP also predicted the co-existence of the epsilon and zeta phases.</a:t>
              </a:r>
            </a:p>
          </p:txBody>
        </p:sp>
      </p:grpSp>
      <p:grpSp>
        <p:nvGrpSpPr>
          <p:cNvPr id="240" name="Group 239"/>
          <p:cNvGrpSpPr>
            <a:grpSpLocks noChangeAspect="1"/>
          </p:cNvGrpSpPr>
          <p:nvPr/>
        </p:nvGrpSpPr>
        <p:grpSpPr>
          <a:xfrm>
            <a:off x="15700194" y="28017583"/>
            <a:ext cx="12527280" cy="8462249"/>
            <a:chOff x="81280" y="182881"/>
            <a:chExt cx="9692640" cy="6547433"/>
          </a:xfrm>
        </p:grpSpPr>
        <p:sp>
          <p:nvSpPr>
            <p:cNvPr id="241" name="Rounded Rectangle 240"/>
            <p:cNvSpPr>
              <a:spLocks noChangeAspect="1"/>
            </p:cNvSpPr>
            <p:nvPr/>
          </p:nvSpPr>
          <p:spPr>
            <a:xfrm>
              <a:off x="81280" y="182881"/>
              <a:ext cx="9692640" cy="65227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2647264" y="221159"/>
              <a:ext cx="4504745" cy="71440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Un-solved problems</a:t>
              </a: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611408" y="6373113"/>
              <a:ext cx="3623045" cy="357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dirty="0" err="1"/>
                <a:t>Jpn</a:t>
              </a:r>
              <a:r>
                <a:rPr lang="en-US" sz="2400" b="1" i="1" dirty="0"/>
                <a:t>. J. Appl. Phys.</a:t>
              </a:r>
              <a:r>
                <a:rPr lang="en-US" sz="2400" dirty="0"/>
                <a:t> 2019 </a:t>
              </a:r>
              <a:r>
                <a:rPr lang="en-US" sz="2400" b="1" dirty="0"/>
                <a:t>58</a:t>
              </a:r>
              <a:r>
                <a:rPr lang="en-US" sz="2400" dirty="0"/>
                <a:t>, 095502 </a:t>
              </a:r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51014" y="1450044"/>
              <a:ext cx="4312464" cy="3272897"/>
            </a:xfrm>
            <a:prstGeom prst="rect">
              <a:avLst/>
            </a:prstGeom>
          </p:spPr>
        </p:pic>
        <p:sp>
          <p:nvSpPr>
            <p:cNvPr id="245" name="TextBox 244"/>
            <p:cNvSpPr txBox="1"/>
            <p:nvPr/>
          </p:nvSpPr>
          <p:spPr>
            <a:xfrm>
              <a:off x="226326" y="4651343"/>
              <a:ext cx="4561839" cy="92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Zeta phase: Pm symmetry has lower enthalpy than C2/m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701040" y="6336269"/>
              <a:ext cx="2374144" cy="357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PRB</a:t>
              </a:r>
              <a:r>
                <a:rPr lang="en-US" sz="2400" dirty="0"/>
                <a:t> 2024 </a:t>
              </a:r>
              <a:r>
                <a:rPr lang="en-US" sz="2400" b="1" dirty="0"/>
                <a:t>110</a:t>
              </a:r>
              <a:r>
                <a:rPr lang="en-US" sz="2400" dirty="0"/>
                <a:t>, 064106 </a:t>
              </a:r>
            </a:p>
          </p:txBody>
        </p:sp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008880" y="1455788"/>
              <a:ext cx="3876592" cy="4013975"/>
            </a:xfrm>
            <a:prstGeom prst="rect">
              <a:avLst/>
            </a:prstGeom>
          </p:spPr>
        </p:pic>
        <p:sp>
          <p:nvSpPr>
            <p:cNvPr id="248" name="TextBox 247"/>
            <p:cNvSpPr txBox="1"/>
            <p:nvPr/>
          </p:nvSpPr>
          <p:spPr>
            <a:xfrm>
              <a:off x="4919734" y="5419007"/>
              <a:ext cx="4447892" cy="928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/>
                <a:t>C2h(C2/m): 12 Raman + 9 IR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/>
                <a:t>D2h: 9 Raman + 6 IR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302494" y="971671"/>
              <a:ext cx="763020" cy="547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DFT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4919734" y="921697"/>
              <a:ext cx="817593" cy="547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Exp.</a:t>
              </a:r>
            </a:p>
          </p:txBody>
        </p:sp>
      </p:grpSp>
      <p:grpSp>
        <p:nvGrpSpPr>
          <p:cNvPr id="251" name="Group 250"/>
          <p:cNvGrpSpPr>
            <a:grpSpLocks noChangeAspect="1"/>
          </p:cNvGrpSpPr>
          <p:nvPr/>
        </p:nvGrpSpPr>
        <p:grpSpPr>
          <a:xfrm>
            <a:off x="2044408" y="38098778"/>
            <a:ext cx="12527280" cy="4121604"/>
            <a:chOff x="1529080" y="1554481"/>
            <a:chExt cx="9692640" cy="3188969"/>
          </a:xfrm>
        </p:grpSpPr>
        <p:sp>
          <p:nvSpPr>
            <p:cNvPr id="252" name="Rounded Rectangle 251"/>
            <p:cNvSpPr>
              <a:spLocks noChangeAspect="1"/>
            </p:cNvSpPr>
            <p:nvPr/>
          </p:nvSpPr>
          <p:spPr>
            <a:xfrm>
              <a:off x="1529080" y="1554481"/>
              <a:ext cx="9692640" cy="31889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5044440" y="1554481"/>
              <a:ext cx="2215536" cy="7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Summary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529080" y="2668934"/>
              <a:ext cx="9692640" cy="197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bg1"/>
                  </a:solidFill>
                </a:rPr>
                <a:t>High pressure phases of solid oxygen are complex.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40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bg1"/>
                  </a:solidFill>
                </a:rPr>
                <a:t>It requires both correct short-range and long-range treatments on the equal footing</a:t>
              </a:r>
              <a:r>
                <a:rPr lang="en-US" sz="4000" dirty="0" smtClean="0">
                  <a:solidFill>
                    <a:schemeClr val="bg1"/>
                  </a:solidFill>
                </a:rPr>
                <a:t>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5" name="Group 254"/>
          <p:cNvGrpSpPr>
            <a:grpSpLocks noChangeAspect="1"/>
          </p:cNvGrpSpPr>
          <p:nvPr/>
        </p:nvGrpSpPr>
        <p:grpSpPr>
          <a:xfrm>
            <a:off x="15700194" y="36900272"/>
            <a:ext cx="12527280" cy="5342997"/>
            <a:chOff x="1529080" y="1554481"/>
            <a:chExt cx="9692640" cy="4134005"/>
          </a:xfrm>
        </p:grpSpPr>
        <p:sp>
          <p:nvSpPr>
            <p:cNvPr id="256" name="Rounded Rectangle 255"/>
            <p:cNvSpPr>
              <a:spLocks noChangeAspect="1"/>
            </p:cNvSpPr>
            <p:nvPr/>
          </p:nvSpPr>
          <p:spPr>
            <a:xfrm>
              <a:off x="1529080" y="1554482"/>
              <a:ext cx="9692640" cy="41340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0427" y="1554481"/>
              <a:ext cx="2215536" cy="714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Summary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1529080" y="2283168"/>
              <a:ext cx="9692640" cy="2929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 smtClean="0">
                  <a:solidFill>
                    <a:schemeClr val="bg1"/>
                  </a:solidFill>
                </a:rPr>
                <a:t>Possible </a:t>
              </a:r>
              <a:r>
                <a:rPr lang="en-US" sz="4000" dirty="0">
                  <a:solidFill>
                    <a:schemeClr val="bg1"/>
                  </a:solidFill>
                </a:rPr>
                <a:t>long-range treatments are: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4000" dirty="0" err="1">
                  <a:solidFill>
                    <a:schemeClr val="bg1"/>
                  </a:solidFill>
                </a:rPr>
                <a:t>Hartree-Fock</a:t>
              </a:r>
              <a:r>
                <a:rPr lang="en-US" sz="4000" dirty="0">
                  <a:solidFill>
                    <a:schemeClr val="bg1"/>
                  </a:solidFill>
                </a:rPr>
                <a:t> exchange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4000" dirty="0" smtClean="0">
                  <a:solidFill>
                    <a:schemeClr val="bg1"/>
                  </a:solidFill>
                </a:rPr>
                <a:t>Inter-site </a:t>
              </a:r>
              <a:r>
                <a:rPr lang="en-US" sz="4000" dirty="0">
                  <a:solidFill>
                    <a:schemeClr val="bg1"/>
                  </a:solidFill>
                </a:rPr>
                <a:t>Hubbard +V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bg1"/>
                  </a:solidFill>
                </a:rPr>
                <a:t>van-der-Waals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40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 smtClean="0">
                  <a:solidFill>
                    <a:schemeClr val="bg1"/>
                  </a:solidFill>
                </a:rPr>
                <a:t>Within </a:t>
              </a:r>
              <a:r>
                <a:rPr lang="en-US" sz="4000" dirty="0">
                  <a:solidFill>
                    <a:schemeClr val="bg1"/>
                  </a:solidFill>
                </a:rPr>
                <a:t>the two-body correlation approximation.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15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458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</vt:lpstr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Anh Le</dc:creator>
  <cp:lastModifiedBy>The Anh Le</cp:lastModifiedBy>
  <cp:revision>10</cp:revision>
  <dcterms:created xsi:type="dcterms:W3CDTF">2024-09-14T02:55:06Z</dcterms:created>
  <dcterms:modified xsi:type="dcterms:W3CDTF">2024-09-16T07:12:47Z</dcterms:modified>
</cp:coreProperties>
</file>